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charts/chart6.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54" r:id="rId2"/>
  </p:sldMasterIdLst>
  <p:notesMasterIdLst>
    <p:notesMasterId r:id="rId40"/>
  </p:notesMasterIdLst>
  <p:handoutMasterIdLst>
    <p:handoutMasterId r:id="rId41"/>
  </p:handoutMasterIdLst>
  <p:sldIdLst>
    <p:sldId id="378" r:id="rId3"/>
    <p:sldId id="377" r:id="rId4"/>
    <p:sldId id="379" r:id="rId5"/>
    <p:sldId id="380" r:id="rId6"/>
    <p:sldId id="381" r:id="rId7"/>
    <p:sldId id="412" r:id="rId8"/>
    <p:sldId id="413" r:id="rId9"/>
    <p:sldId id="258" r:id="rId10"/>
    <p:sldId id="373" r:id="rId11"/>
    <p:sldId id="416" r:id="rId12"/>
    <p:sldId id="414" r:id="rId13"/>
    <p:sldId id="383" r:id="rId14"/>
    <p:sldId id="384" r:id="rId15"/>
    <p:sldId id="385" r:id="rId16"/>
    <p:sldId id="386" r:id="rId17"/>
    <p:sldId id="389" r:id="rId18"/>
    <p:sldId id="390" r:id="rId19"/>
    <p:sldId id="391" r:id="rId20"/>
    <p:sldId id="392" r:id="rId21"/>
    <p:sldId id="393" r:id="rId22"/>
    <p:sldId id="394" r:id="rId23"/>
    <p:sldId id="396" r:id="rId24"/>
    <p:sldId id="397" r:id="rId25"/>
    <p:sldId id="398" r:id="rId26"/>
    <p:sldId id="399" r:id="rId27"/>
    <p:sldId id="400" r:id="rId28"/>
    <p:sldId id="401" r:id="rId29"/>
    <p:sldId id="403" r:id="rId30"/>
    <p:sldId id="402" r:id="rId31"/>
    <p:sldId id="404" r:id="rId32"/>
    <p:sldId id="405" r:id="rId33"/>
    <p:sldId id="406" r:id="rId34"/>
    <p:sldId id="407" r:id="rId35"/>
    <p:sldId id="408" r:id="rId36"/>
    <p:sldId id="409" r:id="rId37"/>
    <p:sldId id="410" r:id="rId38"/>
    <p:sldId id="411" r:id="rId39"/>
  </p:sldIdLst>
  <p:sldSz cx="12192000" cy="6858000"/>
  <p:notesSz cx="6797675" cy="9926638"/>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377"/>
            <p14:sldId id="379"/>
            <p14:sldId id="380"/>
            <p14:sldId id="381"/>
            <p14:sldId id="412"/>
            <p14:sldId id="413"/>
            <p14:sldId id="258"/>
            <p14:sldId id="373"/>
            <p14:sldId id="416"/>
            <p14:sldId id="414"/>
            <p14:sldId id="383"/>
            <p14:sldId id="384"/>
            <p14:sldId id="385"/>
            <p14:sldId id="386"/>
            <p14:sldId id="389"/>
            <p14:sldId id="390"/>
            <p14:sldId id="391"/>
            <p14:sldId id="392"/>
            <p14:sldId id="393"/>
            <p14:sldId id="394"/>
            <p14:sldId id="396"/>
            <p14:sldId id="397"/>
            <p14:sldId id="398"/>
            <p14:sldId id="399"/>
            <p14:sldId id="400"/>
            <p14:sldId id="401"/>
            <p14:sldId id="403"/>
            <p14:sldId id="402"/>
            <p14:sldId id="404"/>
            <p14:sldId id="405"/>
            <p14:sldId id="406"/>
            <p14:sldId id="407"/>
            <p14:sldId id="408"/>
            <p14:sldId id="409"/>
            <p14:sldId id="410"/>
            <p14:sldId id="411"/>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5E9695"/>
    <a:srgbClr val="DF6752"/>
    <a:srgbClr val="9DBB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89590" autoAdjust="0"/>
  </p:normalViewPr>
  <p:slideViewPr>
    <p:cSldViewPr snapToGrid="0" snapToObjects="1">
      <p:cViewPr>
        <p:scale>
          <a:sx n="75" d="100"/>
          <a:sy n="75" d="100"/>
        </p:scale>
        <p:origin x="-763" y="-427"/>
      </p:cViewPr>
      <p:guideLst>
        <p:guide orient="horz" pos="3005"/>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vp\AppData\Local\Microsoft\Windows\Temporary%20Internet%20Files\Content.Outlook\20LP4TZD\Figur%203.4%20-%20AAU.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jer\Dropbox%20(IRIS%20Group)\IRIS%20Group%20Team%20Folder\Igangv&#230;rende%20projekter\Aalborg%20Universitet%20-%20effekter%20af%20samarbejde\Data\Registerdata\Databehandling%20-%20Aalborg%20-%20FoUoI%20samarbejd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837393118374286E-2"/>
          <c:y val="5.6093340564624769E-2"/>
          <c:w val="0.71143628968761929"/>
          <c:h val="0.82691347996711306"/>
        </c:manualLayout>
      </c:layout>
      <c:lineChart>
        <c:grouping val="standard"/>
        <c:varyColors val="0"/>
        <c:ser>
          <c:idx val="0"/>
          <c:order val="0"/>
          <c:tx>
            <c:strRef>
              <c:f>'Ark1'!$B$1</c:f>
              <c:strCache>
                <c:ptCount val="1"/>
                <c:pt idx="0">
                  <c:v>Bacheloroptaget</c:v>
                </c:pt>
              </c:strCache>
            </c:strRef>
          </c:tx>
          <c:spPr>
            <a:ln w="28575">
              <a:solidFill>
                <a:schemeClr val="tx1"/>
              </a:solidFill>
            </a:ln>
          </c:spPr>
          <c:marker>
            <c:symbol val="none"/>
          </c:marker>
          <c:dLbls>
            <c:dLbl>
              <c:idx val="0"/>
              <c:layout>
                <c:manualLayout>
                  <c:x val="-3.4308380681399214E-2"/>
                  <c:y val="6.957447557069569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E07-4AB3-9101-77F4DF34CCFA}"/>
                </c:ext>
              </c:extLst>
            </c:dLbl>
            <c:dLbl>
              <c:idx val="1"/>
              <c:layout>
                <c:manualLayout>
                  <c:x val="-2.8094223552348658E-2"/>
                  <c:y val="7.39124835915700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E07-4AB3-9101-77F4DF34CCFA}"/>
                </c:ext>
              </c:extLst>
            </c:dLbl>
            <c:dLbl>
              <c:idx val="2"/>
              <c:layout>
                <c:manualLayout>
                  <c:x val="-2.444025393442021E-2"/>
                  <c:y val="7.22435460175549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E07-4AB3-9101-77F4DF34CCFA}"/>
                </c:ext>
              </c:extLst>
            </c:dLbl>
            <c:dLbl>
              <c:idx val="3"/>
              <c:layout>
                <c:manualLayout>
                  <c:x val="-2.7094949135445127E-2"/>
                  <c:y val="-7.12430715692761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E07-4AB3-9101-77F4DF34CCFA}"/>
                </c:ext>
              </c:extLst>
            </c:dLbl>
            <c:dLbl>
              <c:idx val="4"/>
              <c:layout>
                <c:manualLayout>
                  <c:x val="-3.1273934164640506E-2"/>
                  <c:y val="-6.89063540203941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E07-4AB3-9101-77F4DF34CCFA}"/>
                </c:ext>
              </c:extLst>
            </c:dLbl>
            <c:dLbl>
              <c:idx val="5"/>
              <c:layout/>
              <c:tx>
                <c:rich>
                  <a:bodyPr/>
                  <a:lstStyle/>
                  <a:p>
                    <a:r>
                      <a:rPr lang="en-US" smtClean="0"/>
                      <a:t>4.572</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E07-4AB3-9101-77F4DF34CCFA}"/>
                </c:ext>
              </c:extLst>
            </c:dLbl>
            <c:spPr>
              <a:noFill/>
              <a:ln>
                <a:noFill/>
              </a:ln>
              <a:effectLst/>
            </c:spPr>
            <c:txPr>
              <a:bodyPr/>
              <a:lstStyle/>
              <a:p>
                <a:pPr>
                  <a:defRPr sz="1200" b="0">
                    <a:solidFill>
                      <a:srgbClr val="211A52"/>
                    </a:solidFill>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'Ark1'!$A$2:$A$8</c:f>
              <c:numCache>
                <c:formatCode>General</c:formatCode>
                <c:ptCount val="7"/>
                <c:pt idx="0">
                  <c:v>2011</c:v>
                </c:pt>
                <c:pt idx="1">
                  <c:v>2012</c:v>
                </c:pt>
                <c:pt idx="2">
                  <c:v>2013</c:v>
                </c:pt>
                <c:pt idx="3">
                  <c:v>2014</c:v>
                </c:pt>
                <c:pt idx="4">
                  <c:v>2015</c:v>
                </c:pt>
                <c:pt idx="5">
                  <c:v>2016</c:v>
                </c:pt>
                <c:pt idx="6">
                  <c:v>2017</c:v>
                </c:pt>
              </c:numCache>
            </c:numRef>
          </c:cat>
          <c:val>
            <c:numRef>
              <c:f>'Ark1'!$B$2:$B$8</c:f>
              <c:numCache>
                <c:formatCode>#,##0</c:formatCode>
                <c:ptCount val="7"/>
                <c:pt idx="0">
                  <c:v>3587</c:v>
                </c:pt>
                <c:pt idx="1">
                  <c:v>4224</c:v>
                </c:pt>
                <c:pt idx="2">
                  <c:v>4661</c:v>
                </c:pt>
                <c:pt idx="3">
                  <c:v>4492</c:v>
                </c:pt>
                <c:pt idx="4">
                  <c:v>4375</c:v>
                </c:pt>
                <c:pt idx="5">
                  <c:v>4572</c:v>
                </c:pt>
                <c:pt idx="6">
                  <c:v>4446</c:v>
                </c:pt>
              </c:numCache>
            </c:numRef>
          </c:val>
          <c:smooth val="0"/>
          <c:extLst xmlns:c16r2="http://schemas.microsoft.com/office/drawing/2015/06/chart">
            <c:ext xmlns:c16="http://schemas.microsoft.com/office/drawing/2014/chart" uri="{C3380CC4-5D6E-409C-BE32-E72D297353CC}">
              <c16:uniqueId val="{00000006-CE07-4AB3-9101-77F4DF34CCFA}"/>
            </c:ext>
          </c:extLst>
        </c:ser>
        <c:ser>
          <c:idx val="1"/>
          <c:order val="1"/>
          <c:tx>
            <c:strRef>
              <c:f>'Ark1'!$C$1</c:f>
              <c:strCache>
                <c:ptCount val="1"/>
                <c:pt idx="0">
                  <c:v>Kandidatoptaget</c:v>
                </c:pt>
              </c:strCache>
            </c:strRef>
          </c:tx>
          <c:spPr>
            <a:ln w="28575">
              <a:solidFill>
                <a:schemeClr val="accent5"/>
              </a:solidFill>
            </a:ln>
          </c:spPr>
          <c:marker>
            <c:symbol val="none"/>
          </c:marker>
          <c:dLbls>
            <c:dLbl>
              <c:idx val="0"/>
              <c:layout>
                <c:manualLayout>
                  <c:x val="-3.1186800286693808E-2"/>
                  <c:y val="6.79055379966805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E07-4AB3-9101-77F4DF34CCFA}"/>
                </c:ext>
              </c:extLst>
            </c:dLbl>
            <c:dLbl>
              <c:idx val="1"/>
              <c:layout>
                <c:manualLayout>
                  <c:x val="-2.9655013749701361E-2"/>
                  <c:y val="6.35675299758062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CE07-4AB3-9101-77F4DF34CCFA}"/>
                </c:ext>
              </c:extLst>
            </c:dLbl>
            <c:dLbl>
              <c:idx val="2"/>
              <c:layout>
                <c:manualLayout>
                  <c:x val="-2.4972766054509186E-2"/>
                  <c:y val="9.8271594142801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E07-4AB3-9101-77F4DF34CCFA}"/>
                </c:ext>
              </c:extLst>
            </c:dLbl>
            <c:dLbl>
              <c:idx val="3"/>
              <c:layout>
                <c:manualLayout>
                  <c:x val="-2.7094949135445127E-2"/>
                  <c:y val="8.00854348477307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CE07-4AB3-9101-77F4DF34CCFA}"/>
                </c:ext>
              </c:extLst>
            </c:dLbl>
            <c:dLbl>
              <c:idx val="4"/>
              <c:layout>
                <c:manualLayout>
                  <c:x val="-2.9655013749701361E-2"/>
                  <c:y val="6.54024732110925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E07-4AB3-9101-77F4DF34CCFA}"/>
                </c:ext>
              </c:extLst>
            </c:dLbl>
            <c:dLbl>
              <c:idx val="5"/>
              <c:layout/>
              <c:tx>
                <c:rich>
                  <a:bodyPr/>
                  <a:lstStyle/>
                  <a:p>
                    <a:r>
                      <a:rPr lang="en-US" dirty="0" smtClean="0"/>
                      <a:t>3.988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CE07-4AB3-9101-77F4DF34CCFA}"/>
                </c:ext>
              </c:extLst>
            </c:dLbl>
            <c:spPr>
              <a:noFill/>
              <a:ln>
                <a:noFill/>
              </a:ln>
              <a:effectLst/>
            </c:spPr>
            <c:txPr>
              <a:bodyPr/>
              <a:lstStyle/>
              <a:p>
                <a:pPr>
                  <a:defRPr sz="12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'Ark1'!$A$2:$A$8</c:f>
              <c:numCache>
                <c:formatCode>General</c:formatCode>
                <c:ptCount val="7"/>
                <c:pt idx="0">
                  <c:v>2011</c:v>
                </c:pt>
                <c:pt idx="1">
                  <c:v>2012</c:v>
                </c:pt>
                <c:pt idx="2">
                  <c:v>2013</c:v>
                </c:pt>
                <c:pt idx="3">
                  <c:v>2014</c:v>
                </c:pt>
                <c:pt idx="4">
                  <c:v>2015</c:v>
                </c:pt>
                <c:pt idx="5">
                  <c:v>2016</c:v>
                </c:pt>
                <c:pt idx="6">
                  <c:v>2017</c:v>
                </c:pt>
              </c:numCache>
            </c:numRef>
          </c:cat>
          <c:val>
            <c:numRef>
              <c:f>'Ark1'!$C$2:$C$8</c:f>
              <c:numCache>
                <c:formatCode>#,##0</c:formatCode>
                <c:ptCount val="7"/>
                <c:pt idx="0">
                  <c:v>2249</c:v>
                </c:pt>
                <c:pt idx="1">
                  <c:v>2820</c:v>
                </c:pt>
                <c:pt idx="2">
                  <c:v>3455</c:v>
                </c:pt>
                <c:pt idx="3">
                  <c:v>3814</c:v>
                </c:pt>
                <c:pt idx="4">
                  <c:v>3705</c:v>
                </c:pt>
                <c:pt idx="5">
                  <c:v>3988</c:v>
                </c:pt>
                <c:pt idx="6">
                  <c:v>3948</c:v>
                </c:pt>
              </c:numCache>
            </c:numRef>
          </c:val>
          <c:smooth val="0"/>
          <c:extLst xmlns:c16r2="http://schemas.microsoft.com/office/drawing/2015/06/chart">
            <c:ext xmlns:c16="http://schemas.microsoft.com/office/drawing/2014/chart" uri="{C3380CC4-5D6E-409C-BE32-E72D297353CC}">
              <c16:uniqueId val="{0000000D-CE07-4AB3-9101-77F4DF34CCFA}"/>
            </c:ext>
          </c:extLst>
        </c:ser>
        <c:dLbls>
          <c:showLegendKey val="0"/>
          <c:showVal val="0"/>
          <c:showCatName val="0"/>
          <c:showSerName val="0"/>
          <c:showPercent val="0"/>
          <c:showBubbleSize val="0"/>
        </c:dLbls>
        <c:marker val="1"/>
        <c:smooth val="0"/>
        <c:axId val="271929728"/>
        <c:axId val="271931264"/>
      </c:lineChart>
      <c:catAx>
        <c:axId val="271929728"/>
        <c:scaling>
          <c:orientation val="minMax"/>
        </c:scaling>
        <c:delete val="0"/>
        <c:axPos val="b"/>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da-DK"/>
          </a:p>
        </c:txPr>
        <c:crossAx val="271931264"/>
        <c:crosses val="autoZero"/>
        <c:auto val="1"/>
        <c:lblAlgn val="ctr"/>
        <c:lblOffset val="100"/>
        <c:noMultiLvlLbl val="0"/>
      </c:catAx>
      <c:valAx>
        <c:axId val="271931264"/>
        <c:scaling>
          <c:orientation val="minMax"/>
        </c:scaling>
        <c:delete val="0"/>
        <c:axPos val="l"/>
        <c:majorGridlines>
          <c:spPr>
            <a:ln>
              <a:noFill/>
            </a:ln>
          </c:spPr>
        </c:majorGridlines>
        <c:numFmt formatCode="#,##0"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da-DK"/>
          </a:p>
        </c:txPr>
        <c:crossAx val="271929728"/>
        <c:crosses val="autoZero"/>
        <c:crossBetween val="between"/>
        <c:minorUnit val="1000"/>
      </c:valAx>
    </c:plotArea>
    <c:legend>
      <c:legendPos val="r"/>
      <c:legendEntry>
        <c:idx val="0"/>
        <c:txPr>
          <a:bodyPr/>
          <a:lstStyle/>
          <a:p>
            <a:pPr>
              <a:defRPr sz="1200">
                <a:latin typeface="Arial" panose="020B0604020202020204" pitchFamily="34" charset="0"/>
                <a:cs typeface="Arial" panose="020B0604020202020204" pitchFamily="34" charset="0"/>
              </a:defRPr>
            </a:pPr>
            <a:endParaRPr lang="da-DK"/>
          </a:p>
        </c:txPr>
      </c:legendEntry>
      <c:legendEntry>
        <c:idx val="1"/>
        <c:txPr>
          <a:bodyPr/>
          <a:lstStyle/>
          <a:p>
            <a:pPr>
              <a:defRPr sz="1200">
                <a:latin typeface="Arial" panose="020B0604020202020204" pitchFamily="34" charset="0"/>
                <a:cs typeface="Arial" panose="020B0604020202020204" pitchFamily="34" charset="0"/>
              </a:defRPr>
            </a:pPr>
            <a:endParaRPr lang="da-DK"/>
          </a:p>
        </c:txPr>
      </c:legendEntry>
      <c:layout>
        <c:manualLayout>
          <c:xMode val="edge"/>
          <c:yMode val="edge"/>
          <c:x val="0.52398408985414535"/>
          <c:y val="0.58742229502321264"/>
          <c:w val="0.25992674418729877"/>
          <c:h val="0.17574124431148808"/>
        </c:manualLayout>
      </c:layout>
      <c:overlay val="0"/>
      <c:spPr>
        <a:ln w="0" cmpd="dbl">
          <a:prstDash val="solid"/>
        </a:ln>
      </c:spPr>
      <c:txPr>
        <a:bodyPr/>
        <a:lstStyle/>
        <a:p>
          <a:pPr>
            <a:defRPr sz="1400">
              <a:latin typeface="Arial" panose="020B0604020202020204" pitchFamily="34" charset="0"/>
              <a:cs typeface="Arial" panose="020B0604020202020204"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371073776479182"/>
          <c:y val="0.13599501931611377"/>
          <c:w val="0.72789262844211666"/>
          <c:h val="0.76869654367499263"/>
        </c:manualLayout>
      </c:layout>
      <c:barChart>
        <c:barDir val="col"/>
        <c:grouping val="stacked"/>
        <c:varyColors val="0"/>
        <c:ser>
          <c:idx val="0"/>
          <c:order val="0"/>
          <c:tx>
            <c:strRef>
              <c:f>'Ark1'!$B$1</c:f>
              <c:strCache>
                <c:ptCount val="1"/>
                <c:pt idx="0">
                  <c:v>Studietid 2016</c:v>
                </c:pt>
              </c:strCache>
            </c:strRef>
          </c:tx>
          <c:spPr>
            <a:solidFill>
              <a:srgbClr val="DE6C58"/>
            </a:solidFill>
            <a:ln>
              <a:noFill/>
            </a:ln>
          </c:spPr>
          <c:invertIfNegative val="0"/>
          <c:dPt>
            <c:idx val="1"/>
            <c:invertIfNegative val="0"/>
            <c:bubble3D val="0"/>
            <c:spPr>
              <a:solidFill>
                <a:srgbClr val="192753"/>
              </a:solidFill>
              <a:ln>
                <a:noFill/>
              </a:ln>
            </c:spPr>
            <c:extLst xmlns:c16r2="http://schemas.microsoft.com/office/drawing/2015/06/chart">
              <c:ext xmlns:c16="http://schemas.microsoft.com/office/drawing/2014/chart" uri="{C3380CC4-5D6E-409C-BE32-E72D297353CC}">
                <c16:uniqueId val="{00000001-7165-4B7C-A845-3FFD794AA007}"/>
              </c:ext>
            </c:extLst>
          </c:dPt>
          <c:dPt>
            <c:idx val="6"/>
            <c:invertIfNegative val="0"/>
            <c:bubble3D val="0"/>
            <c:extLst xmlns:c16r2="http://schemas.microsoft.com/office/drawing/2015/06/chart">
              <c:ext xmlns:c16="http://schemas.microsoft.com/office/drawing/2014/chart" uri="{C3380CC4-5D6E-409C-BE32-E72D297353CC}">
                <c16:uniqueId val="{00000002-7165-4B7C-A845-3FFD794AA007}"/>
              </c:ext>
            </c:extLst>
          </c:dPt>
          <c:cat>
            <c:strRef>
              <c:f>'Ark1'!$A$2:$A$9</c:f>
              <c:strCache>
                <c:ptCount val="8"/>
                <c:pt idx="0">
                  <c:v>SDU</c:v>
                </c:pt>
                <c:pt idx="1">
                  <c:v>AAU</c:v>
                </c:pt>
                <c:pt idx="2">
                  <c:v>AU</c:v>
                </c:pt>
                <c:pt idx="3">
                  <c:v>CBS</c:v>
                </c:pt>
                <c:pt idx="4">
                  <c:v>RUC</c:v>
                </c:pt>
                <c:pt idx="5">
                  <c:v>ITU</c:v>
                </c:pt>
                <c:pt idx="6">
                  <c:v>KU</c:v>
                </c:pt>
                <c:pt idx="7">
                  <c:v>DTU</c:v>
                </c:pt>
              </c:strCache>
            </c:strRef>
          </c:cat>
          <c:val>
            <c:numRef>
              <c:f>'Ark1'!$B$2:$B$9</c:f>
              <c:numCache>
                <c:formatCode>General</c:formatCode>
                <c:ptCount val="8"/>
                <c:pt idx="0">
                  <c:v>8.3000000000000007</c:v>
                </c:pt>
                <c:pt idx="1">
                  <c:v>1.6</c:v>
                </c:pt>
                <c:pt idx="2">
                  <c:v>10.1</c:v>
                </c:pt>
                <c:pt idx="3">
                  <c:v>10.7</c:v>
                </c:pt>
                <c:pt idx="4">
                  <c:v>9.1</c:v>
                </c:pt>
                <c:pt idx="5">
                  <c:v>10.4</c:v>
                </c:pt>
                <c:pt idx="6">
                  <c:v>12</c:v>
                </c:pt>
                <c:pt idx="7">
                  <c:v>9</c:v>
                </c:pt>
              </c:numCache>
            </c:numRef>
          </c:val>
          <c:extLst xmlns:c16r2="http://schemas.microsoft.com/office/drawing/2015/06/chart">
            <c:ext xmlns:c16="http://schemas.microsoft.com/office/drawing/2014/chart" uri="{C3380CC4-5D6E-409C-BE32-E72D297353CC}">
              <c16:uniqueId val="{00000003-7165-4B7C-A845-3FFD794AA007}"/>
            </c:ext>
          </c:extLst>
        </c:ser>
        <c:dLbls>
          <c:showLegendKey val="0"/>
          <c:showVal val="0"/>
          <c:showCatName val="0"/>
          <c:showSerName val="0"/>
          <c:showPercent val="0"/>
          <c:showBubbleSize val="0"/>
        </c:dLbls>
        <c:gapWidth val="174"/>
        <c:overlap val="100"/>
        <c:axId val="271965184"/>
        <c:axId val="272057088"/>
      </c:barChart>
      <c:catAx>
        <c:axId val="271965184"/>
        <c:scaling>
          <c:orientation val="minMax"/>
        </c:scaling>
        <c:delete val="0"/>
        <c:axPos val="b"/>
        <c:numFmt formatCode="General" sourceLinked="0"/>
        <c:majorTickMark val="out"/>
        <c:minorTickMark val="none"/>
        <c:tickLblPos val="nextTo"/>
        <c:spPr>
          <a:noFill/>
          <a:ln>
            <a:solidFill>
              <a:srgbClr val="192753"/>
            </a:solidFill>
          </a:ln>
        </c:spPr>
        <c:crossAx val="272057088"/>
        <c:crosses val="autoZero"/>
        <c:auto val="1"/>
        <c:lblAlgn val="ctr"/>
        <c:lblOffset val="100"/>
        <c:noMultiLvlLbl val="0"/>
      </c:catAx>
      <c:valAx>
        <c:axId val="272057088"/>
        <c:scaling>
          <c:orientation val="minMax"/>
        </c:scaling>
        <c:delete val="0"/>
        <c:axPos val="l"/>
        <c:majorGridlines>
          <c:spPr>
            <a:ln>
              <a:noFill/>
            </a:ln>
          </c:spPr>
        </c:majorGridlines>
        <c:title>
          <c:tx>
            <c:rich>
              <a:bodyPr rot="-5400000" vert="horz"/>
              <a:lstStyle/>
              <a:p>
                <a:pPr>
                  <a:defRPr/>
                </a:pPr>
                <a:r>
                  <a:rPr lang="da-DK" b="0" dirty="0"/>
                  <a:t>OVERSKRIDELSE I MÅNEDER</a:t>
                </a:r>
              </a:p>
            </c:rich>
          </c:tx>
          <c:layout>
            <c:manualLayout>
              <c:xMode val="edge"/>
              <c:yMode val="edge"/>
              <c:x val="0.11547205989773557"/>
              <c:y val="0.22604074653498363"/>
            </c:manualLayout>
          </c:layout>
          <c:overlay val="0"/>
        </c:title>
        <c:numFmt formatCode="General" sourceLinked="0"/>
        <c:majorTickMark val="out"/>
        <c:minorTickMark val="none"/>
        <c:tickLblPos val="nextTo"/>
        <c:spPr>
          <a:noFill/>
          <a:ln w="0">
            <a:solidFill>
              <a:srgbClr val="5B9593">
                <a:lumMod val="75000"/>
              </a:srgbClr>
            </a:solidFill>
          </a:ln>
          <a:effectLst/>
        </c:spPr>
        <c:crossAx val="271965184"/>
        <c:crosses val="autoZero"/>
        <c:crossBetween val="between"/>
      </c:valAx>
      <c:spPr>
        <a:noFill/>
        <a:ln>
          <a:noFill/>
          <a:prstDash val="solid"/>
        </a:ln>
      </c:spPr>
    </c:plotArea>
    <c:plotVisOnly val="1"/>
    <c:dispBlanksAs val="gap"/>
    <c:showDLblsOverMax val="0"/>
  </c:chart>
  <c:txPr>
    <a:bodyPr/>
    <a:lstStyle/>
    <a:p>
      <a:pPr>
        <a:defRPr sz="1200"/>
      </a:pPr>
      <a:endParaRPr lang="da-DK"/>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a:noFill/>
            </a:ln>
          </c:spPr>
          <c:explosion val="2"/>
          <c:dPt>
            <c:idx val="0"/>
            <c:bubble3D val="0"/>
            <c:spPr>
              <a:solidFill>
                <a:schemeClr val="tx1"/>
              </a:solidFill>
              <a:ln w="19050">
                <a:noFill/>
              </a:ln>
              <a:effectLst/>
            </c:spPr>
            <c:extLst xmlns:c16r2="http://schemas.microsoft.com/office/drawing/2015/06/chart">
              <c:ext xmlns:c16="http://schemas.microsoft.com/office/drawing/2014/chart" uri="{C3380CC4-5D6E-409C-BE32-E72D297353CC}">
                <c16:uniqueId val="{00000001-4E2D-4F83-9B45-4E24A9443245}"/>
              </c:ext>
            </c:extLst>
          </c:dPt>
          <c:dPt>
            <c:idx val="1"/>
            <c:bubble3D val="0"/>
            <c:spPr>
              <a:solidFill>
                <a:schemeClr val="tx1"/>
              </a:solidFill>
              <a:ln w="19050">
                <a:noFill/>
              </a:ln>
              <a:effectLst/>
            </c:spPr>
            <c:extLst xmlns:c16r2="http://schemas.microsoft.com/office/drawing/2015/06/chart">
              <c:ext xmlns:c16="http://schemas.microsoft.com/office/drawing/2014/chart" uri="{C3380CC4-5D6E-409C-BE32-E72D297353CC}">
                <c16:uniqueId val="{00000003-4E2D-4F83-9B45-4E24A9443245}"/>
              </c:ext>
            </c:extLst>
          </c:dPt>
          <c:dPt>
            <c:idx val="2"/>
            <c:bubble3D val="0"/>
            <c:spPr>
              <a:solidFill>
                <a:schemeClr val="tx1"/>
              </a:solidFill>
              <a:ln w="19050">
                <a:noFill/>
              </a:ln>
              <a:effectLst/>
            </c:spPr>
            <c:extLst xmlns:c16r2="http://schemas.microsoft.com/office/drawing/2015/06/chart">
              <c:ext xmlns:c16="http://schemas.microsoft.com/office/drawing/2014/chart" uri="{C3380CC4-5D6E-409C-BE32-E72D297353CC}">
                <c16:uniqueId val="{00000005-4E2D-4F83-9B45-4E24A9443245}"/>
              </c:ext>
            </c:extLst>
          </c:dPt>
          <c:dPt>
            <c:idx val="3"/>
            <c:bubble3D val="0"/>
            <c:spPr>
              <a:solidFill>
                <a:schemeClr val="tx1"/>
              </a:solidFill>
              <a:ln w="19050">
                <a:noFill/>
              </a:ln>
              <a:effectLst/>
            </c:spPr>
            <c:extLst xmlns:c16r2="http://schemas.microsoft.com/office/drawing/2015/06/chart">
              <c:ext xmlns:c16="http://schemas.microsoft.com/office/drawing/2014/chart" uri="{C3380CC4-5D6E-409C-BE32-E72D297353CC}">
                <c16:uniqueId val="{00000007-4E2D-4F83-9B45-4E24A9443245}"/>
              </c:ext>
            </c:extLst>
          </c:dPt>
          <c:cat>
            <c:strRef>
              <c:f>Sheet1!$A$2:$A$5</c:f>
              <c:strCache>
                <c:ptCount val="3"/>
                <c:pt idx="0">
                  <c:v>1st Qtr</c:v>
                </c:pt>
                <c:pt idx="1">
                  <c:v>2nd Qtr</c:v>
                </c:pt>
                <c:pt idx="2">
                  <c:v>3rd Qtr</c:v>
                </c:pt>
              </c:strCache>
            </c:strRef>
          </c:cat>
          <c:val>
            <c:numRef>
              <c:f>Sheet1!$B$2:$B$5</c:f>
              <c:numCache>
                <c:formatCode>General</c:formatCode>
                <c:ptCount val="4"/>
                <c:pt idx="0">
                  <c:v>33</c:v>
                </c:pt>
                <c:pt idx="1">
                  <c:v>33</c:v>
                </c:pt>
                <c:pt idx="2">
                  <c:v>33</c:v>
                </c:pt>
              </c:numCache>
            </c:numRef>
          </c:val>
          <c:extLst xmlns:c16r2="http://schemas.microsoft.com/office/drawing/2015/06/chart">
            <c:ext xmlns:c16="http://schemas.microsoft.com/office/drawing/2014/chart" uri="{C3380CC4-5D6E-409C-BE32-E72D297353CC}">
              <c16:uniqueId val="{00000008-4E2D-4F83-9B45-4E24A9443245}"/>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c:spPr>
          <c:dPt>
            <c:idx val="0"/>
            <c:bubble3D val="0"/>
            <c:spPr>
              <a:solidFill>
                <a:schemeClr val="bg1"/>
              </a:solidFill>
              <a:ln w="19050">
                <a:noFill/>
              </a:ln>
              <a:effectLst/>
            </c:spPr>
            <c:extLst xmlns:c16r2="http://schemas.microsoft.com/office/drawing/2015/06/chart">
              <c:ext xmlns:c16="http://schemas.microsoft.com/office/drawing/2014/chart" uri="{C3380CC4-5D6E-409C-BE32-E72D297353CC}">
                <c16:uniqueId val="{00000001-F0A3-4F0D-9A23-073CF3234038}"/>
              </c:ext>
            </c:extLst>
          </c:dPt>
          <c:dPt>
            <c:idx val="1"/>
            <c:bubble3D val="0"/>
            <c:spPr>
              <a:solidFill>
                <a:schemeClr val="bg1">
                  <a:alpha val="60000"/>
                </a:schemeClr>
              </a:solidFill>
              <a:ln w="19050">
                <a:noFill/>
              </a:ln>
              <a:effectLst/>
            </c:spPr>
            <c:extLst xmlns:c16r2="http://schemas.microsoft.com/office/drawing/2015/06/chart">
              <c:ext xmlns:c16="http://schemas.microsoft.com/office/drawing/2014/chart" uri="{C3380CC4-5D6E-409C-BE32-E72D297353CC}">
                <c16:uniqueId val="{00000003-F0A3-4F0D-9A23-073CF3234038}"/>
              </c:ext>
            </c:extLst>
          </c:dPt>
          <c:dPt>
            <c:idx val="2"/>
            <c:bubble3D val="0"/>
            <c:spPr>
              <a:solidFill>
                <a:schemeClr val="bg1"/>
              </a:solidFill>
              <a:ln w="19050">
                <a:noFill/>
              </a:ln>
              <a:effectLst/>
            </c:spPr>
            <c:extLst xmlns:c16r2="http://schemas.microsoft.com/office/drawing/2015/06/chart">
              <c:ext xmlns:c16="http://schemas.microsoft.com/office/drawing/2014/chart" uri="{C3380CC4-5D6E-409C-BE32-E72D297353CC}">
                <c16:uniqueId val="{00000005-F0A3-4F0D-9A23-073CF3234038}"/>
              </c:ext>
            </c:extLst>
          </c:dPt>
          <c:dPt>
            <c:idx val="3"/>
            <c:bubble3D val="0"/>
            <c:spPr>
              <a:solidFill>
                <a:schemeClr val="bg1"/>
              </a:solidFill>
              <a:ln w="19050">
                <a:noFill/>
              </a:ln>
              <a:effectLst/>
            </c:spPr>
            <c:extLst xmlns:c16r2="http://schemas.microsoft.com/office/drawing/2015/06/chart">
              <c:ext xmlns:c16="http://schemas.microsoft.com/office/drawing/2014/chart" uri="{C3380CC4-5D6E-409C-BE32-E72D297353CC}">
                <c16:uniqueId val="{00000007-F0A3-4F0D-9A23-073CF3234038}"/>
              </c:ext>
            </c:extLst>
          </c:dPt>
          <c:cat>
            <c:strRef>
              <c:f>Sheet1!$A$2:$A$5</c:f>
              <c:strCache>
                <c:ptCount val="2"/>
                <c:pt idx="0">
                  <c:v>1st Qtr</c:v>
                </c:pt>
                <c:pt idx="1">
                  <c:v>2nd Qtr</c:v>
                </c:pt>
              </c:strCache>
            </c:strRef>
          </c:cat>
          <c:val>
            <c:numRef>
              <c:f>Sheet1!$B$2:$B$5</c:f>
              <c:numCache>
                <c:formatCode>General</c:formatCode>
                <c:ptCount val="4"/>
                <c:pt idx="0">
                  <c:v>44</c:v>
                </c:pt>
                <c:pt idx="1">
                  <c:v>56</c:v>
                </c:pt>
              </c:numCache>
            </c:numRef>
          </c:val>
          <c:extLst xmlns:c16r2="http://schemas.microsoft.com/office/drawing/2015/06/chart">
            <c:ext xmlns:c16="http://schemas.microsoft.com/office/drawing/2014/chart" uri="{C3380CC4-5D6E-409C-BE32-E72D297353CC}">
              <c16:uniqueId val="{00000008-F0A3-4F0D-9A23-073CF323403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Pt>
            <c:idx val="0"/>
            <c:invertIfNegative val="0"/>
            <c:bubble3D val="0"/>
            <c:spPr>
              <a:solidFill>
                <a:schemeClr val="tx1"/>
              </a:solidFill>
              <a:ln>
                <a:noFill/>
              </a:ln>
              <a:effectLst/>
            </c:spPr>
            <c:extLst xmlns:c16r2="http://schemas.microsoft.com/office/drawing/2015/06/chart">
              <c:ext xmlns:c16="http://schemas.microsoft.com/office/drawing/2014/chart" uri="{C3380CC4-5D6E-409C-BE32-E72D297353CC}">
                <c16:uniqueId val="{00000001-F056-4527-A158-A0EEB7313D2F}"/>
              </c:ext>
            </c:extLst>
          </c:dPt>
          <c:cat>
            <c:strRef>
              <c:f>'[Figur 3.4 - AAU.xlsx]Ark1'!$A$2:$A$9</c:f>
              <c:strCache>
                <c:ptCount val="8"/>
                <c:pt idx="0">
                  <c:v>AAU</c:v>
                </c:pt>
                <c:pt idx="1">
                  <c:v>AU</c:v>
                </c:pt>
                <c:pt idx="2">
                  <c:v>CBS</c:v>
                </c:pt>
                <c:pt idx="3">
                  <c:v>DTU</c:v>
                </c:pt>
                <c:pt idx="4">
                  <c:v>ITU</c:v>
                </c:pt>
                <c:pt idx="5">
                  <c:v>KU</c:v>
                </c:pt>
                <c:pt idx="6">
                  <c:v>RUC</c:v>
                </c:pt>
                <c:pt idx="7">
                  <c:v>SDU</c:v>
                </c:pt>
              </c:strCache>
            </c:strRef>
          </c:cat>
          <c:val>
            <c:numRef>
              <c:f>'[Figur 3.4 - AAU.xlsx]Ark1'!$B$2:$B$9</c:f>
              <c:numCache>
                <c:formatCode>0%</c:formatCode>
                <c:ptCount val="8"/>
                <c:pt idx="0">
                  <c:v>8.648758648758649E-2</c:v>
                </c:pt>
                <c:pt idx="1">
                  <c:v>8.1807081807081794E-2</c:v>
                </c:pt>
                <c:pt idx="2">
                  <c:v>3.6833536833536837E-2</c:v>
                </c:pt>
                <c:pt idx="3">
                  <c:v>0.11212861212861212</c:v>
                </c:pt>
                <c:pt idx="4">
                  <c:v>1.2006512006512007E-2</c:v>
                </c:pt>
                <c:pt idx="5">
                  <c:v>7.0818070818070816E-2</c:v>
                </c:pt>
                <c:pt idx="6">
                  <c:v>1.4652014652014652E-2</c:v>
                </c:pt>
                <c:pt idx="7">
                  <c:v>6.6137566137566134E-2</c:v>
                </c:pt>
              </c:numCache>
            </c:numRef>
          </c:val>
          <c:extLst xmlns:c16r2="http://schemas.microsoft.com/office/drawing/2015/06/chart">
            <c:ext xmlns:c16="http://schemas.microsoft.com/office/drawing/2014/chart" uri="{C3380CC4-5D6E-409C-BE32-E72D297353CC}">
              <c16:uniqueId val="{00000002-F056-4527-A158-A0EEB7313D2F}"/>
            </c:ext>
          </c:extLst>
        </c:ser>
        <c:dLbls>
          <c:showLegendKey val="0"/>
          <c:showVal val="0"/>
          <c:showCatName val="0"/>
          <c:showSerName val="0"/>
          <c:showPercent val="0"/>
          <c:showBubbleSize val="0"/>
        </c:dLbls>
        <c:gapWidth val="219"/>
        <c:overlap val="-27"/>
        <c:axId val="193321600"/>
        <c:axId val="197984640"/>
      </c:barChart>
      <c:catAx>
        <c:axId val="19332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b="1"/>
            </a:pPr>
            <a:endParaRPr lang="da-DK"/>
          </a:p>
        </c:txPr>
        <c:crossAx val="197984640"/>
        <c:crosses val="autoZero"/>
        <c:auto val="1"/>
        <c:lblAlgn val="ctr"/>
        <c:lblOffset val="100"/>
        <c:tickLblSkip val="1"/>
        <c:noMultiLvlLbl val="0"/>
      </c:catAx>
      <c:valAx>
        <c:axId val="197984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sz="1200"/>
            </a:pPr>
            <a:endParaRPr lang="da-DK"/>
          </a:p>
        </c:txPr>
        <c:crossAx val="193321600"/>
        <c:crosses val="autoZero"/>
        <c:crossBetween val="between"/>
        <c:majorUnit val="1.0000000000000002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n>
            <a:noFill/>
          </a:ln>
        </a:defRPr>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Kommercial!$A$81</c:f>
              <c:strCache>
                <c:ptCount val="1"/>
                <c:pt idx="0">
                  <c:v>Aalborg Universitet</c:v>
                </c:pt>
              </c:strCache>
            </c:strRef>
          </c:tx>
          <c:spPr>
            <a:ln w="28575" cap="rnd">
              <a:solidFill>
                <a:schemeClr val="accent1"/>
              </a:solidFill>
              <a:round/>
            </a:ln>
            <a:effectLst/>
          </c:spPr>
          <c:marker>
            <c:symbol val="none"/>
          </c:marker>
          <c:cat>
            <c:numRef>
              <c:f>Kommercial!$B$80:$Q$80</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Kommercial!$B$81:$Q$81</c:f>
              <c:numCache>
                <c:formatCode>General</c:formatCode>
                <c:ptCount val="16"/>
                <c:pt idx="0">
                  <c:v>0</c:v>
                </c:pt>
                <c:pt idx="1">
                  <c:v>0</c:v>
                </c:pt>
                <c:pt idx="2">
                  <c:v>2</c:v>
                </c:pt>
                <c:pt idx="3">
                  <c:v>3</c:v>
                </c:pt>
                <c:pt idx="4">
                  <c:v>5</c:v>
                </c:pt>
                <c:pt idx="5">
                  <c:v>7</c:v>
                </c:pt>
                <c:pt idx="6">
                  <c:v>14</c:v>
                </c:pt>
                <c:pt idx="7">
                  <c:v>37</c:v>
                </c:pt>
                <c:pt idx="8">
                  <c:v>18</c:v>
                </c:pt>
                <c:pt idx="9">
                  <c:v>21</c:v>
                </c:pt>
                <c:pt idx="10">
                  <c:v>35</c:v>
                </c:pt>
                <c:pt idx="11">
                  <c:v>23</c:v>
                </c:pt>
                <c:pt idx="12">
                  <c:v>27</c:v>
                </c:pt>
                <c:pt idx="13">
                  <c:v>40</c:v>
                </c:pt>
                <c:pt idx="14">
                  <c:v>50</c:v>
                </c:pt>
                <c:pt idx="15">
                  <c:v>77</c:v>
                </c:pt>
              </c:numCache>
            </c:numRef>
          </c:val>
          <c:smooth val="0"/>
          <c:extLst xmlns:c16r2="http://schemas.microsoft.com/office/drawing/2015/06/chart">
            <c:ext xmlns:c16="http://schemas.microsoft.com/office/drawing/2014/chart" uri="{C3380CC4-5D6E-409C-BE32-E72D297353CC}">
              <c16:uniqueId val="{00000000-B897-4545-B05E-708BEE3A062F}"/>
            </c:ext>
          </c:extLst>
        </c:ser>
        <c:ser>
          <c:idx val="1"/>
          <c:order val="1"/>
          <c:tx>
            <c:strRef>
              <c:f>Kommercial!$A$82</c:f>
              <c:strCache>
                <c:ptCount val="1"/>
                <c:pt idx="0">
                  <c:v>Øvrige universiteter samlet</c:v>
                </c:pt>
              </c:strCache>
            </c:strRef>
          </c:tx>
          <c:spPr>
            <a:ln w="28575" cap="rnd">
              <a:solidFill>
                <a:schemeClr val="accent2"/>
              </a:solidFill>
              <a:round/>
            </a:ln>
            <a:effectLst/>
          </c:spPr>
          <c:marker>
            <c:symbol val="none"/>
          </c:marker>
          <c:cat>
            <c:numRef>
              <c:f>Kommercial!$B$80:$Q$80</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Kommercial!$B$82:$Q$82</c:f>
              <c:numCache>
                <c:formatCode>General</c:formatCode>
                <c:ptCount val="16"/>
                <c:pt idx="0">
                  <c:v>10</c:v>
                </c:pt>
                <c:pt idx="1">
                  <c:v>31</c:v>
                </c:pt>
                <c:pt idx="2">
                  <c:v>20</c:v>
                </c:pt>
                <c:pt idx="3">
                  <c:v>26</c:v>
                </c:pt>
                <c:pt idx="4">
                  <c:v>33</c:v>
                </c:pt>
                <c:pt idx="5">
                  <c:v>67</c:v>
                </c:pt>
                <c:pt idx="6">
                  <c:v>92</c:v>
                </c:pt>
                <c:pt idx="7">
                  <c:v>46</c:v>
                </c:pt>
                <c:pt idx="8">
                  <c:v>59</c:v>
                </c:pt>
                <c:pt idx="9">
                  <c:v>48</c:v>
                </c:pt>
                <c:pt idx="10">
                  <c:v>61</c:v>
                </c:pt>
                <c:pt idx="11">
                  <c:v>73</c:v>
                </c:pt>
                <c:pt idx="12">
                  <c:v>64</c:v>
                </c:pt>
                <c:pt idx="13">
                  <c:v>88</c:v>
                </c:pt>
                <c:pt idx="14">
                  <c:v>60</c:v>
                </c:pt>
                <c:pt idx="15">
                  <c:v>89</c:v>
                </c:pt>
              </c:numCache>
            </c:numRef>
          </c:val>
          <c:smooth val="0"/>
          <c:extLst xmlns:c16r2="http://schemas.microsoft.com/office/drawing/2015/06/chart">
            <c:ext xmlns:c16="http://schemas.microsoft.com/office/drawing/2014/chart" uri="{C3380CC4-5D6E-409C-BE32-E72D297353CC}">
              <c16:uniqueId val="{00000001-B897-4545-B05E-708BEE3A062F}"/>
            </c:ext>
          </c:extLst>
        </c:ser>
        <c:dLbls>
          <c:showLegendKey val="0"/>
          <c:showVal val="0"/>
          <c:showCatName val="0"/>
          <c:showSerName val="0"/>
          <c:showPercent val="0"/>
          <c:showBubbleSize val="0"/>
        </c:dLbls>
        <c:marker val="1"/>
        <c:smooth val="0"/>
        <c:axId val="198045696"/>
        <c:axId val="198047232"/>
      </c:lineChart>
      <c:catAx>
        <c:axId val="19804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198047232"/>
        <c:crosses val="autoZero"/>
        <c:auto val="1"/>
        <c:lblAlgn val="ctr"/>
        <c:lblOffset val="100"/>
        <c:noMultiLvlLbl val="0"/>
      </c:catAx>
      <c:valAx>
        <c:axId val="19804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da-DK"/>
          </a:p>
        </c:txPr>
        <c:crossAx val="198045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da-DK"/>
        </a:p>
      </c:txPr>
    </c:legend>
    <c:plotVisOnly val="1"/>
    <c:dispBlanksAs val="gap"/>
    <c:showDLblsOverMax val="0"/>
  </c:chart>
  <c:spPr>
    <a:solidFill>
      <a:schemeClr val="bg1"/>
    </a:solidFill>
    <a:ln w="9525" cap="flat" cmpd="sng" algn="ctr">
      <a:noFill/>
      <a:round/>
    </a:ln>
    <a:effectLst/>
  </c:spPr>
  <c:txPr>
    <a:bodyPr/>
    <a:lstStyle/>
    <a:p>
      <a:pPr>
        <a:defRPr/>
      </a:pPr>
      <a:endParaRPr lang="da-DK"/>
    </a:p>
  </c:txPr>
  <c:externalData r:id="rId1">
    <c:autoUpdate val="0"/>
  </c:externalData>
</c:chartSpac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36000" rIns="72000"/>
        <a:lstStyle/>
        <a:p>
          <a:r>
            <a:rPr lang="da-DK" sz="700" dirty="0" smtClean="0">
              <a:latin typeface="Arial Narrow" pitchFamily="34" charset="0"/>
            </a:rPr>
            <a:t>Sociologi og Socialt Arbejde</a:t>
          </a:r>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35062DF0-D266-4B0F-BB59-5273B3157BB8}">
      <dgm:prSet phldrT="[Tekst]" custT="1"/>
      <dgm:spPr>
        <a:ln>
          <a:noFill/>
        </a:ln>
      </dgm:spPr>
      <dgm:t>
        <a:bodyPr lIns="36000" rIns="72000"/>
        <a:lstStyle/>
        <a:p>
          <a:r>
            <a:rPr lang="da-DK" sz="700" u="none" dirty="0" smtClean="0">
              <a:latin typeface="Arial Narrow" pitchFamily="34" charset="0"/>
            </a:rPr>
            <a:t>Kultur og Globale Studier *</a:t>
          </a:r>
          <a:endParaRPr lang="da-DK" sz="700" u="none" dirty="0">
            <a:latin typeface="Arial Narrow" pitchFamily="34" charset="0"/>
          </a:endParaRPr>
        </a:p>
      </dgm:t>
    </dgm:pt>
    <dgm:pt modelId="{B66F07ED-7547-4707-9584-C6D7895761E2}" type="parTrans" cxnId="{CBB1B936-0815-406E-A9B8-D27B663926F0}">
      <dgm:prSet/>
      <dgm:spPr/>
      <dgm:t>
        <a:bodyPr/>
        <a:lstStyle/>
        <a:p>
          <a:endParaRPr lang="da-DK"/>
        </a:p>
      </dgm:t>
    </dgm:pt>
    <dgm:pt modelId="{6CC5DAD0-B43B-4421-9C43-B4FBFAE2EEC2}" type="sibTrans" cxnId="{CBB1B936-0815-406E-A9B8-D27B663926F0}">
      <dgm:prSet/>
      <dgm:spPr/>
      <dgm:t>
        <a:bodyPr/>
        <a:lstStyle/>
        <a:p>
          <a:endParaRPr lang="da-DK"/>
        </a:p>
      </dgm:t>
    </dgm:pt>
    <dgm:pt modelId="{85D644CD-76BA-432F-BE6D-7058FB6D2244}">
      <dgm:prSet phldrT="[Tekst]" custT="1"/>
      <dgm:spPr>
        <a:ln>
          <a:noFill/>
        </a:ln>
      </dgm:spPr>
      <dgm:t>
        <a:bodyPr lIns="36000" rIns="72000"/>
        <a:lstStyle/>
        <a:p>
          <a:r>
            <a:rPr lang="da-DK" sz="700" u="none" dirty="0" smtClean="0">
              <a:latin typeface="Arial Narrow" pitchFamily="34" charset="0"/>
            </a:rPr>
            <a:t>Læring og Filosofi *</a:t>
          </a:r>
          <a:endParaRPr lang="da-DK" sz="700" u="none" dirty="0">
            <a:latin typeface="Arial Narrow" pitchFamily="34" charset="0"/>
          </a:endParaRPr>
        </a:p>
      </dgm:t>
    </dgm:pt>
    <dgm:pt modelId="{A43C0C20-6432-41B2-BD5C-F88E169C3902}" type="parTrans" cxnId="{01060F6F-0CF5-4070-A9B8-05675D9B04C5}">
      <dgm:prSet/>
      <dgm:spPr/>
      <dgm:t>
        <a:bodyPr/>
        <a:lstStyle/>
        <a:p>
          <a:endParaRPr lang="da-DK"/>
        </a:p>
      </dgm:t>
    </dgm:pt>
    <dgm:pt modelId="{9EED3292-0CFE-48CC-AE79-1AEF38390EC8}" type="sibTrans" cxnId="{01060F6F-0CF5-4070-A9B8-05675D9B04C5}">
      <dgm:prSet/>
      <dgm:spPr/>
      <dgm:t>
        <a:bodyPr/>
        <a:lstStyle/>
        <a:p>
          <a:endParaRPr lang="da-DK"/>
        </a:p>
      </dgm:t>
    </dgm:pt>
    <dgm:pt modelId="{BC7E6E4C-DB52-4504-A2E7-2D7FEDD44E75}">
      <dgm:prSet phldrT="[Tekst]" custT="1"/>
      <dgm:spPr>
        <a:ln>
          <a:noFill/>
        </a:ln>
      </dgm:spPr>
      <dgm:t>
        <a:bodyPr/>
        <a:lstStyle/>
        <a:p>
          <a:r>
            <a:rPr lang="da-DK" sz="1000" dirty="0" smtClean="0">
              <a:latin typeface="Arial" pitchFamily="34" charset="0"/>
              <a:cs typeface="Arial" pitchFamily="34" charset="0"/>
            </a:rPr>
            <a:t>Skoler</a:t>
          </a:r>
          <a:endParaRPr lang="da-DK" sz="1000" dirty="0">
            <a:latin typeface="Arial" pitchFamily="34" charset="0"/>
            <a:cs typeface="Arial" pitchFamily="34" charset="0"/>
          </a:endParaRPr>
        </a:p>
      </dgm:t>
    </dgm:pt>
    <dgm:pt modelId="{081ED769-3E64-46BC-AA1A-910DA4F9F6BA}" type="parTrans" cxnId="{A3095E8E-6769-4E58-A937-C1994C42502F}">
      <dgm:prSet/>
      <dgm:spPr/>
      <dgm:t>
        <a:bodyPr/>
        <a:lstStyle/>
        <a:p>
          <a:endParaRPr lang="da-DK"/>
        </a:p>
      </dgm:t>
    </dgm:pt>
    <dgm:pt modelId="{12EBD02D-4FAE-4715-A54D-F4EA3B9A8EA1}" type="sibTrans" cxnId="{A3095E8E-6769-4E58-A937-C1994C42502F}">
      <dgm:prSet/>
      <dgm:spPr/>
      <dgm:t>
        <a:bodyPr/>
        <a:lstStyle/>
        <a:p>
          <a:endParaRPr lang="da-DK"/>
        </a:p>
      </dgm:t>
    </dgm:pt>
    <dgm:pt modelId="{10DBF07F-F623-4B26-81CB-AB00CDCF90F2}">
      <dgm:prSet phldrT="[Tekst]" custT="1"/>
      <dgm:spPr>
        <a:ln>
          <a:noFill/>
        </a:ln>
      </dgm:spPr>
      <dgm:t>
        <a:bodyPr lIns="36000" rIns="36000"/>
        <a:lstStyle/>
        <a:p>
          <a:pPr>
            <a:spcAft>
              <a:spcPts val="10"/>
            </a:spcAft>
          </a:pPr>
          <a:r>
            <a:rPr lang="da-DK" sz="700" dirty="0" smtClean="0">
              <a:latin typeface="Arial Narrow" pitchFamily="34" charset="0"/>
            </a:rPr>
            <a:t>Sociologi og Socialt Arbejde</a:t>
          </a:r>
          <a:endParaRPr lang="da-DK" sz="700" dirty="0">
            <a:latin typeface="Arial Narrow" pitchFamily="34" charset="0"/>
          </a:endParaRPr>
        </a:p>
      </dgm:t>
    </dgm:pt>
    <dgm:pt modelId="{B56EF597-11D4-459F-8F0C-0249D1581B13}" type="parTrans" cxnId="{E33F5E56-1751-4A94-9E83-0BB652188CC5}">
      <dgm:prSet/>
      <dgm:spPr/>
      <dgm:t>
        <a:bodyPr/>
        <a:lstStyle/>
        <a:p>
          <a:endParaRPr lang="da-DK"/>
        </a:p>
      </dgm:t>
    </dgm:pt>
    <dgm:pt modelId="{509C1613-48C6-4AF6-87B3-5944DA9B6CDD}" type="sibTrans" cxnId="{E33F5E56-1751-4A94-9E83-0BB652188CC5}">
      <dgm:prSet/>
      <dgm:spPr/>
      <dgm:t>
        <a:bodyPr/>
        <a:lstStyle/>
        <a:p>
          <a:endParaRPr lang="da-DK"/>
        </a:p>
      </dgm:t>
    </dgm:pt>
    <dgm:pt modelId="{0527FEC3-F0EF-41D6-87D1-54E71CDBA1CA}">
      <dgm:prSet phldrT="[Tekst]" custT="1"/>
      <dgm:spPr>
        <a:ln>
          <a:noFill/>
        </a:ln>
      </dgm:spPr>
      <dgm:t>
        <a:bodyPr lIns="36000" rIns="36000"/>
        <a:lstStyle/>
        <a:p>
          <a:pPr>
            <a:spcAft>
              <a:spcPts val="10"/>
            </a:spcAft>
          </a:pPr>
          <a:r>
            <a:rPr lang="da-DK" sz="700" b="0" u="none" dirty="0" smtClean="0">
              <a:latin typeface="Arial Narrow" pitchFamily="34" charset="0"/>
            </a:rPr>
            <a:t>Erkendelses og Forandringsprocesser *</a:t>
          </a:r>
          <a:endParaRPr lang="da-DK" sz="700" b="0" u="none" dirty="0">
            <a:latin typeface="Arial Narrow" pitchFamily="34" charset="0"/>
          </a:endParaRPr>
        </a:p>
      </dgm:t>
    </dgm:pt>
    <dgm:pt modelId="{71498CDA-ADC2-477B-A527-37D8C1DBFDAE}" type="parTrans" cxnId="{BDC95D9D-B749-415B-95EF-5FD444F1D121}">
      <dgm:prSet/>
      <dgm:spPr/>
      <dgm:t>
        <a:bodyPr/>
        <a:lstStyle/>
        <a:p>
          <a:endParaRPr lang="da-DK"/>
        </a:p>
      </dgm:t>
    </dgm:pt>
    <dgm:pt modelId="{4E2ACDF3-A0CD-4058-B4F5-FEDAEC6522CD}" type="sibTrans" cxnId="{BDC95D9D-B749-415B-95EF-5FD444F1D121}">
      <dgm:prSet/>
      <dgm:spPr/>
      <dgm:t>
        <a:bodyPr/>
        <a:lstStyle/>
        <a:p>
          <a:endParaRPr lang="da-DK"/>
        </a:p>
      </dgm:t>
    </dgm:pt>
    <dgm:pt modelId="{88899073-1A45-45F9-B3A0-220886924775}">
      <dgm:prSet phldrT="[Tekst]" custT="1"/>
      <dgm:spPr>
        <a:ln>
          <a:noFill/>
        </a:ln>
      </dgm:spPr>
      <dgm:t>
        <a:bodyPr lIns="36000" rIns="36000"/>
        <a:lstStyle/>
        <a:p>
          <a:pPr>
            <a:spcAft>
              <a:spcPts val="10"/>
            </a:spcAft>
          </a:pPr>
          <a:r>
            <a:rPr lang="da-DK" sz="700" u="none" dirty="0" smtClean="0">
              <a:latin typeface="Arial Narrow" pitchFamily="34" charset="0"/>
            </a:rPr>
            <a:t>Kultur og Globale studier *</a:t>
          </a:r>
        </a:p>
      </dgm:t>
    </dgm:pt>
    <dgm:pt modelId="{A94A3AD7-698A-4C3C-9D30-E3439016F897}" type="parTrans" cxnId="{AF308404-2860-4EDE-9626-FE08DBB334E0}">
      <dgm:prSet/>
      <dgm:spPr/>
      <dgm:t>
        <a:bodyPr/>
        <a:lstStyle/>
        <a:p>
          <a:endParaRPr lang="da-DK"/>
        </a:p>
      </dgm:t>
    </dgm:pt>
    <dgm:pt modelId="{83F6422E-A44B-4822-8613-82D8630A960A}" type="sibTrans" cxnId="{AF308404-2860-4EDE-9626-FE08DBB334E0}">
      <dgm:prSet/>
      <dgm:spPr/>
      <dgm:t>
        <a:bodyPr/>
        <a:lstStyle/>
        <a:p>
          <a:endParaRPr lang="da-DK"/>
        </a:p>
      </dgm:t>
    </dgm:pt>
    <dgm:pt modelId="{76040382-D1F2-4D6A-8E7A-13F79EFE1CCD}">
      <dgm:prSet custT="1"/>
      <dgm:spPr>
        <a:ln>
          <a:noFill/>
        </a:ln>
      </dgm:spPr>
      <dgm:t>
        <a:bodyPr lIns="36000" rIns="36000"/>
        <a:lstStyle/>
        <a:p>
          <a:pPr>
            <a:spcAft>
              <a:spcPts val="10"/>
            </a:spcAft>
          </a:pPr>
          <a:r>
            <a:rPr lang="da-DK" sz="700" dirty="0" smtClean="0">
              <a:latin typeface="Arial Narrow" pitchFamily="34" charset="0"/>
            </a:rPr>
            <a:t>Statskundskab</a:t>
          </a:r>
          <a:endParaRPr lang="da-DK" sz="700" dirty="0">
            <a:latin typeface="Arial Narrow" pitchFamily="34" charset="0"/>
          </a:endParaRPr>
        </a:p>
      </dgm:t>
    </dgm:pt>
    <dgm:pt modelId="{5CDAA124-3D33-4F55-A06F-3C6609B71105}" type="parTrans" cxnId="{174BDDD3-C316-43BB-84B7-AC207AD4CF57}">
      <dgm:prSet/>
      <dgm:spPr/>
      <dgm:t>
        <a:bodyPr/>
        <a:lstStyle/>
        <a:p>
          <a:endParaRPr lang="da-DK"/>
        </a:p>
      </dgm:t>
    </dgm:pt>
    <dgm:pt modelId="{E79A5CED-6490-42A6-A77F-1820DF705D89}" type="sibTrans" cxnId="{174BDDD3-C316-43BB-84B7-AC207AD4CF57}">
      <dgm:prSet/>
      <dgm:spPr/>
      <dgm:t>
        <a:bodyPr/>
        <a:lstStyle/>
        <a:p>
          <a:endParaRPr lang="da-DK"/>
        </a:p>
      </dgm:t>
    </dgm:pt>
    <dgm:pt modelId="{0EA4236A-3C70-44F6-A77C-5CDEF666FDDF}">
      <dgm:prSet custT="1"/>
      <dgm:spPr>
        <a:ln>
          <a:noFill/>
        </a:ln>
      </dgm:spPr>
      <dgm:t>
        <a:bodyPr lIns="36000" rIns="36000"/>
        <a:lstStyle/>
        <a:p>
          <a:pPr>
            <a:spcAft>
              <a:spcPts val="10"/>
            </a:spcAft>
          </a:pPr>
          <a:r>
            <a:rPr lang="da-DK" sz="700" dirty="0" smtClean="0">
              <a:latin typeface="Arial Narrow" pitchFamily="34" charset="0"/>
            </a:rPr>
            <a:t>Økonomi og Erhvervsstudier</a:t>
          </a:r>
          <a:endParaRPr lang="da-DK" sz="700" dirty="0">
            <a:latin typeface="Arial Narrow" pitchFamily="34" charset="0"/>
          </a:endParaRPr>
        </a:p>
      </dgm:t>
    </dgm:pt>
    <dgm:pt modelId="{E8B43852-F9EA-40A7-A732-35A0D738A1F0}" type="parTrans" cxnId="{36B354D8-FFA5-4C46-881F-E6581CF81E83}">
      <dgm:prSet/>
      <dgm:spPr/>
      <dgm:t>
        <a:bodyPr/>
        <a:lstStyle/>
        <a:p>
          <a:endParaRPr lang="da-DK"/>
        </a:p>
      </dgm:t>
    </dgm:pt>
    <dgm:pt modelId="{38A2D752-82A8-45C5-ACEB-7F7538AFE337}" type="sibTrans" cxnId="{36B354D8-FFA5-4C46-881F-E6581CF81E83}">
      <dgm:prSet/>
      <dgm:spPr/>
      <dgm:t>
        <a:bodyPr/>
        <a:lstStyle/>
        <a:p>
          <a:endParaRPr lang="da-DK"/>
        </a:p>
      </dgm:t>
    </dgm:pt>
    <dgm:pt modelId="{2433116F-196D-4232-B6DE-D14EC77BEAEA}">
      <dgm:prSet custT="1"/>
      <dgm:spPr>
        <a:ln>
          <a:noFill/>
        </a:ln>
      </dgm:spPr>
      <dgm:t>
        <a:bodyPr lIns="36000" rIns="36000"/>
        <a:lstStyle/>
        <a:p>
          <a:pPr>
            <a:spcAft>
              <a:spcPts val="10"/>
            </a:spcAft>
          </a:pPr>
          <a:r>
            <a:rPr lang="da-DK" sz="700" dirty="0" smtClean="0">
              <a:latin typeface="Arial Narrow" pitchFamily="34" charset="0"/>
            </a:rPr>
            <a:t>Jura</a:t>
          </a:r>
          <a:endParaRPr lang="da-DK" sz="700" dirty="0">
            <a:latin typeface="Arial Narrow" pitchFamily="34" charset="0"/>
          </a:endParaRPr>
        </a:p>
      </dgm:t>
    </dgm:pt>
    <dgm:pt modelId="{89DBDDE2-F76D-456D-9815-18AE51835A95}" type="parTrans" cxnId="{5B1253E5-90EC-4BD5-B3B8-5BF5D10FBFE8}">
      <dgm:prSet/>
      <dgm:spPr/>
      <dgm:t>
        <a:bodyPr/>
        <a:lstStyle/>
        <a:p>
          <a:endParaRPr lang="da-DK"/>
        </a:p>
      </dgm:t>
    </dgm:pt>
    <dgm:pt modelId="{3DB80154-8397-4908-8D11-B083A061C332}" type="sibTrans" cxnId="{5B1253E5-90EC-4BD5-B3B8-5BF5D10FBFE8}">
      <dgm:prSet/>
      <dgm:spPr/>
      <dgm:t>
        <a:bodyPr/>
        <a:lstStyle/>
        <a:p>
          <a:endParaRPr lang="da-DK"/>
        </a:p>
      </dgm:t>
    </dgm:pt>
    <dgm:pt modelId="{2CAD6993-2E24-4EAF-A826-8D2DAD6C8107}">
      <dgm:prSet phldrT="[Tekst]" custT="1"/>
      <dgm:spPr>
        <a:ln>
          <a:noFill/>
        </a:ln>
      </dgm:spPr>
      <dgm:t>
        <a:bodyPr lIns="36000" rIns="72000"/>
        <a:lstStyle/>
        <a:p>
          <a:r>
            <a:rPr lang="da-DK" sz="700" u="none" dirty="0" smtClean="0">
              <a:latin typeface="Arial Narrow" pitchFamily="34" charset="0"/>
            </a:rPr>
            <a:t>Økonomi og Ledelse</a:t>
          </a:r>
          <a:endParaRPr lang="da-DK" sz="700" u="none" dirty="0">
            <a:latin typeface="Arial Narrow" pitchFamily="34" charset="0"/>
          </a:endParaRPr>
        </a:p>
      </dgm:t>
    </dgm:pt>
    <dgm:pt modelId="{F3515255-6344-4C82-9E5E-271C4D051E25}" type="parTrans" cxnId="{A78DEB61-A1BD-443D-B08A-A68F4392A27C}">
      <dgm:prSet/>
      <dgm:spPr/>
      <dgm:t>
        <a:bodyPr/>
        <a:lstStyle/>
        <a:p>
          <a:endParaRPr lang="da-DK"/>
        </a:p>
      </dgm:t>
    </dgm:pt>
    <dgm:pt modelId="{6032C8AF-CEE1-4959-9A1D-189E36C92975}" type="sibTrans" cxnId="{A78DEB61-A1BD-443D-B08A-A68F4392A27C}">
      <dgm:prSet/>
      <dgm:spPr/>
      <dgm:t>
        <a:bodyPr/>
        <a:lstStyle/>
        <a:p>
          <a:endParaRPr lang="da-DK"/>
        </a:p>
      </dgm:t>
    </dgm:pt>
    <dgm:pt modelId="{0DA3BE50-2FD1-43D5-931B-F5F3798C5620}">
      <dgm:prSet phldrT="[Tekst]" custT="1"/>
      <dgm:spPr>
        <a:ln>
          <a:noFill/>
        </a:ln>
      </dgm:spPr>
      <dgm:t>
        <a:bodyPr lIns="36000" rIns="72000"/>
        <a:lstStyle/>
        <a:p>
          <a:r>
            <a:rPr lang="da-DK" sz="700" u="none" dirty="0" smtClean="0">
              <a:latin typeface="Arial Narrow" pitchFamily="34" charset="0"/>
            </a:rPr>
            <a:t>Institut for Statskundskab</a:t>
          </a:r>
          <a:endParaRPr lang="da-DK" sz="700" u="none" dirty="0">
            <a:latin typeface="Arial Narrow" pitchFamily="34" charset="0"/>
          </a:endParaRPr>
        </a:p>
      </dgm:t>
    </dgm:pt>
    <dgm:pt modelId="{810E8E79-3BE8-4CAB-A585-3253C24F86B0}" type="parTrans" cxnId="{7D6923D8-9491-47B2-8F71-1272227E52E8}">
      <dgm:prSet/>
      <dgm:spPr/>
      <dgm:t>
        <a:bodyPr/>
        <a:lstStyle/>
        <a:p>
          <a:endParaRPr lang="da-DK"/>
        </a:p>
      </dgm:t>
    </dgm:pt>
    <dgm:pt modelId="{2C92566B-163A-4C2C-A982-0E8A805DB866}" type="sibTrans" cxnId="{7D6923D8-9491-47B2-8F71-1272227E52E8}">
      <dgm:prSet/>
      <dgm:spPr/>
      <dgm:t>
        <a:bodyPr/>
        <a:lstStyle/>
        <a:p>
          <a:endParaRPr lang="da-DK"/>
        </a:p>
      </dgm:t>
    </dgm:pt>
    <dgm:pt modelId="{EC396265-09DD-4177-853E-7EF84B039C0E}">
      <dgm:prSet phldrT="[Tekst]" custT="1"/>
      <dgm:spPr>
        <a:ln>
          <a:noFill/>
        </a:ln>
      </dgm:spPr>
      <dgm:t>
        <a:bodyPr lIns="36000" rIns="72000"/>
        <a:lstStyle/>
        <a:p>
          <a:r>
            <a:rPr lang="da-DK" sz="700" u="none" dirty="0" smtClean="0">
              <a:latin typeface="Arial Narrow" pitchFamily="34" charset="0"/>
            </a:rPr>
            <a:t>Juridisk Institut</a:t>
          </a:r>
          <a:endParaRPr lang="da-DK" sz="700" u="none" dirty="0">
            <a:latin typeface="Arial Narrow" pitchFamily="34" charset="0"/>
          </a:endParaRPr>
        </a:p>
      </dgm:t>
    </dgm:pt>
    <dgm:pt modelId="{5D42DAD4-2210-4933-B14F-2D92C064A10F}" type="parTrans" cxnId="{B58B8471-5997-474A-AECA-AFB972D6C940}">
      <dgm:prSet/>
      <dgm:spPr/>
      <dgm:t>
        <a:bodyPr/>
        <a:lstStyle/>
        <a:p>
          <a:endParaRPr lang="da-DK"/>
        </a:p>
      </dgm:t>
    </dgm:pt>
    <dgm:pt modelId="{3BC3F6F8-4DC0-49B8-82F8-E62B79CECA6A}" type="sibTrans" cxnId="{B58B8471-5997-474A-AECA-AFB972D6C940}">
      <dgm:prSet/>
      <dgm:spPr/>
      <dgm:t>
        <a:bodyPr/>
        <a:lstStyle/>
        <a:p>
          <a:endParaRPr lang="da-DK"/>
        </a:p>
      </dgm:t>
    </dgm:pt>
    <dgm:pt modelId="{A5845B19-BE1B-4425-A5B6-5622AD2DA65A}">
      <dgm:prSet phldrT="[Tekst]" custT="1"/>
      <dgm:spPr>
        <a:ln>
          <a:noFill/>
        </a:ln>
      </dgm:spPr>
      <dgm:t>
        <a:bodyPr/>
        <a:lstStyle/>
        <a:p>
          <a:r>
            <a:rPr lang="da-DK" sz="1000" dirty="0" smtClean="0">
              <a:latin typeface="Arial" pitchFamily="34" charset="0"/>
              <a:cs typeface="Arial" pitchFamily="34" charset="0"/>
            </a:rPr>
            <a:t>Institutter</a:t>
          </a:r>
          <a:endParaRPr lang="da-DK" sz="10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B2337D8E-227D-470A-BC9E-C8C8ABB379A4}">
      <dgm:prSet custT="1"/>
      <dgm:spPr>
        <a:ln>
          <a:noFill/>
        </a:ln>
      </dgm:spPr>
      <dgm:t>
        <a:bodyPr lIns="36000" rIns="36000"/>
        <a:lstStyle/>
        <a:p>
          <a:pPr>
            <a:spcAft>
              <a:spcPts val="10"/>
            </a:spcAft>
          </a:pPr>
          <a:r>
            <a:rPr lang="en-US" sz="700" dirty="0" smtClean="0">
              <a:latin typeface="Arial Narrow" pitchFamily="34" charset="0"/>
            </a:rPr>
            <a:t>Business and Social Sciences, AAU Executive</a:t>
          </a:r>
          <a:endParaRPr lang="da-DK" sz="700" dirty="0">
            <a:latin typeface="Arial Narrow" pitchFamily="34" charset="0"/>
          </a:endParaRPr>
        </a:p>
      </dgm:t>
    </dgm:pt>
    <dgm:pt modelId="{36E30535-41C8-4020-B94E-349165BAF784}" type="parTrans" cxnId="{BFADECF1-2F19-4947-953B-EB7F604BE406}">
      <dgm:prSet/>
      <dgm:spPr/>
      <dgm:t>
        <a:bodyPr/>
        <a:lstStyle/>
        <a:p>
          <a:endParaRPr lang="da-DK"/>
        </a:p>
      </dgm:t>
    </dgm:pt>
    <dgm:pt modelId="{95CF2917-0A64-4C0E-837A-AD3C9895EB63}" type="sibTrans" cxnId="{BFADECF1-2F19-4947-953B-EB7F604BE406}">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2" custScaleX="92339" custScaleY="79908" custLinFactNeighborX="-4714" custLinFactNeighborY="-127">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2" custScaleX="91213" custLinFactNeighborX="-8326">
        <dgm:presLayoutVars>
          <dgm:bulletEnabled val="1"/>
        </dgm:presLayoutVars>
      </dgm:prSet>
      <dgm:spPr>
        <a:prstGeom prst="rect">
          <a:avLst/>
        </a:prstGeom>
      </dgm:spPr>
      <dgm:t>
        <a:bodyPr/>
        <a:lstStyle/>
        <a:p>
          <a:endParaRPr lang="da-DK"/>
        </a:p>
      </dgm:t>
    </dgm:pt>
    <dgm:pt modelId="{79ECC76A-3072-4AB8-A8A0-122A6BAC9E31}" type="pres">
      <dgm:prSet presAssocID="{E720FEC6-FBF7-4D26-96C9-16ECAB7FA1CE}" presName="sp" presStyleCnt="0"/>
      <dgm:spPr/>
    </dgm:pt>
    <dgm:pt modelId="{FF9161CA-88D0-4865-AD3A-8AFEFC26BD29}" type="pres">
      <dgm:prSet presAssocID="{BC7E6E4C-DB52-4504-A2E7-2D7FEDD44E75}" presName="linNode" presStyleCnt="0"/>
      <dgm:spPr/>
    </dgm:pt>
    <dgm:pt modelId="{5A0F0524-E32A-4F68-A24F-851BC2DC29AA}" type="pres">
      <dgm:prSet presAssocID="{BC7E6E4C-DB52-4504-A2E7-2D7FEDD44E75}" presName="parentText" presStyleLbl="node1" presStyleIdx="1" presStyleCnt="2" custScaleX="92591" custScaleY="79529" custLinFactNeighborX="-4822">
        <dgm:presLayoutVars>
          <dgm:chMax val="1"/>
          <dgm:bulletEnabled val="1"/>
        </dgm:presLayoutVars>
      </dgm:prSet>
      <dgm:spPr>
        <a:prstGeom prst="rect">
          <a:avLst/>
        </a:prstGeom>
      </dgm:spPr>
      <dgm:t>
        <a:bodyPr/>
        <a:lstStyle/>
        <a:p>
          <a:endParaRPr lang="da-DK"/>
        </a:p>
      </dgm:t>
    </dgm:pt>
    <dgm:pt modelId="{8DCB654C-F349-4A7C-B060-BB08ABA38BF1}" type="pres">
      <dgm:prSet presAssocID="{BC7E6E4C-DB52-4504-A2E7-2D7FEDD44E75}" presName="descendantText" presStyleLbl="alignAccFollowNode1" presStyleIdx="1" presStyleCnt="2" custScaleX="90377" custLinFactY="29137" custLinFactNeighborX="-7799" custLinFactNeighborY="100000">
        <dgm:presLayoutVars>
          <dgm:bulletEnabled val="1"/>
        </dgm:presLayoutVars>
      </dgm:prSet>
      <dgm:spPr>
        <a:prstGeom prst="rect">
          <a:avLst/>
        </a:prstGeom>
      </dgm:spPr>
      <dgm:t>
        <a:bodyPr/>
        <a:lstStyle/>
        <a:p>
          <a:endParaRPr lang="da-DK"/>
        </a:p>
      </dgm:t>
    </dgm:pt>
  </dgm:ptLst>
  <dgm:cxnLst>
    <dgm:cxn modelId="{267CD57C-2959-4B24-AB06-5B3BB787ADFB}" type="presOf" srcId="{B2337D8E-227D-470A-BC9E-C8C8ABB379A4}" destId="{8DCB654C-F349-4A7C-B060-BB08ABA38BF1}" srcOrd="0" destOrd="6" presId="urn:microsoft.com/office/officeart/2005/8/layout/vList5"/>
    <dgm:cxn modelId="{C5CF7614-AD72-4DD3-A304-A61CB823E939}" type="presOf" srcId="{2934BA51-E4E2-45BF-9982-D9379FB89427}" destId="{F8266DB2-015C-4A11-9E12-135299670A0D}" srcOrd="0" destOrd="0" presId="urn:microsoft.com/office/officeart/2005/8/layout/vList5"/>
    <dgm:cxn modelId="{5B1253E5-90EC-4BD5-B3B8-5BF5D10FBFE8}" srcId="{BC7E6E4C-DB52-4504-A2E7-2D7FEDD44E75}" destId="{2433116F-196D-4232-B6DE-D14EC77BEAEA}" srcOrd="5" destOrd="0" parTransId="{89DBDDE2-F76D-456D-9815-18AE51835A95}" sibTransId="{3DB80154-8397-4908-8D11-B083A061C332}"/>
    <dgm:cxn modelId="{673E7C05-14A2-406C-B7FC-04D9B9871E66}" type="presOf" srcId="{76040382-D1F2-4D6A-8E7A-13F79EFE1CCD}" destId="{8DCB654C-F349-4A7C-B060-BB08ABA38BF1}" srcOrd="0" destOrd="3" presId="urn:microsoft.com/office/officeart/2005/8/layout/vList5"/>
    <dgm:cxn modelId="{4C540639-0941-469A-BA45-3585D3DA1428}" srcId="{A5845B19-BE1B-4425-A5B6-5622AD2DA65A}" destId="{2934BA51-E4E2-45BF-9982-D9379FB89427}" srcOrd="0" destOrd="0" parTransId="{241FDC9D-F8F6-4937-9596-33AEDD526176}" sibTransId="{13AACEBC-E924-4715-B2A5-1076BB5AF23C}"/>
    <dgm:cxn modelId="{1A97BB92-33CD-40F5-BA60-953EFF1D5C84}" type="presOf" srcId="{A5845B19-BE1B-4425-A5B6-5622AD2DA65A}" destId="{8A6CC877-067A-4165-AA6F-2F7D2E37ED29}" srcOrd="0" destOrd="0" presId="urn:microsoft.com/office/officeart/2005/8/layout/vList5"/>
    <dgm:cxn modelId="{1790909B-0F92-4F87-BDF9-07D5F8E06940}" type="presOf" srcId="{BC7E6E4C-DB52-4504-A2E7-2D7FEDD44E75}" destId="{5A0F0524-E32A-4F68-A24F-851BC2DC29AA}" srcOrd="0" destOrd="0"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7D6923D8-9491-47B2-8F71-1272227E52E8}" srcId="{A5845B19-BE1B-4425-A5B6-5622AD2DA65A}" destId="{0DA3BE50-2FD1-43D5-931B-F5F3798C5620}" srcOrd="4" destOrd="0" parTransId="{810E8E79-3BE8-4CAB-A585-3253C24F86B0}" sibTransId="{2C92566B-163A-4C2C-A982-0E8A805DB866}"/>
    <dgm:cxn modelId="{61CFA88F-81C2-422A-8280-3ACF336E143C}" type="presOf" srcId="{0527FEC3-F0EF-41D6-87D1-54E71CDBA1CA}" destId="{8DCB654C-F349-4A7C-B060-BB08ABA38BF1}" srcOrd="0" destOrd="1" presId="urn:microsoft.com/office/officeart/2005/8/layout/vList5"/>
    <dgm:cxn modelId="{FE9D57CE-92CD-405F-97B3-AC090EA17793}" type="presOf" srcId="{35062DF0-D266-4B0F-BB59-5273B3157BB8}" destId="{F8266DB2-015C-4A11-9E12-135299670A0D}" srcOrd="0" destOrd="1" presId="urn:microsoft.com/office/officeart/2005/8/layout/vList5"/>
    <dgm:cxn modelId="{A78DEB61-A1BD-443D-B08A-A68F4392A27C}" srcId="{A5845B19-BE1B-4425-A5B6-5622AD2DA65A}" destId="{2CAD6993-2E24-4EAF-A826-8D2DAD6C8107}" srcOrd="3" destOrd="0" parTransId="{F3515255-6344-4C82-9E5E-271C4D051E25}" sibTransId="{6032C8AF-CEE1-4959-9A1D-189E36C92975}"/>
    <dgm:cxn modelId="{B6614B42-D88F-4EC9-9674-7C9E34DF2821}" type="presOf" srcId="{88899073-1A45-45F9-B3A0-220886924775}" destId="{8DCB654C-F349-4A7C-B060-BB08ABA38BF1}" srcOrd="0" destOrd="2" presId="urn:microsoft.com/office/officeart/2005/8/layout/vList5"/>
    <dgm:cxn modelId="{A04F76EC-D37B-4BD9-B775-9E3581F436A7}" type="presOf" srcId="{10DBF07F-F623-4B26-81CB-AB00CDCF90F2}" destId="{8DCB654C-F349-4A7C-B060-BB08ABA38BF1}" srcOrd="0" destOrd="0" presId="urn:microsoft.com/office/officeart/2005/8/layout/vList5"/>
    <dgm:cxn modelId="{A3095E8E-6769-4E58-A937-C1994C42502F}" srcId="{C929C869-A479-4939-92FE-629A4D21F12B}" destId="{BC7E6E4C-DB52-4504-A2E7-2D7FEDD44E75}" srcOrd="1" destOrd="0" parTransId="{081ED769-3E64-46BC-AA1A-910DA4F9F6BA}" sibTransId="{12EBD02D-4FAE-4715-A54D-F4EA3B9A8EA1}"/>
    <dgm:cxn modelId="{B3E69903-25B4-4763-836C-38AA8667E6E9}" type="presOf" srcId="{0DA3BE50-2FD1-43D5-931B-F5F3798C5620}" destId="{F8266DB2-015C-4A11-9E12-135299670A0D}" srcOrd="0" destOrd="4" presId="urn:microsoft.com/office/officeart/2005/8/layout/vList5"/>
    <dgm:cxn modelId="{43E36409-3597-4D90-A7F0-04571393C5A9}" type="presOf" srcId="{2433116F-196D-4232-B6DE-D14EC77BEAEA}" destId="{8DCB654C-F349-4A7C-B060-BB08ABA38BF1}" srcOrd="0" destOrd="5" presId="urn:microsoft.com/office/officeart/2005/8/layout/vList5"/>
    <dgm:cxn modelId="{B58B8471-5997-474A-AECA-AFB972D6C940}" srcId="{A5845B19-BE1B-4425-A5B6-5622AD2DA65A}" destId="{EC396265-09DD-4177-853E-7EF84B039C0E}" srcOrd="5" destOrd="0" parTransId="{5D42DAD4-2210-4933-B14F-2D92C064A10F}" sibTransId="{3BC3F6F8-4DC0-49B8-82F8-E62B79CECA6A}"/>
    <dgm:cxn modelId="{0C9F32A8-C4BD-410C-BCA3-BF7412E2A83E}" type="presOf" srcId="{EC396265-09DD-4177-853E-7EF84B039C0E}" destId="{F8266DB2-015C-4A11-9E12-135299670A0D}" srcOrd="0" destOrd="5" presId="urn:microsoft.com/office/officeart/2005/8/layout/vList5"/>
    <dgm:cxn modelId="{36B354D8-FFA5-4C46-881F-E6581CF81E83}" srcId="{BC7E6E4C-DB52-4504-A2E7-2D7FEDD44E75}" destId="{0EA4236A-3C70-44F6-A77C-5CDEF666FDDF}" srcOrd="4" destOrd="0" parTransId="{E8B43852-F9EA-40A7-A732-35A0D738A1F0}" sibTransId="{38A2D752-82A8-45C5-ACEB-7F7538AFE337}"/>
    <dgm:cxn modelId="{E33F5E56-1751-4A94-9E83-0BB652188CC5}" srcId="{BC7E6E4C-DB52-4504-A2E7-2D7FEDD44E75}" destId="{10DBF07F-F623-4B26-81CB-AB00CDCF90F2}" srcOrd="0" destOrd="0" parTransId="{B56EF597-11D4-459F-8F0C-0249D1581B13}" sibTransId="{509C1613-48C6-4AF6-87B3-5944DA9B6CDD}"/>
    <dgm:cxn modelId="{F5272966-C418-45B2-AF58-CABB3B7A4439}" type="presOf" srcId="{0EA4236A-3C70-44F6-A77C-5CDEF666FDDF}" destId="{8DCB654C-F349-4A7C-B060-BB08ABA38BF1}" srcOrd="0" destOrd="4" presId="urn:microsoft.com/office/officeart/2005/8/layout/vList5"/>
    <dgm:cxn modelId="{AE02950D-1528-41EC-8509-B55EF24B7187}" type="presOf" srcId="{C929C869-A479-4939-92FE-629A4D21F12B}" destId="{3278BA93-A197-48FC-929B-27C07AFC9D4F}" srcOrd="0" destOrd="0" presId="urn:microsoft.com/office/officeart/2005/8/layout/vList5"/>
    <dgm:cxn modelId="{BFADECF1-2F19-4947-953B-EB7F604BE406}" srcId="{BC7E6E4C-DB52-4504-A2E7-2D7FEDD44E75}" destId="{B2337D8E-227D-470A-BC9E-C8C8ABB379A4}" srcOrd="6" destOrd="0" parTransId="{36E30535-41C8-4020-B94E-349165BAF784}" sibTransId="{95CF2917-0A64-4C0E-837A-AD3C9895EB63}"/>
    <dgm:cxn modelId="{BDC95D9D-B749-415B-95EF-5FD444F1D121}" srcId="{BC7E6E4C-DB52-4504-A2E7-2D7FEDD44E75}" destId="{0527FEC3-F0EF-41D6-87D1-54E71CDBA1CA}" srcOrd="1" destOrd="0" parTransId="{71498CDA-ADC2-477B-A527-37D8C1DBFDAE}" sibTransId="{4E2ACDF3-A0CD-4058-B4F5-FEDAEC6522CD}"/>
    <dgm:cxn modelId="{5ED1AE2A-6448-4A30-9A76-D3ECD8CAE174}" type="presOf" srcId="{85D644CD-76BA-432F-BE6D-7058FB6D2244}" destId="{F8266DB2-015C-4A11-9E12-135299670A0D}" srcOrd="0" destOrd="2" presId="urn:microsoft.com/office/officeart/2005/8/layout/vList5"/>
    <dgm:cxn modelId="{174BDDD3-C316-43BB-84B7-AC207AD4CF57}" srcId="{BC7E6E4C-DB52-4504-A2E7-2D7FEDD44E75}" destId="{76040382-D1F2-4D6A-8E7A-13F79EFE1CCD}" srcOrd="3" destOrd="0" parTransId="{5CDAA124-3D33-4F55-A06F-3C6609B71105}" sibTransId="{E79A5CED-6490-42A6-A77F-1820DF705D89}"/>
    <dgm:cxn modelId="{941A9507-0C00-40E5-84FE-F4CB557E2CDD}" type="presOf" srcId="{2CAD6993-2E24-4EAF-A826-8D2DAD6C8107}" destId="{F8266DB2-015C-4A11-9E12-135299670A0D}" srcOrd="0" destOrd="3" presId="urn:microsoft.com/office/officeart/2005/8/layout/vList5"/>
    <dgm:cxn modelId="{CBB1B936-0815-406E-A9B8-D27B663926F0}" srcId="{A5845B19-BE1B-4425-A5B6-5622AD2DA65A}" destId="{35062DF0-D266-4B0F-BB59-5273B3157BB8}" srcOrd="1" destOrd="0" parTransId="{B66F07ED-7547-4707-9584-C6D7895761E2}" sibTransId="{6CC5DAD0-B43B-4421-9C43-B4FBFAE2EEC2}"/>
    <dgm:cxn modelId="{AF308404-2860-4EDE-9626-FE08DBB334E0}" srcId="{BC7E6E4C-DB52-4504-A2E7-2D7FEDD44E75}" destId="{88899073-1A45-45F9-B3A0-220886924775}" srcOrd="2" destOrd="0" parTransId="{A94A3AD7-698A-4C3C-9D30-E3439016F897}" sibTransId="{83F6422E-A44B-4822-8613-82D8630A960A}"/>
    <dgm:cxn modelId="{01060F6F-0CF5-4070-A9B8-05675D9B04C5}" srcId="{A5845B19-BE1B-4425-A5B6-5622AD2DA65A}" destId="{85D644CD-76BA-432F-BE6D-7058FB6D2244}" srcOrd="2" destOrd="0" parTransId="{A43C0C20-6432-41B2-BD5C-F88E169C3902}" sibTransId="{9EED3292-0CFE-48CC-AE79-1AEF38390EC8}"/>
    <dgm:cxn modelId="{B6E8232B-4AD7-4B1C-8CCC-1AF7A6D1EE3E}" type="presParOf" srcId="{3278BA93-A197-48FC-929B-27C07AFC9D4F}" destId="{6CA7CEE3-7BB2-4BD0-8758-44762907F39F}" srcOrd="0" destOrd="0" presId="urn:microsoft.com/office/officeart/2005/8/layout/vList5"/>
    <dgm:cxn modelId="{2C5192D2-CEB5-48D8-9C3B-83287D812012}" type="presParOf" srcId="{6CA7CEE3-7BB2-4BD0-8758-44762907F39F}" destId="{8A6CC877-067A-4165-AA6F-2F7D2E37ED29}" srcOrd="0" destOrd="0" presId="urn:microsoft.com/office/officeart/2005/8/layout/vList5"/>
    <dgm:cxn modelId="{DB5BF62C-5F62-40FF-949B-8EFFD06CA0FC}" type="presParOf" srcId="{6CA7CEE3-7BB2-4BD0-8758-44762907F39F}" destId="{F8266DB2-015C-4A11-9E12-135299670A0D}" srcOrd="1" destOrd="0" presId="urn:microsoft.com/office/officeart/2005/8/layout/vList5"/>
    <dgm:cxn modelId="{60832ADC-127E-42F1-98E8-FADDDFFA1360}" type="presParOf" srcId="{3278BA93-A197-48FC-929B-27C07AFC9D4F}" destId="{79ECC76A-3072-4AB8-A8A0-122A6BAC9E31}" srcOrd="1" destOrd="0" presId="urn:microsoft.com/office/officeart/2005/8/layout/vList5"/>
    <dgm:cxn modelId="{7ABC68D0-D2EF-4B38-858D-CBE14CDB6743}" type="presParOf" srcId="{3278BA93-A197-48FC-929B-27C07AFC9D4F}" destId="{FF9161CA-88D0-4865-AD3A-8AFEFC26BD29}" srcOrd="2" destOrd="0" presId="urn:microsoft.com/office/officeart/2005/8/layout/vList5"/>
    <dgm:cxn modelId="{7881C5CF-FE04-4201-BD1F-8586AC887175}" type="presParOf" srcId="{FF9161CA-88D0-4865-AD3A-8AFEFC26BD29}" destId="{5A0F0524-E32A-4F68-A24F-851BC2DC29AA}" srcOrd="0" destOrd="0" presId="urn:microsoft.com/office/officeart/2005/8/layout/vList5"/>
    <dgm:cxn modelId="{08D5DB64-C93B-4D0D-89D9-2762F93F138A}" type="presParOf" srcId="{FF9161CA-88D0-4865-AD3A-8AFEFC26BD29}" destId="{8DCB654C-F349-4A7C-B060-BB08ABA38BF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36000"/>
        <a:lstStyle/>
        <a:p>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BC7E6E4C-DB52-4504-A2E7-2D7FEDD44E75}">
      <dgm:prSet phldrT="[Tekst]" custT="1"/>
      <dgm:spPr>
        <a:ln>
          <a:noFill/>
        </a:ln>
      </dgm:spPr>
      <dgm:t>
        <a:bodyPr/>
        <a:lstStyle/>
        <a:p>
          <a:r>
            <a:rPr lang="da-DK" sz="1000" dirty="0" smtClean="0">
              <a:latin typeface="Arial" pitchFamily="34" charset="0"/>
              <a:cs typeface="Arial" pitchFamily="34" charset="0"/>
            </a:rPr>
            <a:t>Skoler</a:t>
          </a:r>
          <a:endParaRPr lang="da-DK" sz="1100" dirty="0">
            <a:latin typeface="Arial" pitchFamily="34" charset="0"/>
            <a:cs typeface="Arial" pitchFamily="34" charset="0"/>
          </a:endParaRPr>
        </a:p>
      </dgm:t>
    </dgm:pt>
    <dgm:pt modelId="{081ED769-3E64-46BC-AA1A-910DA4F9F6BA}" type="parTrans" cxnId="{A3095E8E-6769-4E58-A937-C1994C42502F}">
      <dgm:prSet/>
      <dgm:spPr/>
      <dgm:t>
        <a:bodyPr/>
        <a:lstStyle/>
        <a:p>
          <a:endParaRPr lang="da-DK"/>
        </a:p>
      </dgm:t>
    </dgm:pt>
    <dgm:pt modelId="{12EBD02D-4FAE-4715-A54D-F4EA3B9A8EA1}" type="sibTrans" cxnId="{A3095E8E-6769-4E58-A937-C1994C42502F}">
      <dgm:prSet/>
      <dgm:spPr/>
      <dgm:t>
        <a:bodyPr/>
        <a:lstStyle/>
        <a:p>
          <a:endParaRPr lang="da-DK"/>
        </a:p>
      </dgm:t>
    </dgm:pt>
    <dgm:pt modelId="{10DBF07F-F623-4B26-81CB-AB00CDCF90F2}">
      <dgm:prSet phldrT="[Tekst]" custT="1"/>
      <dgm:spPr>
        <a:ln>
          <a:noFill/>
        </a:ln>
      </dgm:spPr>
      <dgm:t>
        <a:bodyPr lIns="36000"/>
        <a:lstStyle/>
        <a:p>
          <a:r>
            <a:rPr lang="da-DK" sz="700" dirty="0" smtClean="0">
              <a:latin typeface="Arial Narrow" pitchFamily="34" charset="0"/>
              <a:cs typeface="Arial" pitchFamily="34" charset="0"/>
            </a:rPr>
            <a:t>Informations- og </a:t>
          </a:r>
          <a:r>
            <a:rPr lang="da-DK" sz="700" dirty="0" err="1" smtClean="0">
              <a:latin typeface="Arial Narrow" pitchFamily="34" charset="0"/>
              <a:cs typeface="Arial" pitchFamily="34" charset="0"/>
            </a:rPr>
            <a:t>Kommunikations-teknologi</a:t>
          </a:r>
          <a:endParaRPr lang="da-DK" sz="700" dirty="0">
            <a:latin typeface="Arial Narrow" pitchFamily="34" charset="0"/>
            <a:cs typeface="Arial" pitchFamily="34" charset="0"/>
          </a:endParaRPr>
        </a:p>
      </dgm:t>
    </dgm:pt>
    <dgm:pt modelId="{B56EF597-11D4-459F-8F0C-0249D1581B13}" type="parTrans" cxnId="{E33F5E56-1751-4A94-9E83-0BB652188CC5}">
      <dgm:prSet/>
      <dgm:spPr/>
      <dgm:t>
        <a:bodyPr/>
        <a:lstStyle/>
        <a:p>
          <a:endParaRPr lang="da-DK"/>
        </a:p>
      </dgm:t>
    </dgm:pt>
    <dgm:pt modelId="{509C1613-48C6-4AF6-87B3-5944DA9B6CDD}" type="sibTrans" cxnId="{E33F5E56-1751-4A94-9E83-0BB652188CC5}">
      <dgm:prSet/>
      <dgm:spPr/>
      <dgm:t>
        <a:bodyPr/>
        <a:lstStyle/>
        <a:p>
          <a:endParaRPr lang="da-DK"/>
        </a:p>
      </dgm:t>
    </dgm:pt>
    <dgm:pt modelId="{A5845B19-BE1B-4425-A5B6-5622AD2DA65A}">
      <dgm:prSet phldrT="[Tekst]" custT="1"/>
      <dgm:spPr>
        <a:ln>
          <a:noFill/>
        </a:ln>
      </dgm:spPr>
      <dgm:t>
        <a:bodyPr/>
        <a:lstStyle/>
        <a:p>
          <a:r>
            <a:rPr lang="da-DK" sz="1000" dirty="0" smtClean="0">
              <a:latin typeface="Arial" pitchFamily="34" charset="0"/>
              <a:cs typeface="Arial" pitchFamily="34" charset="0"/>
            </a:rPr>
            <a:t>Institutter</a:t>
          </a:r>
          <a:endParaRPr lang="da-DK" sz="7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7235ED2A-BB3F-484D-A36B-A331F958E1B3}">
      <dgm:prSet custT="1"/>
      <dgm:spPr/>
      <dgm:t>
        <a:bodyPr lIns="36000"/>
        <a:lstStyle/>
        <a:p>
          <a:r>
            <a:rPr lang="da-DK" sz="700" dirty="0" smtClean="0">
              <a:latin typeface="Arial Narrow" pitchFamily="34" charset="0"/>
            </a:rPr>
            <a:t>Datalogi</a:t>
          </a:r>
          <a:endParaRPr lang="da-DK" sz="700" dirty="0">
            <a:latin typeface="Arial Narrow" pitchFamily="34" charset="0"/>
          </a:endParaRPr>
        </a:p>
      </dgm:t>
    </dgm:pt>
    <dgm:pt modelId="{06D12140-B483-4A30-BC18-73E58196315D}" type="parTrans" cxnId="{41D047D2-EDED-4D5F-95B9-46B8B740D215}">
      <dgm:prSet/>
      <dgm:spPr/>
      <dgm:t>
        <a:bodyPr/>
        <a:lstStyle/>
        <a:p>
          <a:endParaRPr lang="da-DK"/>
        </a:p>
      </dgm:t>
    </dgm:pt>
    <dgm:pt modelId="{57E925E3-D04C-4BDB-9114-2580598CB784}" type="sibTrans" cxnId="{41D047D2-EDED-4D5F-95B9-46B8B740D215}">
      <dgm:prSet/>
      <dgm:spPr/>
      <dgm:t>
        <a:bodyPr/>
        <a:lstStyle/>
        <a:p>
          <a:endParaRPr lang="da-DK"/>
        </a:p>
      </dgm:t>
    </dgm:pt>
    <dgm:pt modelId="{C18D1C51-6B17-4F8A-901F-1CFEC9602ACD}">
      <dgm:prSet custT="1"/>
      <dgm:spPr/>
      <dgm:t>
        <a:bodyPr lIns="36000"/>
        <a:lstStyle/>
        <a:p>
          <a:r>
            <a:rPr lang="da-DK" sz="700" dirty="0" smtClean="0">
              <a:latin typeface="Arial Narrow" pitchFamily="34" charset="0"/>
            </a:rPr>
            <a:t>Elektroniske Systemer</a:t>
          </a:r>
          <a:endParaRPr lang="da-DK" sz="700" dirty="0">
            <a:latin typeface="Arial Narrow" pitchFamily="34" charset="0"/>
          </a:endParaRPr>
        </a:p>
      </dgm:t>
    </dgm:pt>
    <dgm:pt modelId="{DA452EDE-D309-4684-B926-ACED1E4B7A86}" type="parTrans" cxnId="{E6D72B9A-8BE8-4E8D-AEFC-3D15A3EC5C24}">
      <dgm:prSet/>
      <dgm:spPr/>
      <dgm:t>
        <a:bodyPr/>
        <a:lstStyle/>
        <a:p>
          <a:endParaRPr lang="da-DK"/>
        </a:p>
      </dgm:t>
    </dgm:pt>
    <dgm:pt modelId="{A34AE87E-8B72-4FA2-8CCD-3DA9E06A2D5F}" type="sibTrans" cxnId="{E6D72B9A-8BE8-4E8D-AEFC-3D15A3EC5C24}">
      <dgm:prSet/>
      <dgm:spPr/>
      <dgm:t>
        <a:bodyPr/>
        <a:lstStyle/>
        <a:p>
          <a:endParaRPr lang="da-DK"/>
        </a:p>
      </dgm:t>
    </dgm:pt>
    <dgm:pt modelId="{A02AFE1A-5648-4984-90FC-B8327CB21CEA}">
      <dgm:prSet custT="1"/>
      <dgm:spPr/>
      <dgm:t>
        <a:bodyPr lIns="36000"/>
        <a:lstStyle/>
        <a:p>
          <a:r>
            <a:rPr lang="da-DK" sz="700" dirty="0" smtClean="0">
              <a:latin typeface="Arial Narrow" pitchFamily="34" charset="0"/>
            </a:rPr>
            <a:t>Arkitektur og Medieteknologi</a:t>
          </a:r>
          <a:endParaRPr lang="da-DK" sz="700" dirty="0">
            <a:latin typeface="Arial Narrow" pitchFamily="34" charset="0"/>
          </a:endParaRPr>
        </a:p>
      </dgm:t>
    </dgm:pt>
    <dgm:pt modelId="{3788388A-26C4-4359-B7C9-455CF65E3335}" type="parTrans" cxnId="{0B01BF21-FB76-4C08-9F49-A81172AB3B4B}">
      <dgm:prSet/>
      <dgm:spPr/>
      <dgm:t>
        <a:bodyPr/>
        <a:lstStyle/>
        <a:p>
          <a:endParaRPr lang="da-DK"/>
        </a:p>
      </dgm:t>
    </dgm:pt>
    <dgm:pt modelId="{C2F87F95-D21A-4DED-9925-A5FF272AB23C}" type="sibTrans" cxnId="{0B01BF21-FB76-4C08-9F49-A81172AB3B4B}">
      <dgm:prSet/>
      <dgm:spPr/>
      <dgm:t>
        <a:bodyPr/>
        <a:lstStyle/>
        <a:p>
          <a:endParaRPr lang="da-DK"/>
        </a:p>
      </dgm:t>
    </dgm:pt>
    <dgm:pt modelId="{7898646F-9CBA-4B37-91B1-FAB4D70AFFFD}">
      <dgm:prSet custT="1"/>
      <dgm:spPr/>
      <dgm:t>
        <a:bodyPr lIns="36000"/>
        <a:lstStyle/>
        <a:p>
          <a:r>
            <a:rPr lang="da-DK" sz="700" dirty="0" smtClean="0">
              <a:latin typeface="Arial Narrow" pitchFamily="34" charset="0"/>
            </a:rPr>
            <a:t>Planlægning</a:t>
          </a:r>
          <a:endParaRPr lang="da-DK" sz="700" dirty="0">
            <a:latin typeface="Arial Narrow" pitchFamily="34" charset="0"/>
          </a:endParaRPr>
        </a:p>
      </dgm:t>
    </dgm:pt>
    <dgm:pt modelId="{F7147E42-1BCA-408D-B4B0-8C2FE0C35553}" type="parTrans" cxnId="{018D2E9E-DD67-4E64-920E-8AAC9FB4B93C}">
      <dgm:prSet/>
      <dgm:spPr/>
      <dgm:t>
        <a:bodyPr/>
        <a:lstStyle/>
        <a:p>
          <a:endParaRPr lang="da-DK"/>
        </a:p>
      </dgm:t>
    </dgm:pt>
    <dgm:pt modelId="{B5039544-4FD7-442B-AC7C-A23BC76C1A48}" type="sibTrans" cxnId="{018D2E9E-DD67-4E64-920E-8AAC9FB4B93C}">
      <dgm:prSet/>
      <dgm:spPr/>
      <dgm:t>
        <a:bodyPr/>
        <a:lstStyle/>
        <a:p>
          <a:endParaRPr lang="da-DK"/>
        </a:p>
      </dgm:t>
    </dgm:pt>
    <dgm:pt modelId="{AAD3AA56-7D3B-4CD6-81DB-F8D397273712}">
      <dgm:prSet phldrT="[Tekst]" custT="1"/>
      <dgm:spPr>
        <a:ln>
          <a:noFill/>
        </a:ln>
      </dgm:spPr>
      <dgm:t>
        <a:bodyPr lIns="36000"/>
        <a:lstStyle/>
        <a:p>
          <a:endParaRPr lang="da-DK" sz="700" dirty="0">
            <a:latin typeface="Arial Narrow" pitchFamily="34" charset="0"/>
          </a:endParaRPr>
        </a:p>
      </dgm:t>
    </dgm:pt>
    <dgm:pt modelId="{8598B993-672E-4801-BF5A-95345D66BB70}" type="parTrans" cxnId="{49D8C8AC-F8B6-4A34-B3C3-2402A59BAEF0}">
      <dgm:prSet/>
      <dgm:spPr/>
      <dgm:t>
        <a:bodyPr/>
        <a:lstStyle/>
        <a:p>
          <a:endParaRPr lang="da-DK"/>
        </a:p>
      </dgm:t>
    </dgm:pt>
    <dgm:pt modelId="{63A011D4-307D-4B1D-99AE-EBF1EA3BEB13}" type="sibTrans" cxnId="{49D8C8AC-F8B6-4A34-B3C3-2402A59BAEF0}">
      <dgm:prSet/>
      <dgm:spPr/>
      <dgm:t>
        <a:bodyPr/>
        <a:lstStyle/>
        <a:p>
          <a:endParaRPr lang="da-DK"/>
        </a:p>
      </dgm:t>
    </dgm:pt>
    <dgm:pt modelId="{F580A24B-11F3-4649-9BCF-DB4E87FEC30F}">
      <dgm:prSet custT="1"/>
      <dgm:spPr/>
      <dgm:t>
        <a:bodyPr lIns="36000"/>
        <a:lstStyle/>
        <a:p>
          <a:endParaRPr lang="da-DK" sz="700" dirty="0">
            <a:latin typeface="Arial" pitchFamily="34" charset="0"/>
            <a:cs typeface="Arial" pitchFamily="34" charset="0"/>
          </a:endParaRPr>
        </a:p>
      </dgm:t>
    </dgm:pt>
    <dgm:pt modelId="{0F570E7C-CADE-4314-A154-7C1F9CE1DBD8}" type="sibTrans" cxnId="{5AB1AC56-B906-461B-9A51-3A00D35FD6DE}">
      <dgm:prSet/>
      <dgm:spPr/>
      <dgm:t>
        <a:bodyPr/>
        <a:lstStyle/>
        <a:p>
          <a:endParaRPr lang="da-DK"/>
        </a:p>
      </dgm:t>
    </dgm:pt>
    <dgm:pt modelId="{C0A41A7A-F979-4F7A-AA49-8BE2C68C2F27}" type="parTrans" cxnId="{5AB1AC56-B906-461B-9A51-3A00D35FD6DE}">
      <dgm:prSet/>
      <dgm:spPr/>
      <dgm:t>
        <a:bodyPr/>
        <a:lstStyle/>
        <a:p>
          <a:endParaRPr lang="da-DK"/>
        </a:p>
      </dgm:t>
    </dgm:pt>
    <dgm:pt modelId="{D423A158-3275-41CC-B46B-B5A325FA74C3}">
      <dgm:prSet custT="1"/>
      <dgm:spPr/>
      <dgm:t>
        <a:bodyPr lIns="36000"/>
        <a:lstStyle/>
        <a:p>
          <a:r>
            <a:rPr lang="da-DK" sz="700" dirty="0" smtClean="0">
              <a:latin typeface="Arial Narrow" pitchFamily="34" charset="0"/>
              <a:cs typeface="Arial" pitchFamily="34" charset="0"/>
            </a:rPr>
            <a:t>Arkitektur, Design og Planlægning</a:t>
          </a:r>
          <a:endParaRPr lang="da-DK" sz="700" dirty="0">
            <a:latin typeface="Arial Narrow" pitchFamily="34" charset="0"/>
            <a:cs typeface="Arial" pitchFamily="34" charset="0"/>
          </a:endParaRPr>
        </a:p>
      </dgm:t>
    </dgm:pt>
    <dgm:pt modelId="{4FDB939D-40D2-421E-88EF-686B964940C0}" type="sibTrans" cxnId="{06760220-837F-4C3C-A3F1-8CEDD7FA5D2F}">
      <dgm:prSet/>
      <dgm:spPr/>
      <dgm:t>
        <a:bodyPr/>
        <a:lstStyle/>
        <a:p>
          <a:endParaRPr lang="da-DK"/>
        </a:p>
      </dgm:t>
    </dgm:pt>
    <dgm:pt modelId="{D11402B5-D54B-4A66-A24B-347F3D6403CD}" type="parTrans" cxnId="{06760220-837F-4C3C-A3F1-8CEDD7FA5D2F}">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2" custScaleX="92339" custScaleY="79908" custLinFactNeighborX="-5150">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2" custScaleX="96696" custLinFactNeighborX="-5717">
        <dgm:presLayoutVars>
          <dgm:bulletEnabled val="1"/>
        </dgm:presLayoutVars>
      </dgm:prSet>
      <dgm:spPr>
        <a:prstGeom prst="rect">
          <a:avLst/>
        </a:prstGeom>
      </dgm:spPr>
      <dgm:t>
        <a:bodyPr/>
        <a:lstStyle/>
        <a:p>
          <a:endParaRPr lang="da-DK"/>
        </a:p>
      </dgm:t>
    </dgm:pt>
    <dgm:pt modelId="{79ECC76A-3072-4AB8-A8A0-122A6BAC9E31}" type="pres">
      <dgm:prSet presAssocID="{E720FEC6-FBF7-4D26-96C9-16ECAB7FA1CE}" presName="sp" presStyleCnt="0"/>
      <dgm:spPr/>
    </dgm:pt>
    <dgm:pt modelId="{FF9161CA-88D0-4865-AD3A-8AFEFC26BD29}" type="pres">
      <dgm:prSet presAssocID="{BC7E6E4C-DB52-4504-A2E7-2D7FEDD44E75}" presName="linNode" presStyleCnt="0"/>
      <dgm:spPr/>
    </dgm:pt>
    <dgm:pt modelId="{5A0F0524-E32A-4F68-A24F-851BC2DC29AA}" type="pres">
      <dgm:prSet presAssocID="{BC7E6E4C-DB52-4504-A2E7-2D7FEDD44E75}" presName="parentText" presStyleLbl="node1" presStyleIdx="1" presStyleCnt="2" custScaleX="92339" custScaleY="79529" custLinFactNeighborX="-3807">
        <dgm:presLayoutVars>
          <dgm:chMax val="1"/>
          <dgm:bulletEnabled val="1"/>
        </dgm:presLayoutVars>
      </dgm:prSet>
      <dgm:spPr>
        <a:prstGeom prst="rect">
          <a:avLst/>
        </a:prstGeom>
      </dgm:spPr>
      <dgm:t>
        <a:bodyPr/>
        <a:lstStyle/>
        <a:p>
          <a:endParaRPr lang="da-DK"/>
        </a:p>
      </dgm:t>
    </dgm:pt>
    <dgm:pt modelId="{8DCB654C-F349-4A7C-B060-BB08ABA38BF1}" type="pres">
      <dgm:prSet presAssocID="{BC7E6E4C-DB52-4504-A2E7-2D7FEDD44E75}" presName="descendantText" presStyleLbl="alignAccFollowNode1" presStyleIdx="1" presStyleCnt="2" custScaleX="96696" custLinFactNeighborX="-5717">
        <dgm:presLayoutVars>
          <dgm:bulletEnabled val="1"/>
        </dgm:presLayoutVars>
      </dgm:prSet>
      <dgm:spPr>
        <a:prstGeom prst="rect">
          <a:avLst/>
        </a:prstGeom>
      </dgm:spPr>
      <dgm:t>
        <a:bodyPr/>
        <a:lstStyle/>
        <a:p>
          <a:endParaRPr lang="da-DK"/>
        </a:p>
      </dgm:t>
    </dgm:pt>
  </dgm:ptLst>
  <dgm:cxnLst>
    <dgm:cxn modelId="{5C3B62B5-44F2-4AFA-92B6-1FAA35935136}" type="presOf" srcId="{D423A158-3275-41CC-B46B-B5A325FA74C3}" destId="{8DCB654C-F349-4A7C-B060-BB08ABA38BF1}" srcOrd="0" destOrd="1" presId="urn:microsoft.com/office/officeart/2005/8/layout/vList5"/>
    <dgm:cxn modelId="{9769BA5B-C73F-47F2-B000-95C242C13E17}" type="presOf" srcId="{7235ED2A-BB3F-484D-A36B-A331F958E1B3}" destId="{F8266DB2-015C-4A11-9E12-135299670A0D}" srcOrd="0" destOrd="1"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49D8C8AC-F8B6-4A34-B3C3-2402A59BAEF0}" srcId="{A5845B19-BE1B-4425-A5B6-5622AD2DA65A}" destId="{AAD3AA56-7D3B-4CD6-81DB-F8D397273712}" srcOrd="5" destOrd="0" parTransId="{8598B993-672E-4801-BF5A-95345D66BB70}" sibTransId="{63A011D4-307D-4B1D-99AE-EBF1EA3BEB13}"/>
    <dgm:cxn modelId="{6E944D40-EEF8-4124-AFFC-67223B1DDABF}" type="presOf" srcId="{C929C869-A479-4939-92FE-629A4D21F12B}" destId="{3278BA93-A197-48FC-929B-27C07AFC9D4F}" srcOrd="0" destOrd="0" presId="urn:microsoft.com/office/officeart/2005/8/layout/vList5"/>
    <dgm:cxn modelId="{337FC254-1743-4176-8A6D-D10A915FBE2F}" type="presOf" srcId="{A5845B19-BE1B-4425-A5B6-5622AD2DA65A}" destId="{8A6CC877-067A-4165-AA6F-2F7D2E37ED29}" srcOrd="0" destOrd="0" presId="urn:microsoft.com/office/officeart/2005/8/layout/vList5"/>
    <dgm:cxn modelId="{E33F5E56-1751-4A94-9E83-0BB652188CC5}" srcId="{BC7E6E4C-DB52-4504-A2E7-2D7FEDD44E75}" destId="{10DBF07F-F623-4B26-81CB-AB00CDCF90F2}" srcOrd="0" destOrd="0" parTransId="{B56EF597-11D4-459F-8F0C-0249D1581B13}" sibTransId="{509C1613-48C6-4AF6-87B3-5944DA9B6CDD}"/>
    <dgm:cxn modelId="{66855E63-FAFA-4700-828A-C9CAD7B1837F}" type="presOf" srcId="{A02AFE1A-5648-4984-90FC-B8327CB21CEA}" destId="{F8266DB2-015C-4A11-9E12-135299670A0D}" srcOrd="0" destOrd="3" presId="urn:microsoft.com/office/officeart/2005/8/layout/vList5"/>
    <dgm:cxn modelId="{64F863ED-3E94-4B7C-8576-D5D2376AFE78}" type="presOf" srcId="{AAD3AA56-7D3B-4CD6-81DB-F8D397273712}" destId="{F8266DB2-015C-4A11-9E12-135299670A0D}" srcOrd="0" destOrd="5" presId="urn:microsoft.com/office/officeart/2005/8/layout/vList5"/>
    <dgm:cxn modelId="{2AB5AD3E-D0D7-42CF-9488-E6CDF1DAF0A5}" type="presOf" srcId="{2934BA51-E4E2-45BF-9982-D9379FB89427}" destId="{F8266DB2-015C-4A11-9E12-135299670A0D}" srcOrd="0" destOrd="0" presId="urn:microsoft.com/office/officeart/2005/8/layout/vList5"/>
    <dgm:cxn modelId="{A3095E8E-6769-4E58-A937-C1994C42502F}" srcId="{C929C869-A479-4939-92FE-629A4D21F12B}" destId="{BC7E6E4C-DB52-4504-A2E7-2D7FEDD44E75}" srcOrd="1" destOrd="0" parTransId="{081ED769-3E64-46BC-AA1A-910DA4F9F6BA}" sibTransId="{12EBD02D-4FAE-4715-A54D-F4EA3B9A8EA1}"/>
    <dgm:cxn modelId="{018D2E9E-DD67-4E64-920E-8AAC9FB4B93C}" srcId="{A5845B19-BE1B-4425-A5B6-5622AD2DA65A}" destId="{7898646F-9CBA-4B37-91B1-FAB4D70AFFFD}" srcOrd="4" destOrd="0" parTransId="{F7147E42-1BCA-408D-B4B0-8C2FE0C35553}" sibTransId="{B5039544-4FD7-442B-AC7C-A23BC76C1A48}"/>
    <dgm:cxn modelId="{06760220-837F-4C3C-A3F1-8CEDD7FA5D2F}" srcId="{BC7E6E4C-DB52-4504-A2E7-2D7FEDD44E75}" destId="{D423A158-3275-41CC-B46B-B5A325FA74C3}" srcOrd="1" destOrd="0" parTransId="{D11402B5-D54B-4A66-A24B-347F3D6403CD}" sibTransId="{4FDB939D-40D2-421E-88EF-686B964940C0}"/>
    <dgm:cxn modelId="{F6B2485B-4631-46C0-8F92-93B4B46F1476}" type="presOf" srcId="{BC7E6E4C-DB52-4504-A2E7-2D7FEDD44E75}" destId="{5A0F0524-E32A-4F68-A24F-851BC2DC29AA}" srcOrd="0" destOrd="0" presId="urn:microsoft.com/office/officeart/2005/8/layout/vList5"/>
    <dgm:cxn modelId="{07F5863D-C7FD-4DC9-8792-04A020091DBD}" type="presOf" srcId="{7898646F-9CBA-4B37-91B1-FAB4D70AFFFD}" destId="{F8266DB2-015C-4A11-9E12-135299670A0D}" srcOrd="0" destOrd="4" presId="urn:microsoft.com/office/officeart/2005/8/layout/vList5"/>
    <dgm:cxn modelId="{4C540639-0941-469A-BA45-3585D3DA1428}" srcId="{A5845B19-BE1B-4425-A5B6-5622AD2DA65A}" destId="{2934BA51-E4E2-45BF-9982-D9379FB89427}" srcOrd="0" destOrd="0" parTransId="{241FDC9D-F8F6-4937-9596-33AEDD526176}" sibTransId="{13AACEBC-E924-4715-B2A5-1076BB5AF23C}"/>
    <dgm:cxn modelId="{5AB1AC56-B906-461B-9A51-3A00D35FD6DE}" srcId="{BC7E6E4C-DB52-4504-A2E7-2D7FEDD44E75}" destId="{F580A24B-11F3-4649-9BCF-DB4E87FEC30F}" srcOrd="2" destOrd="0" parTransId="{C0A41A7A-F979-4F7A-AA49-8BE2C68C2F27}" sibTransId="{0F570E7C-CADE-4314-A154-7C1F9CE1DBD8}"/>
    <dgm:cxn modelId="{24C002C8-31A7-464D-B20B-A9BEF55DFE5F}" type="presOf" srcId="{C18D1C51-6B17-4F8A-901F-1CFEC9602ACD}" destId="{F8266DB2-015C-4A11-9E12-135299670A0D}" srcOrd="0" destOrd="2" presId="urn:microsoft.com/office/officeart/2005/8/layout/vList5"/>
    <dgm:cxn modelId="{35C66A2F-0A67-40BD-9605-F0B33C068513}" type="presOf" srcId="{10DBF07F-F623-4B26-81CB-AB00CDCF90F2}" destId="{8DCB654C-F349-4A7C-B060-BB08ABA38BF1}" srcOrd="0" destOrd="0" presId="urn:microsoft.com/office/officeart/2005/8/layout/vList5"/>
    <dgm:cxn modelId="{E6D72B9A-8BE8-4E8D-AEFC-3D15A3EC5C24}" srcId="{A5845B19-BE1B-4425-A5B6-5622AD2DA65A}" destId="{C18D1C51-6B17-4F8A-901F-1CFEC9602ACD}" srcOrd="2" destOrd="0" parTransId="{DA452EDE-D309-4684-B926-ACED1E4B7A86}" sibTransId="{A34AE87E-8B72-4FA2-8CCD-3DA9E06A2D5F}"/>
    <dgm:cxn modelId="{41D047D2-EDED-4D5F-95B9-46B8B740D215}" srcId="{A5845B19-BE1B-4425-A5B6-5622AD2DA65A}" destId="{7235ED2A-BB3F-484D-A36B-A331F958E1B3}" srcOrd="1" destOrd="0" parTransId="{06D12140-B483-4A30-BC18-73E58196315D}" sibTransId="{57E925E3-D04C-4BDB-9114-2580598CB784}"/>
    <dgm:cxn modelId="{0B01BF21-FB76-4C08-9F49-A81172AB3B4B}" srcId="{A5845B19-BE1B-4425-A5B6-5622AD2DA65A}" destId="{A02AFE1A-5648-4984-90FC-B8327CB21CEA}" srcOrd="3" destOrd="0" parTransId="{3788388A-26C4-4359-B7C9-455CF65E3335}" sibTransId="{C2F87F95-D21A-4DED-9925-A5FF272AB23C}"/>
    <dgm:cxn modelId="{A57625E8-EE6B-4A84-89B5-EDE17FF79C54}" type="presOf" srcId="{F580A24B-11F3-4649-9BCF-DB4E87FEC30F}" destId="{8DCB654C-F349-4A7C-B060-BB08ABA38BF1}" srcOrd="0" destOrd="2" presId="urn:microsoft.com/office/officeart/2005/8/layout/vList5"/>
    <dgm:cxn modelId="{726C6FE1-FECE-43B7-B91B-6AF487B4E534}" type="presParOf" srcId="{3278BA93-A197-48FC-929B-27C07AFC9D4F}" destId="{6CA7CEE3-7BB2-4BD0-8758-44762907F39F}" srcOrd="0" destOrd="0" presId="urn:microsoft.com/office/officeart/2005/8/layout/vList5"/>
    <dgm:cxn modelId="{2140B846-558F-4B20-9629-6FA45BC32F56}" type="presParOf" srcId="{6CA7CEE3-7BB2-4BD0-8758-44762907F39F}" destId="{8A6CC877-067A-4165-AA6F-2F7D2E37ED29}" srcOrd="0" destOrd="0" presId="urn:microsoft.com/office/officeart/2005/8/layout/vList5"/>
    <dgm:cxn modelId="{5670BE92-9A25-4254-A0D0-918B028DB88C}" type="presParOf" srcId="{6CA7CEE3-7BB2-4BD0-8758-44762907F39F}" destId="{F8266DB2-015C-4A11-9E12-135299670A0D}" srcOrd="1" destOrd="0" presId="urn:microsoft.com/office/officeart/2005/8/layout/vList5"/>
    <dgm:cxn modelId="{DC775258-CCC9-4EE6-A105-E74DBA6A19B9}" type="presParOf" srcId="{3278BA93-A197-48FC-929B-27C07AFC9D4F}" destId="{79ECC76A-3072-4AB8-A8A0-122A6BAC9E31}" srcOrd="1" destOrd="0" presId="urn:microsoft.com/office/officeart/2005/8/layout/vList5"/>
    <dgm:cxn modelId="{A473478F-615B-44F9-8500-50FC05C675BA}" type="presParOf" srcId="{3278BA93-A197-48FC-929B-27C07AFC9D4F}" destId="{FF9161CA-88D0-4865-AD3A-8AFEFC26BD29}" srcOrd="2" destOrd="0" presId="urn:microsoft.com/office/officeart/2005/8/layout/vList5"/>
    <dgm:cxn modelId="{E6A0922F-48AF-44F4-A4C8-B79B01923BE1}" type="presParOf" srcId="{FF9161CA-88D0-4865-AD3A-8AFEFC26BD29}" destId="{5A0F0524-E32A-4F68-A24F-851BC2DC29AA}" srcOrd="0" destOrd="0" presId="urn:microsoft.com/office/officeart/2005/8/layout/vList5"/>
    <dgm:cxn modelId="{F6B3AE7F-099A-449F-B957-73048A683169}" type="presParOf" srcId="{FF9161CA-88D0-4865-AD3A-8AFEFC26BD29}" destId="{8DCB654C-F349-4A7C-B060-BB08ABA38BF1}"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144000" rIns="144000"/>
        <a:lstStyle/>
        <a:p>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BC7E6E4C-DB52-4504-A2E7-2D7FEDD44E75}">
      <dgm:prSet phldrT="[Tekst]" custT="1"/>
      <dgm:spPr>
        <a:ln>
          <a:noFill/>
        </a:ln>
      </dgm:spPr>
      <dgm:t>
        <a:bodyPr/>
        <a:lstStyle/>
        <a:p>
          <a:r>
            <a:rPr lang="da-DK" sz="1000" dirty="0" smtClean="0">
              <a:latin typeface="Arial" pitchFamily="34" charset="0"/>
              <a:cs typeface="Arial" pitchFamily="34" charset="0"/>
            </a:rPr>
            <a:t>Skoler</a:t>
          </a:r>
          <a:endParaRPr lang="da-DK" sz="700" dirty="0">
            <a:latin typeface="Arial" pitchFamily="34" charset="0"/>
            <a:cs typeface="Arial" pitchFamily="34" charset="0"/>
          </a:endParaRPr>
        </a:p>
      </dgm:t>
    </dgm:pt>
    <dgm:pt modelId="{081ED769-3E64-46BC-AA1A-910DA4F9F6BA}" type="parTrans" cxnId="{A3095E8E-6769-4E58-A937-C1994C42502F}">
      <dgm:prSet/>
      <dgm:spPr/>
      <dgm:t>
        <a:bodyPr/>
        <a:lstStyle/>
        <a:p>
          <a:endParaRPr lang="da-DK"/>
        </a:p>
      </dgm:t>
    </dgm:pt>
    <dgm:pt modelId="{12EBD02D-4FAE-4715-A54D-F4EA3B9A8EA1}" type="sibTrans" cxnId="{A3095E8E-6769-4E58-A937-C1994C42502F}">
      <dgm:prSet/>
      <dgm:spPr/>
      <dgm:t>
        <a:bodyPr/>
        <a:lstStyle/>
        <a:p>
          <a:endParaRPr lang="da-DK"/>
        </a:p>
      </dgm:t>
    </dgm:pt>
    <dgm:pt modelId="{10DBF07F-F623-4B26-81CB-AB00CDCF90F2}">
      <dgm:prSet phldrT="[Tekst]" custT="1"/>
      <dgm:spPr>
        <a:ln>
          <a:noFill/>
        </a:ln>
      </dgm:spPr>
      <dgm:t>
        <a:bodyPr lIns="144000" rIns="144000" anchor="ctr" anchorCtr="0"/>
        <a:lstStyle/>
        <a:p>
          <a:r>
            <a:rPr lang="da-DK" sz="700" dirty="0" smtClean="0">
              <a:latin typeface="Arial Narrow" pitchFamily="34" charset="0"/>
            </a:rPr>
            <a:t>Ingeniør- og Naturvidenskab</a:t>
          </a:r>
          <a:endParaRPr lang="da-DK" sz="700" dirty="0">
            <a:latin typeface="Arial Narrow" pitchFamily="34" charset="0"/>
          </a:endParaRPr>
        </a:p>
      </dgm:t>
    </dgm:pt>
    <dgm:pt modelId="{B56EF597-11D4-459F-8F0C-0249D1581B13}" type="parTrans" cxnId="{E33F5E56-1751-4A94-9E83-0BB652188CC5}">
      <dgm:prSet/>
      <dgm:spPr/>
      <dgm:t>
        <a:bodyPr/>
        <a:lstStyle/>
        <a:p>
          <a:endParaRPr lang="da-DK"/>
        </a:p>
      </dgm:t>
    </dgm:pt>
    <dgm:pt modelId="{509C1613-48C6-4AF6-87B3-5944DA9B6CDD}" type="sibTrans" cxnId="{E33F5E56-1751-4A94-9E83-0BB652188CC5}">
      <dgm:prSet/>
      <dgm:spPr/>
      <dgm:t>
        <a:bodyPr/>
        <a:lstStyle/>
        <a:p>
          <a:endParaRPr lang="da-DK"/>
        </a:p>
      </dgm:t>
    </dgm:pt>
    <dgm:pt modelId="{A5845B19-BE1B-4425-A5B6-5622AD2DA65A}">
      <dgm:prSet phldrT="[Tekst]" custT="1"/>
      <dgm:spPr>
        <a:ln>
          <a:noFill/>
        </a:ln>
      </dgm:spPr>
      <dgm:t>
        <a:bodyPr/>
        <a:lstStyle/>
        <a:p>
          <a:r>
            <a:rPr lang="da-DK" sz="1000" dirty="0" smtClean="0">
              <a:latin typeface="Arial" pitchFamily="34" charset="0"/>
              <a:cs typeface="Arial" pitchFamily="34" charset="0"/>
            </a:rPr>
            <a:t>Institutter</a:t>
          </a:r>
          <a:endParaRPr lang="da-DK" sz="7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601A6AAB-39A2-4774-9E44-E3547220E42C}">
      <dgm:prSet custT="1"/>
      <dgm:spPr/>
      <dgm:t>
        <a:bodyPr lIns="144000" rIns="144000"/>
        <a:lstStyle/>
        <a:p>
          <a:r>
            <a:rPr lang="da-DK" sz="700" dirty="0" smtClean="0">
              <a:latin typeface="Arial Narrow" pitchFamily="34" charset="0"/>
            </a:rPr>
            <a:t>Byggeri og Anlæg </a:t>
          </a:r>
          <a:endParaRPr lang="da-DK" sz="700" dirty="0">
            <a:latin typeface="Arial Narrow" pitchFamily="34" charset="0"/>
          </a:endParaRPr>
        </a:p>
      </dgm:t>
    </dgm:pt>
    <dgm:pt modelId="{997C2325-93A3-47DD-8FC8-DE57A9F45F08}" type="parTrans" cxnId="{F35C9ED6-0C4F-4EDD-9240-139DB325D940}">
      <dgm:prSet/>
      <dgm:spPr/>
      <dgm:t>
        <a:bodyPr/>
        <a:lstStyle/>
        <a:p>
          <a:endParaRPr lang="da-DK"/>
        </a:p>
      </dgm:t>
    </dgm:pt>
    <dgm:pt modelId="{AF22470F-B3E8-4939-95EA-DC2327F0D066}" type="sibTrans" cxnId="{F35C9ED6-0C4F-4EDD-9240-139DB325D940}">
      <dgm:prSet/>
      <dgm:spPr/>
      <dgm:t>
        <a:bodyPr/>
        <a:lstStyle/>
        <a:p>
          <a:endParaRPr lang="da-DK"/>
        </a:p>
      </dgm:t>
    </dgm:pt>
    <dgm:pt modelId="{4C453BF4-B0F6-41FD-8571-1CB0E17965C4}">
      <dgm:prSet custT="1"/>
      <dgm:spPr/>
      <dgm:t>
        <a:bodyPr lIns="144000" rIns="144000"/>
        <a:lstStyle/>
        <a:p>
          <a:r>
            <a:rPr lang="da-DK" sz="700" dirty="0" smtClean="0">
              <a:latin typeface="Arial Narrow" pitchFamily="34" charset="0"/>
            </a:rPr>
            <a:t>Energiteknik</a:t>
          </a:r>
          <a:endParaRPr lang="da-DK" sz="700" dirty="0">
            <a:latin typeface="Arial Narrow" pitchFamily="34" charset="0"/>
          </a:endParaRPr>
        </a:p>
      </dgm:t>
    </dgm:pt>
    <dgm:pt modelId="{0FA05962-4F63-4C41-BD5E-ADEBBDA9FCCD}" type="parTrans" cxnId="{1A356020-FC36-4B94-AAF8-568487E7FDB9}">
      <dgm:prSet/>
      <dgm:spPr/>
      <dgm:t>
        <a:bodyPr/>
        <a:lstStyle/>
        <a:p>
          <a:endParaRPr lang="da-DK"/>
        </a:p>
      </dgm:t>
    </dgm:pt>
    <dgm:pt modelId="{DE73BD7A-2FD9-42D4-97C5-53B7EC8ECAA1}" type="sibTrans" cxnId="{1A356020-FC36-4B94-AAF8-568487E7FDB9}">
      <dgm:prSet/>
      <dgm:spPr/>
      <dgm:t>
        <a:bodyPr/>
        <a:lstStyle/>
        <a:p>
          <a:endParaRPr lang="da-DK"/>
        </a:p>
      </dgm:t>
    </dgm:pt>
    <dgm:pt modelId="{B480D092-1F66-4646-808B-EE1C32CACFAD}">
      <dgm:prSet custT="1"/>
      <dgm:spPr/>
      <dgm:t>
        <a:bodyPr lIns="144000" rIns="144000"/>
        <a:lstStyle/>
        <a:p>
          <a:r>
            <a:rPr lang="da-DK" sz="700" dirty="0" smtClean="0">
              <a:latin typeface="Arial Narrow" pitchFamily="34" charset="0"/>
            </a:rPr>
            <a:t>Matematiske Fag</a:t>
          </a:r>
          <a:endParaRPr lang="da-DK" sz="700" dirty="0">
            <a:latin typeface="Arial Narrow" pitchFamily="34" charset="0"/>
          </a:endParaRPr>
        </a:p>
      </dgm:t>
    </dgm:pt>
    <dgm:pt modelId="{709EC042-22A3-48AF-BDC2-13D57FD7E310}" type="parTrans" cxnId="{3E7C85C5-A6AD-4930-B16A-86EEC12FE0D2}">
      <dgm:prSet/>
      <dgm:spPr/>
      <dgm:t>
        <a:bodyPr/>
        <a:lstStyle/>
        <a:p>
          <a:endParaRPr lang="da-DK"/>
        </a:p>
      </dgm:t>
    </dgm:pt>
    <dgm:pt modelId="{83A36AAC-17DC-44A0-BA7E-62F32408C097}" type="sibTrans" cxnId="{3E7C85C5-A6AD-4930-B16A-86EEC12FE0D2}">
      <dgm:prSet/>
      <dgm:spPr/>
      <dgm:t>
        <a:bodyPr/>
        <a:lstStyle/>
        <a:p>
          <a:endParaRPr lang="da-DK"/>
        </a:p>
      </dgm:t>
    </dgm:pt>
    <dgm:pt modelId="{A84C99E2-D6B1-43B4-9386-9DD4C205764C}">
      <dgm:prSet custT="1"/>
      <dgm:spPr/>
      <dgm:t>
        <a:bodyPr lIns="144000" rIns="144000"/>
        <a:lstStyle/>
        <a:p>
          <a:r>
            <a:rPr lang="da-DK" sz="700" dirty="0" smtClean="0">
              <a:latin typeface="Arial Narrow" pitchFamily="34" charset="0"/>
            </a:rPr>
            <a:t>Kemi og Biovidenskab</a:t>
          </a:r>
          <a:endParaRPr lang="da-DK" sz="700" dirty="0">
            <a:latin typeface="Arial Narrow" pitchFamily="34" charset="0"/>
          </a:endParaRPr>
        </a:p>
      </dgm:t>
    </dgm:pt>
    <dgm:pt modelId="{FF11E825-B42C-4D77-B47D-4EB5BBF89200}" type="parTrans" cxnId="{3F00E40B-D915-48E3-96B1-0ABB73E5FA5F}">
      <dgm:prSet/>
      <dgm:spPr/>
      <dgm:t>
        <a:bodyPr/>
        <a:lstStyle/>
        <a:p>
          <a:endParaRPr lang="da-DK"/>
        </a:p>
      </dgm:t>
    </dgm:pt>
    <dgm:pt modelId="{A4A754C3-BCD1-4AB4-9A76-34A0DE8ABEEB}" type="sibTrans" cxnId="{3F00E40B-D915-48E3-96B1-0ABB73E5FA5F}">
      <dgm:prSet/>
      <dgm:spPr/>
      <dgm:t>
        <a:bodyPr/>
        <a:lstStyle/>
        <a:p>
          <a:endParaRPr lang="da-DK"/>
        </a:p>
      </dgm:t>
    </dgm:pt>
    <dgm:pt modelId="{9638CE14-7DC9-402F-BD4D-6EDA8CD8C4F0}">
      <dgm:prSet custT="1"/>
      <dgm:spPr/>
      <dgm:t>
        <a:bodyPr lIns="144000" rIns="144000"/>
        <a:lstStyle/>
        <a:p>
          <a:r>
            <a:rPr lang="da-DK" sz="700" dirty="0" smtClean="0">
              <a:latin typeface="Arial Narrow" pitchFamily="34" charset="0"/>
            </a:rPr>
            <a:t>Materialer og Produktion</a:t>
          </a:r>
          <a:endParaRPr lang="da-DK" sz="700" dirty="0">
            <a:latin typeface="Arial Narrow" pitchFamily="34" charset="0"/>
          </a:endParaRPr>
        </a:p>
      </dgm:t>
    </dgm:pt>
    <dgm:pt modelId="{33C162A1-D34C-4EC7-A19C-423E98F32AF6}" type="parTrans" cxnId="{CBA98BD8-315B-42FE-9D69-76559CEC1CBB}">
      <dgm:prSet/>
      <dgm:spPr/>
      <dgm:t>
        <a:bodyPr/>
        <a:lstStyle/>
        <a:p>
          <a:endParaRPr lang="da-DK"/>
        </a:p>
      </dgm:t>
    </dgm:pt>
    <dgm:pt modelId="{F8EC49C2-8919-4600-B3E1-0F11EB895F06}" type="sibTrans" cxnId="{CBA98BD8-315B-42FE-9D69-76559CEC1CBB}">
      <dgm:prSet/>
      <dgm:spPr/>
      <dgm:t>
        <a:bodyPr/>
        <a:lstStyle/>
        <a:p>
          <a:endParaRPr lang="da-DK"/>
        </a:p>
      </dgm:t>
    </dgm:pt>
    <dgm:pt modelId="{7550EAD7-BB06-4740-BE7D-D53F7E0FADDF}">
      <dgm:prSet phldrT="[Tekst]" custT="1"/>
      <dgm:spPr>
        <a:ln>
          <a:noFill/>
        </a:ln>
      </dgm:spPr>
      <dgm:t>
        <a:bodyPr lIns="144000" rIns="144000"/>
        <a:lstStyle/>
        <a:p>
          <a:endParaRPr lang="da-DK" sz="700" dirty="0">
            <a:latin typeface="Arial Narrow" pitchFamily="34" charset="0"/>
          </a:endParaRPr>
        </a:p>
      </dgm:t>
    </dgm:pt>
    <dgm:pt modelId="{D78E51D3-CE15-44ED-9847-3A03990E9C00}" type="parTrans" cxnId="{ED6D7F7B-C9DA-41A3-9D6F-79EFDAEBB582}">
      <dgm:prSet/>
      <dgm:spPr/>
      <dgm:t>
        <a:bodyPr/>
        <a:lstStyle/>
        <a:p>
          <a:endParaRPr lang="da-DK"/>
        </a:p>
      </dgm:t>
    </dgm:pt>
    <dgm:pt modelId="{7087C26F-761A-436A-839E-3C200D04BACC}" type="sibTrans" cxnId="{ED6D7F7B-C9DA-41A3-9D6F-79EFDAEBB582}">
      <dgm:prSet/>
      <dgm:spPr/>
      <dgm:t>
        <a:bodyPr/>
        <a:lstStyle/>
        <a:p>
          <a:endParaRPr lang="da-DK"/>
        </a:p>
      </dgm:t>
    </dgm:pt>
    <dgm:pt modelId="{87B44FAC-2C57-4A58-A24A-4654A52191C2}">
      <dgm:prSet custT="1"/>
      <dgm:spPr/>
      <dgm:t>
        <a:bodyPr lIns="144000" rIns="144000" anchor="ctr" anchorCtr="0"/>
        <a:lstStyle/>
        <a:p>
          <a:endParaRPr lang="da-DK" sz="700" dirty="0" smtClean="0">
            <a:latin typeface="Arial Narrow" pitchFamily="34" charset="0"/>
          </a:endParaRPr>
        </a:p>
      </dgm:t>
    </dgm:pt>
    <dgm:pt modelId="{629A95D0-155F-4BF9-86AD-CBC0FB4288FB}" type="parTrans" cxnId="{38705C89-E0F6-49C8-B735-779B480BADE1}">
      <dgm:prSet/>
      <dgm:spPr/>
      <dgm:t>
        <a:bodyPr/>
        <a:lstStyle/>
        <a:p>
          <a:endParaRPr lang="da-DK"/>
        </a:p>
      </dgm:t>
    </dgm:pt>
    <dgm:pt modelId="{584B4384-EDA3-4F22-BC56-A25D09D66E78}" type="sibTrans" cxnId="{38705C89-E0F6-49C8-B735-779B480BADE1}">
      <dgm:prSet/>
      <dgm:spPr/>
      <dgm:t>
        <a:bodyPr/>
        <a:lstStyle/>
        <a:p>
          <a:endParaRPr lang="da-DK"/>
        </a:p>
      </dgm:t>
    </dgm:pt>
    <dgm:pt modelId="{50D0A11B-6ED7-4FE5-B916-C3102FE2ACA7}">
      <dgm:prSet custT="1"/>
      <dgm:spPr/>
      <dgm:t>
        <a:bodyPr lIns="144000" rIns="144000"/>
        <a:lstStyle/>
        <a:p>
          <a:r>
            <a:rPr lang="da-DK" sz="700" dirty="0" smtClean="0">
              <a:latin typeface="Arial Narrow" pitchFamily="34" charset="0"/>
            </a:rPr>
            <a:t>Statens Bygge-forskningsinstitut</a:t>
          </a:r>
          <a:endParaRPr lang="da-DK" sz="700" dirty="0">
            <a:latin typeface="Arial Narrow" pitchFamily="34" charset="0"/>
          </a:endParaRPr>
        </a:p>
      </dgm:t>
    </dgm:pt>
    <dgm:pt modelId="{40856012-80D7-4C48-9B22-C7A555B8294F}" type="parTrans" cxnId="{37EDD201-A6EF-42EE-B0FC-539178718F8B}">
      <dgm:prSet/>
      <dgm:spPr/>
      <dgm:t>
        <a:bodyPr/>
        <a:lstStyle/>
        <a:p>
          <a:endParaRPr lang="da-DK"/>
        </a:p>
      </dgm:t>
    </dgm:pt>
    <dgm:pt modelId="{974E41BE-E13D-4267-9C11-4273915299A9}" type="sibTrans" cxnId="{37EDD201-A6EF-42EE-B0FC-539178718F8B}">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2" custScaleX="89400" custScaleY="79908" custLinFactNeighborX="-11670">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2" custScaleX="105960" custLinFactNeighborX="-13043">
        <dgm:presLayoutVars>
          <dgm:bulletEnabled val="1"/>
        </dgm:presLayoutVars>
      </dgm:prSet>
      <dgm:spPr>
        <a:prstGeom prst="rect">
          <a:avLst/>
        </a:prstGeom>
      </dgm:spPr>
      <dgm:t>
        <a:bodyPr/>
        <a:lstStyle/>
        <a:p>
          <a:endParaRPr lang="da-DK"/>
        </a:p>
      </dgm:t>
    </dgm:pt>
    <dgm:pt modelId="{79ECC76A-3072-4AB8-A8A0-122A6BAC9E31}" type="pres">
      <dgm:prSet presAssocID="{E720FEC6-FBF7-4D26-96C9-16ECAB7FA1CE}" presName="sp" presStyleCnt="0"/>
      <dgm:spPr/>
    </dgm:pt>
    <dgm:pt modelId="{FF9161CA-88D0-4865-AD3A-8AFEFC26BD29}" type="pres">
      <dgm:prSet presAssocID="{BC7E6E4C-DB52-4504-A2E7-2D7FEDD44E75}" presName="linNode" presStyleCnt="0"/>
      <dgm:spPr/>
    </dgm:pt>
    <dgm:pt modelId="{5A0F0524-E32A-4F68-A24F-851BC2DC29AA}" type="pres">
      <dgm:prSet presAssocID="{BC7E6E4C-DB52-4504-A2E7-2D7FEDD44E75}" presName="parentText" presStyleLbl="node1" presStyleIdx="1" presStyleCnt="2" custScaleX="89331" custScaleY="79529" custLinFactNeighborX="-7176">
        <dgm:presLayoutVars>
          <dgm:chMax val="1"/>
          <dgm:bulletEnabled val="1"/>
        </dgm:presLayoutVars>
      </dgm:prSet>
      <dgm:spPr>
        <a:prstGeom prst="rect">
          <a:avLst/>
        </a:prstGeom>
      </dgm:spPr>
      <dgm:t>
        <a:bodyPr/>
        <a:lstStyle/>
        <a:p>
          <a:endParaRPr lang="da-DK"/>
        </a:p>
      </dgm:t>
    </dgm:pt>
    <dgm:pt modelId="{8DCB654C-F349-4A7C-B060-BB08ABA38BF1}" type="pres">
      <dgm:prSet presAssocID="{BC7E6E4C-DB52-4504-A2E7-2D7FEDD44E75}" presName="descendantText" presStyleLbl="alignAccFollowNode1" presStyleIdx="1" presStyleCnt="2" custScaleX="105960" custLinFactNeighborX="-13043" custLinFactNeighborY="17907">
        <dgm:presLayoutVars>
          <dgm:bulletEnabled val="1"/>
        </dgm:presLayoutVars>
      </dgm:prSet>
      <dgm:spPr>
        <a:prstGeom prst="rect">
          <a:avLst/>
        </a:prstGeom>
      </dgm:spPr>
      <dgm:t>
        <a:bodyPr/>
        <a:lstStyle/>
        <a:p>
          <a:endParaRPr lang="da-DK"/>
        </a:p>
      </dgm:t>
    </dgm:pt>
  </dgm:ptLst>
  <dgm:cxnLst>
    <dgm:cxn modelId="{CEFC13A2-0735-4FE2-A960-3D5DE692E1A3}" type="presOf" srcId="{4C453BF4-B0F6-41FD-8571-1CB0E17965C4}" destId="{F8266DB2-015C-4A11-9E12-135299670A0D}" srcOrd="0" destOrd="2" presId="urn:microsoft.com/office/officeart/2005/8/layout/vList5"/>
    <dgm:cxn modelId="{ED6D7F7B-C9DA-41A3-9D6F-79EFDAEBB582}" srcId="{A5845B19-BE1B-4425-A5B6-5622AD2DA65A}" destId="{7550EAD7-BB06-4740-BE7D-D53F7E0FADDF}" srcOrd="7" destOrd="0" parTransId="{D78E51D3-CE15-44ED-9847-3A03990E9C00}" sibTransId="{7087C26F-761A-436A-839E-3C200D04BACC}"/>
    <dgm:cxn modelId="{F059459B-97ED-4679-A55F-98373813794E}" type="presOf" srcId="{2934BA51-E4E2-45BF-9982-D9379FB89427}" destId="{F8266DB2-015C-4A11-9E12-135299670A0D}" srcOrd="0" destOrd="0" presId="urn:microsoft.com/office/officeart/2005/8/layout/vList5"/>
    <dgm:cxn modelId="{37EDD201-A6EF-42EE-B0FC-539178718F8B}" srcId="{A5845B19-BE1B-4425-A5B6-5622AD2DA65A}" destId="{50D0A11B-6ED7-4FE5-B916-C3102FE2ACA7}" srcOrd="6" destOrd="0" parTransId="{40856012-80D7-4C48-9B22-C7A555B8294F}" sibTransId="{974E41BE-E13D-4267-9C11-4273915299A9}"/>
    <dgm:cxn modelId="{C05050AF-167A-410B-956D-BCF39A852B9A}" type="presOf" srcId="{10DBF07F-F623-4B26-81CB-AB00CDCF90F2}" destId="{8DCB654C-F349-4A7C-B060-BB08ABA38BF1}" srcOrd="0" destOrd="0"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5E36913B-CDB8-4B8D-97D2-82E031B3B022}" type="presOf" srcId="{9638CE14-7DC9-402F-BD4D-6EDA8CD8C4F0}" destId="{F8266DB2-015C-4A11-9E12-135299670A0D}" srcOrd="0" destOrd="5" presId="urn:microsoft.com/office/officeart/2005/8/layout/vList5"/>
    <dgm:cxn modelId="{EDCE96B1-5822-4FFE-86CF-C53E9C38EE22}" type="presOf" srcId="{601A6AAB-39A2-4774-9E44-E3547220E42C}" destId="{F8266DB2-015C-4A11-9E12-135299670A0D}" srcOrd="0" destOrd="1" presId="urn:microsoft.com/office/officeart/2005/8/layout/vList5"/>
    <dgm:cxn modelId="{D22CB0E7-BB06-4A52-8D8D-EA4CCCC63ABB}" type="presOf" srcId="{87B44FAC-2C57-4A58-A24A-4654A52191C2}" destId="{8DCB654C-F349-4A7C-B060-BB08ABA38BF1}" srcOrd="0" destOrd="1" presId="urn:microsoft.com/office/officeart/2005/8/layout/vList5"/>
    <dgm:cxn modelId="{EA6B6E7F-8431-4CF0-8CDF-2C7F2D8655DD}" type="presOf" srcId="{A84C99E2-D6B1-43B4-9386-9DD4C205764C}" destId="{F8266DB2-015C-4A11-9E12-135299670A0D}" srcOrd="0" destOrd="4" presId="urn:microsoft.com/office/officeart/2005/8/layout/vList5"/>
    <dgm:cxn modelId="{1239B06B-7A96-4C4C-8E80-0E2C449DE5D9}" type="presOf" srcId="{A5845B19-BE1B-4425-A5B6-5622AD2DA65A}" destId="{8A6CC877-067A-4165-AA6F-2F7D2E37ED29}" srcOrd="0" destOrd="0" presId="urn:microsoft.com/office/officeart/2005/8/layout/vList5"/>
    <dgm:cxn modelId="{E33F5E56-1751-4A94-9E83-0BB652188CC5}" srcId="{BC7E6E4C-DB52-4504-A2E7-2D7FEDD44E75}" destId="{10DBF07F-F623-4B26-81CB-AB00CDCF90F2}" srcOrd="0" destOrd="0" parTransId="{B56EF597-11D4-459F-8F0C-0249D1581B13}" sibTransId="{509C1613-48C6-4AF6-87B3-5944DA9B6CDD}"/>
    <dgm:cxn modelId="{EA12DBE7-D268-4A44-B4B3-D9DB8928EAF5}" type="presOf" srcId="{C929C869-A479-4939-92FE-629A4D21F12B}" destId="{3278BA93-A197-48FC-929B-27C07AFC9D4F}" srcOrd="0" destOrd="0" presId="urn:microsoft.com/office/officeart/2005/8/layout/vList5"/>
    <dgm:cxn modelId="{1A356020-FC36-4B94-AAF8-568487E7FDB9}" srcId="{A5845B19-BE1B-4425-A5B6-5622AD2DA65A}" destId="{4C453BF4-B0F6-41FD-8571-1CB0E17965C4}" srcOrd="2" destOrd="0" parTransId="{0FA05962-4F63-4C41-BD5E-ADEBBDA9FCCD}" sibTransId="{DE73BD7A-2FD9-42D4-97C5-53B7EC8ECAA1}"/>
    <dgm:cxn modelId="{3E7C85C5-A6AD-4930-B16A-86EEC12FE0D2}" srcId="{A5845B19-BE1B-4425-A5B6-5622AD2DA65A}" destId="{B480D092-1F66-4646-808B-EE1C32CACFAD}" srcOrd="3" destOrd="0" parTransId="{709EC042-22A3-48AF-BDC2-13D57FD7E310}" sibTransId="{83A36AAC-17DC-44A0-BA7E-62F32408C097}"/>
    <dgm:cxn modelId="{A3095E8E-6769-4E58-A937-C1994C42502F}" srcId="{C929C869-A479-4939-92FE-629A4D21F12B}" destId="{BC7E6E4C-DB52-4504-A2E7-2D7FEDD44E75}" srcOrd="1" destOrd="0" parTransId="{081ED769-3E64-46BC-AA1A-910DA4F9F6BA}" sibTransId="{12EBD02D-4FAE-4715-A54D-F4EA3B9A8EA1}"/>
    <dgm:cxn modelId="{0711830B-D515-445A-B07A-ED9FAACDFC94}" type="presOf" srcId="{7550EAD7-BB06-4740-BE7D-D53F7E0FADDF}" destId="{F8266DB2-015C-4A11-9E12-135299670A0D}" srcOrd="0" destOrd="7" presId="urn:microsoft.com/office/officeart/2005/8/layout/vList5"/>
    <dgm:cxn modelId="{CBA98BD8-315B-42FE-9D69-76559CEC1CBB}" srcId="{A5845B19-BE1B-4425-A5B6-5622AD2DA65A}" destId="{9638CE14-7DC9-402F-BD4D-6EDA8CD8C4F0}" srcOrd="5" destOrd="0" parTransId="{33C162A1-D34C-4EC7-A19C-423E98F32AF6}" sibTransId="{F8EC49C2-8919-4600-B3E1-0F11EB895F06}"/>
    <dgm:cxn modelId="{4C540639-0941-469A-BA45-3585D3DA1428}" srcId="{A5845B19-BE1B-4425-A5B6-5622AD2DA65A}" destId="{2934BA51-E4E2-45BF-9982-D9379FB89427}" srcOrd="0" destOrd="0" parTransId="{241FDC9D-F8F6-4937-9596-33AEDD526176}" sibTransId="{13AACEBC-E924-4715-B2A5-1076BB5AF23C}"/>
    <dgm:cxn modelId="{80DAC08D-774E-4A53-95F5-0D8E66541C89}" type="presOf" srcId="{50D0A11B-6ED7-4FE5-B916-C3102FE2ACA7}" destId="{F8266DB2-015C-4A11-9E12-135299670A0D}" srcOrd="0" destOrd="6" presId="urn:microsoft.com/office/officeart/2005/8/layout/vList5"/>
    <dgm:cxn modelId="{DC0C8654-6562-4936-9546-9AD078A8C4E2}" type="presOf" srcId="{B480D092-1F66-4646-808B-EE1C32CACFAD}" destId="{F8266DB2-015C-4A11-9E12-135299670A0D}" srcOrd="0" destOrd="3" presId="urn:microsoft.com/office/officeart/2005/8/layout/vList5"/>
    <dgm:cxn modelId="{38705C89-E0F6-49C8-B735-779B480BADE1}" srcId="{BC7E6E4C-DB52-4504-A2E7-2D7FEDD44E75}" destId="{87B44FAC-2C57-4A58-A24A-4654A52191C2}" srcOrd="1" destOrd="0" parTransId="{629A95D0-155F-4BF9-86AD-CBC0FB4288FB}" sibTransId="{584B4384-EDA3-4F22-BC56-A25D09D66E78}"/>
    <dgm:cxn modelId="{3F00E40B-D915-48E3-96B1-0ABB73E5FA5F}" srcId="{A5845B19-BE1B-4425-A5B6-5622AD2DA65A}" destId="{A84C99E2-D6B1-43B4-9386-9DD4C205764C}" srcOrd="4" destOrd="0" parTransId="{FF11E825-B42C-4D77-B47D-4EB5BBF89200}" sibTransId="{A4A754C3-BCD1-4AB4-9A76-34A0DE8ABEEB}"/>
    <dgm:cxn modelId="{1CEA7FE5-F5C3-4FC1-950A-E445276D3F80}" type="presOf" srcId="{BC7E6E4C-DB52-4504-A2E7-2D7FEDD44E75}" destId="{5A0F0524-E32A-4F68-A24F-851BC2DC29AA}" srcOrd="0" destOrd="0" presId="urn:microsoft.com/office/officeart/2005/8/layout/vList5"/>
    <dgm:cxn modelId="{F35C9ED6-0C4F-4EDD-9240-139DB325D940}" srcId="{A5845B19-BE1B-4425-A5B6-5622AD2DA65A}" destId="{601A6AAB-39A2-4774-9E44-E3547220E42C}" srcOrd="1" destOrd="0" parTransId="{997C2325-93A3-47DD-8FC8-DE57A9F45F08}" sibTransId="{AF22470F-B3E8-4939-95EA-DC2327F0D066}"/>
    <dgm:cxn modelId="{45026B33-10AA-4916-9FE2-AA0EECCA776C}" type="presParOf" srcId="{3278BA93-A197-48FC-929B-27C07AFC9D4F}" destId="{6CA7CEE3-7BB2-4BD0-8758-44762907F39F}" srcOrd="0" destOrd="0" presId="urn:microsoft.com/office/officeart/2005/8/layout/vList5"/>
    <dgm:cxn modelId="{7CAB627C-13C1-44E2-B11C-C01894ECD80A}" type="presParOf" srcId="{6CA7CEE3-7BB2-4BD0-8758-44762907F39F}" destId="{8A6CC877-067A-4165-AA6F-2F7D2E37ED29}" srcOrd="0" destOrd="0" presId="urn:microsoft.com/office/officeart/2005/8/layout/vList5"/>
    <dgm:cxn modelId="{806064B0-E698-4B27-B577-22CAEFCDC6B3}" type="presParOf" srcId="{6CA7CEE3-7BB2-4BD0-8758-44762907F39F}" destId="{F8266DB2-015C-4A11-9E12-135299670A0D}" srcOrd="1" destOrd="0" presId="urn:microsoft.com/office/officeart/2005/8/layout/vList5"/>
    <dgm:cxn modelId="{F0203109-D9B6-4FA1-BAF0-0C6BC9444D60}" type="presParOf" srcId="{3278BA93-A197-48FC-929B-27C07AFC9D4F}" destId="{79ECC76A-3072-4AB8-A8A0-122A6BAC9E31}" srcOrd="1" destOrd="0" presId="urn:microsoft.com/office/officeart/2005/8/layout/vList5"/>
    <dgm:cxn modelId="{568173F2-9DD9-4525-88C2-CF1F871CFEA1}" type="presParOf" srcId="{3278BA93-A197-48FC-929B-27C07AFC9D4F}" destId="{FF9161CA-88D0-4865-AD3A-8AFEFC26BD29}" srcOrd="2" destOrd="0" presId="urn:microsoft.com/office/officeart/2005/8/layout/vList5"/>
    <dgm:cxn modelId="{5B606C2C-393A-4BC3-848E-90B0945966DA}" type="presParOf" srcId="{FF9161CA-88D0-4865-AD3A-8AFEFC26BD29}" destId="{5A0F0524-E32A-4F68-A24F-851BC2DC29AA}" srcOrd="0" destOrd="0" presId="urn:microsoft.com/office/officeart/2005/8/layout/vList5"/>
    <dgm:cxn modelId="{2AFC5F88-C4F6-4210-831C-0063616C1BEC}" type="presParOf" srcId="{FF9161CA-88D0-4865-AD3A-8AFEFC26BD29}" destId="{8DCB654C-F349-4A7C-B060-BB08ABA38BF1}"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36000" rIns="72000"/>
        <a:lstStyle/>
        <a:p>
          <a:r>
            <a:rPr lang="en-US" sz="700" dirty="0" smtClean="0">
              <a:latin typeface="Arial Narrow" pitchFamily="34" charset="0"/>
            </a:rPr>
            <a:t>Doctoral School of Social Sciences</a:t>
          </a:r>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A5845B19-BE1B-4425-A5B6-5622AD2DA65A}">
      <dgm:prSet phldrT="[Tekst]" custT="1"/>
      <dgm:spPr>
        <a:ln>
          <a:noFill/>
        </a:ln>
      </dgm:spPr>
      <dgm:t>
        <a:bodyPr/>
        <a:lstStyle/>
        <a:p>
          <a:r>
            <a:rPr lang="da-DK" sz="1000" dirty="0" smtClean="0">
              <a:latin typeface="Arial" panose="020B0604020202020204" pitchFamily="34" charset="0"/>
              <a:cs typeface="Arial" panose="020B0604020202020204" pitchFamily="34" charset="0"/>
            </a:rPr>
            <a:t>Ph.d.-skole</a:t>
          </a:r>
          <a:endParaRPr lang="da-DK" sz="10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1" custScaleX="92339" custScaleY="79908" custLinFactNeighborX="-4714" custLinFactNeighborY="-127">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1" custScaleX="91213" custLinFactNeighborX="-8326">
        <dgm:presLayoutVars>
          <dgm:bulletEnabled val="1"/>
        </dgm:presLayoutVars>
      </dgm:prSet>
      <dgm:spPr>
        <a:prstGeom prst="rect">
          <a:avLst/>
        </a:prstGeom>
      </dgm:spPr>
      <dgm:t>
        <a:bodyPr/>
        <a:lstStyle/>
        <a:p>
          <a:endParaRPr lang="da-DK"/>
        </a:p>
      </dgm:t>
    </dgm:pt>
  </dgm:ptLst>
  <dgm:cxnLst>
    <dgm:cxn modelId="{FB3DAD71-026A-49D3-8618-2B744A70AA17}" type="presOf" srcId="{2934BA51-E4E2-45BF-9982-D9379FB89427}" destId="{F8266DB2-015C-4A11-9E12-135299670A0D}" srcOrd="0" destOrd="0" presId="urn:microsoft.com/office/officeart/2005/8/layout/vList5"/>
    <dgm:cxn modelId="{4C540639-0941-469A-BA45-3585D3DA1428}" srcId="{A5845B19-BE1B-4425-A5B6-5622AD2DA65A}" destId="{2934BA51-E4E2-45BF-9982-D9379FB89427}" srcOrd="0" destOrd="0" parTransId="{241FDC9D-F8F6-4937-9596-33AEDD526176}" sibTransId="{13AACEBC-E924-4715-B2A5-1076BB5AF23C}"/>
    <dgm:cxn modelId="{05E21BD7-3596-430F-8A73-6C25A9E44050}" type="presOf" srcId="{C929C869-A479-4939-92FE-629A4D21F12B}" destId="{3278BA93-A197-48FC-929B-27C07AFC9D4F}" srcOrd="0" destOrd="0" presId="urn:microsoft.com/office/officeart/2005/8/layout/vList5"/>
    <dgm:cxn modelId="{8B35327E-ABFB-464B-BED9-94C75878974D}" type="presOf" srcId="{A5845B19-BE1B-4425-A5B6-5622AD2DA65A}" destId="{8A6CC877-067A-4165-AA6F-2F7D2E37ED29}" srcOrd="0" destOrd="0"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D701F48E-0138-46A9-984D-7DF3F45325B6}" type="presParOf" srcId="{3278BA93-A197-48FC-929B-27C07AFC9D4F}" destId="{6CA7CEE3-7BB2-4BD0-8758-44762907F39F}" srcOrd="0" destOrd="0" presId="urn:microsoft.com/office/officeart/2005/8/layout/vList5"/>
    <dgm:cxn modelId="{9DB18B4C-066E-4462-854B-555EB4E2CB9A}" type="presParOf" srcId="{6CA7CEE3-7BB2-4BD0-8758-44762907F39F}" destId="{8A6CC877-067A-4165-AA6F-2F7D2E37ED29}" srcOrd="0" destOrd="0" presId="urn:microsoft.com/office/officeart/2005/8/layout/vList5"/>
    <dgm:cxn modelId="{9478D723-C4EF-4D76-ADAC-CA0A5F48EF8B}" type="presParOf" srcId="{6CA7CEE3-7BB2-4BD0-8758-44762907F39F}" destId="{F8266DB2-015C-4A11-9E12-135299670A0D}" srcOrd="1" destOrd="0" presId="urn:microsoft.com/office/officeart/2005/8/layout/vList5"/>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72000" rIns="72000"/>
        <a:lstStyle/>
        <a:p>
          <a:r>
            <a:rPr lang="en-US" sz="700" dirty="0" smtClean="0">
              <a:latin typeface="Arial Narrow" pitchFamily="34" charset="0"/>
            </a:rPr>
            <a:t>Doctoral School of the Humanities</a:t>
          </a:r>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A5845B19-BE1B-4425-A5B6-5622AD2DA65A}">
      <dgm:prSet phldrT="[Tekst]" custT="1"/>
      <dgm:spPr>
        <a:ln>
          <a:noFill/>
        </a:ln>
      </dgm:spPr>
      <dgm:t>
        <a:bodyPr lIns="0" rIns="0"/>
        <a:lstStyle/>
        <a:p>
          <a:r>
            <a:rPr lang="da-DK" sz="1000" dirty="0" smtClean="0">
              <a:latin typeface="Arial" panose="020B0604020202020204" pitchFamily="34" charset="0"/>
              <a:cs typeface="Arial" panose="020B0604020202020204" pitchFamily="34" charset="0"/>
            </a:rPr>
            <a:t>Ph.d.-skole</a:t>
          </a:r>
          <a:endParaRPr lang="da-DK" sz="10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1" custScaleX="91860" custScaleY="79908" custLinFactNeighborX="-870" custLinFactNeighborY="-464">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1" custScaleX="93819" custLinFactNeighborX="-8835" custLinFactNeighborY="234">
        <dgm:presLayoutVars>
          <dgm:bulletEnabled val="1"/>
        </dgm:presLayoutVars>
      </dgm:prSet>
      <dgm:spPr>
        <a:prstGeom prst="rect">
          <a:avLst/>
        </a:prstGeom>
      </dgm:spPr>
      <dgm:t>
        <a:bodyPr/>
        <a:lstStyle/>
        <a:p>
          <a:endParaRPr lang="da-DK"/>
        </a:p>
      </dgm:t>
    </dgm:pt>
  </dgm:ptLst>
  <dgm:cxnLst>
    <dgm:cxn modelId="{6BCB9108-F7BC-41B9-9828-BC131D1A0C15}" type="presOf" srcId="{2934BA51-E4E2-45BF-9982-D9379FB89427}" destId="{F8266DB2-015C-4A11-9E12-135299670A0D}" srcOrd="0" destOrd="0" presId="urn:microsoft.com/office/officeart/2005/8/layout/vList5"/>
    <dgm:cxn modelId="{4C540639-0941-469A-BA45-3585D3DA1428}" srcId="{A5845B19-BE1B-4425-A5B6-5622AD2DA65A}" destId="{2934BA51-E4E2-45BF-9982-D9379FB89427}" srcOrd="0" destOrd="0" parTransId="{241FDC9D-F8F6-4937-9596-33AEDD526176}" sibTransId="{13AACEBC-E924-4715-B2A5-1076BB5AF23C}"/>
    <dgm:cxn modelId="{EE346951-781E-4BDF-9C8F-EFB2199A9DA0}" type="presOf" srcId="{C929C869-A479-4939-92FE-629A4D21F12B}" destId="{3278BA93-A197-48FC-929B-27C07AFC9D4F}" srcOrd="0" destOrd="0" presId="urn:microsoft.com/office/officeart/2005/8/layout/vList5"/>
    <dgm:cxn modelId="{8112282B-9415-4FEE-8E30-50C687475855}" type="presOf" srcId="{A5845B19-BE1B-4425-A5B6-5622AD2DA65A}" destId="{8A6CC877-067A-4165-AA6F-2F7D2E37ED29}" srcOrd="0" destOrd="0"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B0E02D6E-2220-45C9-BAF6-0222D56D9750}" type="presParOf" srcId="{3278BA93-A197-48FC-929B-27C07AFC9D4F}" destId="{6CA7CEE3-7BB2-4BD0-8758-44762907F39F}" srcOrd="0" destOrd="0" presId="urn:microsoft.com/office/officeart/2005/8/layout/vList5"/>
    <dgm:cxn modelId="{B46AFAEF-302B-4555-872B-E512A5066815}" type="presParOf" srcId="{6CA7CEE3-7BB2-4BD0-8758-44762907F39F}" destId="{8A6CC877-067A-4165-AA6F-2F7D2E37ED29}" srcOrd="0" destOrd="0" presId="urn:microsoft.com/office/officeart/2005/8/layout/vList5"/>
    <dgm:cxn modelId="{87771CE0-D703-4BBA-BDDE-A9D568AAB3CD}" type="presParOf" srcId="{6CA7CEE3-7BB2-4BD0-8758-44762907F39F}" destId="{F8266DB2-015C-4A11-9E12-135299670A0D}" srcOrd="1" destOrd="0" presId="urn:microsoft.com/office/officeart/2005/8/layout/vList5"/>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36000" rIns="72000"/>
        <a:lstStyle/>
        <a:p>
          <a:r>
            <a:rPr lang="en-US" sz="700" dirty="0" smtClean="0">
              <a:latin typeface="Arial Narrow" pitchFamily="34" charset="0"/>
            </a:rPr>
            <a:t>Doctoral School in Medicine, Biomedical Science and Technology</a:t>
          </a:r>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A5845B19-BE1B-4425-A5B6-5622AD2DA65A}">
      <dgm:prSet phldrT="[Tekst]" custT="1"/>
      <dgm:spPr>
        <a:ln>
          <a:noFill/>
        </a:ln>
      </dgm:spPr>
      <dgm:t>
        <a:bodyPr lIns="0" rIns="0"/>
        <a:lstStyle/>
        <a:p>
          <a:r>
            <a:rPr lang="da-DK" sz="1000" dirty="0" smtClean="0">
              <a:latin typeface="Arial" panose="020B0604020202020204" pitchFamily="34" charset="0"/>
              <a:cs typeface="Arial" panose="020B0604020202020204" pitchFamily="34" charset="0"/>
            </a:rPr>
            <a:t>Ph.d.-skole</a:t>
          </a:r>
          <a:endParaRPr lang="da-DK" sz="10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1" custScaleX="89331" custScaleY="79908" custLinFactNeighborX="-5700" custLinFactNeighborY="-127">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1" custScaleX="91213" custScaleY="100930" custLinFactNeighborX="-8589" custLinFactNeighborY="0">
        <dgm:presLayoutVars>
          <dgm:bulletEnabled val="1"/>
        </dgm:presLayoutVars>
      </dgm:prSet>
      <dgm:spPr>
        <a:prstGeom prst="rect">
          <a:avLst/>
        </a:prstGeom>
      </dgm:spPr>
      <dgm:t>
        <a:bodyPr/>
        <a:lstStyle/>
        <a:p>
          <a:endParaRPr lang="da-DK"/>
        </a:p>
      </dgm:t>
    </dgm:pt>
  </dgm:ptLst>
  <dgm:cxnLst>
    <dgm:cxn modelId="{3F74312A-E8BF-4714-9162-1994A537885E}" type="presOf" srcId="{2934BA51-E4E2-45BF-9982-D9379FB89427}" destId="{F8266DB2-015C-4A11-9E12-135299670A0D}" srcOrd="0" destOrd="0" presId="urn:microsoft.com/office/officeart/2005/8/layout/vList5"/>
    <dgm:cxn modelId="{4C540639-0941-469A-BA45-3585D3DA1428}" srcId="{A5845B19-BE1B-4425-A5B6-5622AD2DA65A}" destId="{2934BA51-E4E2-45BF-9982-D9379FB89427}" srcOrd="0" destOrd="0" parTransId="{241FDC9D-F8F6-4937-9596-33AEDD526176}" sibTransId="{13AACEBC-E924-4715-B2A5-1076BB5AF23C}"/>
    <dgm:cxn modelId="{D027B08C-EB0B-481D-ADFA-C223EC3C94C6}" type="presOf" srcId="{A5845B19-BE1B-4425-A5B6-5622AD2DA65A}" destId="{8A6CC877-067A-4165-AA6F-2F7D2E37ED29}" srcOrd="0" destOrd="0" presId="urn:microsoft.com/office/officeart/2005/8/layout/vList5"/>
    <dgm:cxn modelId="{85F401FE-B183-4B9D-A144-224F0B72CE15}" type="presOf" srcId="{C929C869-A479-4939-92FE-629A4D21F12B}" destId="{3278BA93-A197-48FC-929B-27C07AFC9D4F}" srcOrd="0" destOrd="0"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F233509F-93A0-4BF5-A900-F185275CCA8A}" type="presParOf" srcId="{3278BA93-A197-48FC-929B-27C07AFC9D4F}" destId="{6CA7CEE3-7BB2-4BD0-8758-44762907F39F}" srcOrd="0" destOrd="0" presId="urn:microsoft.com/office/officeart/2005/8/layout/vList5"/>
    <dgm:cxn modelId="{7128FC15-4DC6-4D99-948F-40390330942B}" type="presParOf" srcId="{6CA7CEE3-7BB2-4BD0-8758-44762907F39F}" destId="{8A6CC877-067A-4165-AA6F-2F7D2E37ED29}" srcOrd="0" destOrd="0" presId="urn:microsoft.com/office/officeart/2005/8/layout/vList5"/>
    <dgm:cxn modelId="{C2F8DAEE-9089-4405-AABB-88DE753942E7}" type="presParOf" srcId="{6CA7CEE3-7BB2-4BD0-8758-44762907F39F}" destId="{F8266DB2-015C-4A11-9E12-135299670A0D}" srcOrd="1" destOrd="0" presId="urn:microsoft.com/office/officeart/2005/8/layout/vList5"/>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72000" rIns="72000"/>
        <a:lstStyle/>
        <a:p>
          <a:r>
            <a:rPr lang="en-US" sz="700" dirty="0" smtClean="0">
              <a:latin typeface="Arial Narrow" pitchFamily="34" charset="0"/>
            </a:rPr>
            <a:t>The Technical Doctoral  School of IT and Design</a:t>
          </a:r>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A5845B19-BE1B-4425-A5B6-5622AD2DA65A}">
      <dgm:prSet phldrT="[Tekst]" custT="1"/>
      <dgm:spPr>
        <a:ln>
          <a:noFill/>
        </a:ln>
      </dgm:spPr>
      <dgm:t>
        <a:bodyPr lIns="0" rIns="0"/>
        <a:lstStyle/>
        <a:p>
          <a:r>
            <a:rPr lang="da-DK" sz="1000" dirty="0" smtClean="0">
              <a:latin typeface="Arial" panose="020B0604020202020204" pitchFamily="34" charset="0"/>
              <a:cs typeface="Arial" panose="020B0604020202020204" pitchFamily="34" charset="0"/>
            </a:rPr>
            <a:t>Ph.d.-skole</a:t>
          </a:r>
          <a:endParaRPr lang="da-DK" sz="10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1" custScaleX="92591" custScaleY="79908" custLinFactNeighborX="-856" custLinFactNeighborY="-127">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1" custScaleX="99469" custScaleY="100930" custLinFactNeighborX="-5838" custLinFactNeighborY="0">
        <dgm:presLayoutVars>
          <dgm:bulletEnabled val="1"/>
        </dgm:presLayoutVars>
      </dgm:prSet>
      <dgm:spPr>
        <a:prstGeom prst="rect">
          <a:avLst/>
        </a:prstGeom>
      </dgm:spPr>
      <dgm:t>
        <a:bodyPr/>
        <a:lstStyle/>
        <a:p>
          <a:endParaRPr lang="da-DK"/>
        </a:p>
      </dgm:t>
    </dgm:pt>
  </dgm:ptLst>
  <dgm:cxnLst>
    <dgm:cxn modelId="{06F8724E-7233-4C48-92FB-EEE68ACA41C7}" type="presOf" srcId="{2934BA51-E4E2-45BF-9982-D9379FB89427}" destId="{F8266DB2-015C-4A11-9E12-135299670A0D}" srcOrd="0" destOrd="0" presId="urn:microsoft.com/office/officeart/2005/8/layout/vList5"/>
    <dgm:cxn modelId="{9DA813C4-50D0-42A4-A7DF-63CB4B14DC30}" type="presOf" srcId="{C929C869-A479-4939-92FE-629A4D21F12B}" destId="{3278BA93-A197-48FC-929B-27C07AFC9D4F}" srcOrd="0" destOrd="0" presId="urn:microsoft.com/office/officeart/2005/8/layout/vList5"/>
    <dgm:cxn modelId="{4C540639-0941-469A-BA45-3585D3DA1428}" srcId="{A5845B19-BE1B-4425-A5B6-5622AD2DA65A}" destId="{2934BA51-E4E2-45BF-9982-D9379FB89427}" srcOrd="0" destOrd="0" parTransId="{241FDC9D-F8F6-4937-9596-33AEDD526176}" sibTransId="{13AACEBC-E924-4715-B2A5-1076BB5AF23C}"/>
    <dgm:cxn modelId="{3CB26E6B-2F7D-4130-84D8-821D822C32DA}" type="presOf" srcId="{A5845B19-BE1B-4425-A5B6-5622AD2DA65A}" destId="{8A6CC877-067A-4165-AA6F-2F7D2E37ED29}" srcOrd="0" destOrd="0" presId="urn:microsoft.com/office/officeart/2005/8/layout/vList5"/>
    <dgm:cxn modelId="{3AA52C47-9356-49D9-9191-8FCF349296B4}" srcId="{C929C869-A479-4939-92FE-629A4D21F12B}" destId="{A5845B19-BE1B-4425-A5B6-5622AD2DA65A}" srcOrd="0" destOrd="0" parTransId="{E95E2B3D-4E78-4031-8FA1-53E9888760DB}" sibTransId="{E720FEC6-FBF7-4D26-96C9-16ECAB7FA1CE}"/>
    <dgm:cxn modelId="{A27EEFC1-8D85-478F-B694-75AAF815BC97}" type="presParOf" srcId="{3278BA93-A197-48FC-929B-27C07AFC9D4F}" destId="{6CA7CEE3-7BB2-4BD0-8758-44762907F39F}" srcOrd="0" destOrd="0" presId="urn:microsoft.com/office/officeart/2005/8/layout/vList5"/>
    <dgm:cxn modelId="{85DF76C4-F247-42C5-804E-ED66B446D5F1}" type="presParOf" srcId="{6CA7CEE3-7BB2-4BD0-8758-44762907F39F}" destId="{8A6CC877-067A-4165-AA6F-2F7D2E37ED29}" srcOrd="0" destOrd="0" presId="urn:microsoft.com/office/officeart/2005/8/layout/vList5"/>
    <dgm:cxn modelId="{FBCAB0CC-679B-4100-8EFC-4E1AE43D6886}" type="presParOf" srcId="{6CA7CEE3-7BB2-4BD0-8758-44762907F39F}" destId="{F8266DB2-015C-4A11-9E12-135299670A0D}" srcOrd="1" destOrd="0" presId="urn:microsoft.com/office/officeart/2005/8/layout/vList5"/>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29C869-A479-4939-92FE-629A4D21F12B}"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da-DK"/>
        </a:p>
      </dgm:t>
    </dgm:pt>
    <dgm:pt modelId="{2934BA51-E4E2-45BF-9982-D9379FB89427}">
      <dgm:prSet phldrT="[Tekst]" custT="1"/>
      <dgm:spPr>
        <a:ln>
          <a:noFill/>
        </a:ln>
      </dgm:spPr>
      <dgm:t>
        <a:bodyPr lIns="36000" rIns="72000"/>
        <a:lstStyle/>
        <a:p>
          <a:r>
            <a:rPr lang="en-US" sz="700" dirty="0" smtClean="0">
              <a:latin typeface="Arial Narrow" pitchFamily="34" charset="0"/>
            </a:rPr>
            <a:t>Doctoral School of Engineering and Science</a:t>
          </a:r>
          <a:endParaRPr lang="da-DK" sz="700" dirty="0">
            <a:latin typeface="Arial Narrow" pitchFamily="34" charset="0"/>
          </a:endParaRPr>
        </a:p>
      </dgm:t>
    </dgm:pt>
    <dgm:pt modelId="{241FDC9D-F8F6-4937-9596-33AEDD526176}" type="parTrans" cxnId="{4C540639-0941-469A-BA45-3585D3DA1428}">
      <dgm:prSet/>
      <dgm:spPr/>
      <dgm:t>
        <a:bodyPr/>
        <a:lstStyle/>
        <a:p>
          <a:endParaRPr lang="da-DK"/>
        </a:p>
      </dgm:t>
    </dgm:pt>
    <dgm:pt modelId="{13AACEBC-E924-4715-B2A5-1076BB5AF23C}" type="sibTrans" cxnId="{4C540639-0941-469A-BA45-3585D3DA1428}">
      <dgm:prSet/>
      <dgm:spPr/>
      <dgm:t>
        <a:bodyPr/>
        <a:lstStyle/>
        <a:p>
          <a:endParaRPr lang="da-DK"/>
        </a:p>
      </dgm:t>
    </dgm:pt>
    <dgm:pt modelId="{A5845B19-BE1B-4425-A5B6-5622AD2DA65A}">
      <dgm:prSet phldrT="[Tekst]" custT="1"/>
      <dgm:spPr>
        <a:ln>
          <a:noFill/>
        </a:ln>
      </dgm:spPr>
      <dgm:t>
        <a:bodyPr lIns="0" rIns="0"/>
        <a:lstStyle/>
        <a:p>
          <a:r>
            <a:rPr lang="da-DK" sz="1000" dirty="0" smtClean="0">
              <a:latin typeface="Arial" panose="020B0604020202020204" pitchFamily="34" charset="0"/>
              <a:cs typeface="Arial" panose="020B0604020202020204" pitchFamily="34" charset="0"/>
            </a:rPr>
            <a:t>Ph.d.-skole</a:t>
          </a:r>
          <a:endParaRPr lang="da-DK" sz="1000" dirty="0">
            <a:latin typeface="Arial" pitchFamily="34" charset="0"/>
            <a:cs typeface="Arial" pitchFamily="34" charset="0"/>
          </a:endParaRPr>
        </a:p>
      </dgm:t>
    </dgm:pt>
    <dgm:pt modelId="{E720FEC6-FBF7-4D26-96C9-16ECAB7FA1CE}" type="sibTrans" cxnId="{3AA52C47-9356-49D9-9191-8FCF349296B4}">
      <dgm:prSet/>
      <dgm:spPr/>
      <dgm:t>
        <a:bodyPr/>
        <a:lstStyle/>
        <a:p>
          <a:endParaRPr lang="da-DK"/>
        </a:p>
      </dgm:t>
    </dgm:pt>
    <dgm:pt modelId="{E95E2B3D-4E78-4031-8FA1-53E9888760DB}" type="parTrans" cxnId="{3AA52C47-9356-49D9-9191-8FCF349296B4}">
      <dgm:prSet/>
      <dgm:spPr/>
      <dgm:t>
        <a:bodyPr/>
        <a:lstStyle/>
        <a:p>
          <a:endParaRPr lang="da-DK"/>
        </a:p>
      </dgm:t>
    </dgm:pt>
    <dgm:pt modelId="{3278BA93-A197-48FC-929B-27C07AFC9D4F}" type="pres">
      <dgm:prSet presAssocID="{C929C869-A479-4939-92FE-629A4D21F12B}" presName="Name0" presStyleCnt="0">
        <dgm:presLayoutVars>
          <dgm:dir/>
          <dgm:animLvl val="lvl"/>
          <dgm:resizeHandles val="exact"/>
        </dgm:presLayoutVars>
      </dgm:prSet>
      <dgm:spPr/>
      <dgm:t>
        <a:bodyPr/>
        <a:lstStyle/>
        <a:p>
          <a:endParaRPr lang="da-DK"/>
        </a:p>
      </dgm:t>
    </dgm:pt>
    <dgm:pt modelId="{6CA7CEE3-7BB2-4BD0-8758-44762907F39F}" type="pres">
      <dgm:prSet presAssocID="{A5845B19-BE1B-4425-A5B6-5622AD2DA65A}" presName="linNode" presStyleCnt="0"/>
      <dgm:spPr/>
    </dgm:pt>
    <dgm:pt modelId="{8A6CC877-067A-4165-AA6F-2F7D2E37ED29}" type="pres">
      <dgm:prSet presAssocID="{A5845B19-BE1B-4425-A5B6-5622AD2DA65A}" presName="parentText" presStyleLbl="node1" presStyleIdx="0" presStyleCnt="1" custScaleX="89331" custScaleY="79908" custLinFactNeighborX="-1728" custLinFactNeighborY="0">
        <dgm:presLayoutVars>
          <dgm:chMax val="1"/>
          <dgm:bulletEnabled val="1"/>
        </dgm:presLayoutVars>
      </dgm:prSet>
      <dgm:spPr>
        <a:prstGeom prst="rect">
          <a:avLst/>
        </a:prstGeom>
      </dgm:spPr>
      <dgm:t>
        <a:bodyPr/>
        <a:lstStyle/>
        <a:p>
          <a:endParaRPr lang="da-DK"/>
        </a:p>
      </dgm:t>
    </dgm:pt>
    <dgm:pt modelId="{F8266DB2-015C-4A11-9E12-135299670A0D}" type="pres">
      <dgm:prSet presAssocID="{A5845B19-BE1B-4425-A5B6-5622AD2DA65A}" presName="descendantText" presStyleLbl="alignAccFollowNode1" presStyleIdx="0" presStyleCnt="1" custScaleX="99469" custScaleY="100930" custLinFactNeighborX="-5838" custLinFactNeighborY="0">
        <dgm:presLayoutVars>
          <dgm:bulletEnabled val="1"/>
        </dgm:presLayoutVars>
      </dgm:prSet>
      <dgm:spPr>
        <a:prstGeom prst="rect">
          <a:avLst/>
        </a:prstGeom>
      </dgm:spPr>
      <dgm:t>
        <a:bodyPr/>
        <a:lstStyle/>
        <a:p>
          <a:endParaRPr lang="da-DK"/>
        </a:p>
      </dgm:t>
    </dgm:pt>
  </dgm:ptLst>
  <dgm:cxnLst>
    <dgm:cxn modelId="{4C540639-0941-469A-BA45-3585D3DA1428}" srcId="{A5845B19-BE1B-4425-A5B6-5622AD2DA65A}" destId="{2934BA51-E4E2-45BF-9982-D9379FB89427}" srcOrd="0" destOrd="0" parTransId="{241FDC9D-F8F6-4937-9596-33AEDD526176}" sibTransId="{13AACEBC-E924-4715-B2A5-1076BB5AF23C}"/>
    <dgm:cxn modelId="{3AA52C47-9356-49D9-9191-8FCF349296B4}" srcId="{C929C869-A479-4939-92FE-629A4D21F12B}" destId="{A5845B19-BE1B-4425-A5B6-5622AD2DA65A}" srcOrd="0" destOrd="0" parTransId="{E95E2B3D-4E78-4031-8FA1-53E9888760DB}" sibTransId="{E720FEC6-FBF7-4D26-96C9-16ECAB7FA1CE}"/>
    <dgm:cxn modelId="{6A7775EC-9342-4D87-A6A3-2D74456270DD}" type="presOf" srcId="{C929C869-A479-4939-92FE-629A4D21F12B}" destId="{3278BA93-A197-48FC-929B-27C07AFC9D4F}" srcOrd="0" destOrd="0" presId="urn:microsoft.com/office/officeart/2005/8/layout/vList5"/>
    <dgm:cxn modelId="{A0AADD8D-4A00-4ACE-AAE3-111504D3612A}" type="presOf" srcId="{A5845B19-BE1B-4425-A5B6-5622AD2DA65A}" destId="{8A6CC877-067A-4165-AA6F-2F7D2E37ED29}" srcOrd="0" destOrd="0" presId="urn:microsoft.com/office/officeart/2005/8/layout/vList5"/>
    <dgm:cxn modelId="{30F52553-AD64-4E43-8EE6-826FB1B5B55F}" type="presOf" srcId="{2934BA51-E4E2-45BF-9982-D9379FB89427}" destId="{F8266DB2-015C-4A11-9E12-135299670A0D}" srcOrd="0" destOrd="0" presId="urn:microsoft.com/office/officeart/2005/8/layout/vList5"/>
    <dgm:cxn modelId="{6AF1C76E-F0EC-421E-846D-267BE2991841}" type="presParOf" srcId="{3278BA93-A197-48FC-929B-27C07AFC9D4F}" destId="{6CA7CEE3-7BB2-4BD0-8758-44762907F39F}" srcOrd="0" destOrd="0" presId="urn:microsoft.com/office/officeart/2005/8/layout/vList5"/>
    <dgm:cxn modelId="{F1E19F86-8EE2-4B50-A83F-5C500B73FBFD}" type="presParOf" srcId="{6CA7CEE3-7BB2-4BD0-8758-44762907F39F}" destId="{8A6CC877-067A-4165-AA6F-2F7D2E37ED29}" srcOrd="0" destOrd="0" presId="urn:microsoft.com/office/officeart/2005/8/layout/vList5"/>
    <dgm:cxn modelId="{55C4FA99-4DA4-4205-B439-E475F6BE18E7}" type="presParOf" srcId="{6CA7CEE3-7BB2-4BD0-8758-44762907F39F}" destId="{F8266DB2-015C-4A11-9E12-135299670A0D}" srcOrd="1" destOrd="0" presId="urn:microsoft.com/office/officeart/2005/8/layout/vList5"/>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975222" y="-214208"/>
          <a:ext cx="858482" cy="1288630"/>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72000" bIns="123825" numCol="1" spcCol="1270" anchor="ctr" anchorCtr="0">
          <a:noAutofit/>
        </a:bodyPr>
        <a:lstStyle/>
        <a:p>
          <a:pPr marL="57150" lvl="1" indent="-57150" algn="l" defTabSz="311150">
            <a:lnSpc>
              <a:spcPct val="90000"/>
            </a:lnSpc>
            <a:spcBef>
              <a:spcPct val="0"/>
            </a:spcBef>
            <a:spcAft>
              <a:spcPct val="15000"/>
            </a:spcAft>
            <a:buChar char="••"/>
          </a:pPr>
          <a:r>
            <a:rPr lang="da-DK" sz="700" kern="1200" dirty="0" smtClean="0">
              <a:latin typeface="Arial Narrow" pitchFamily="34" charset="0"/>
            </a:rPr>
            <a:t>Sociologi og Socialt Arbejde</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u="none" kern="1200" dirty="0" smtClean="0">
              <a:latin typeface="Arial Narrow" pitchFamily="34" charset="0"/>
            </a:rPr>
            <a:t>Kultur og Globale Studier *</a:t>
          </a:r>
          <a:endParaRPr lang="da-DK" sz="700" u="none" kern="1200" dirty="0">
            <a:latin typeface="Arial Narrow" pitchFamily="34" charset="0"/>
          </a:endParaRPr>
        </a:p>
        <a:p>
          <a:pPr marL="57150" lvl="1" indent="-57150" algn="l" defTabSz="311150">
            <a:lnSpc>
              <a:spcPct val="90000"/>
            </a:lnSpc>
            <a:spcBef>
              <a:spcPct val="0"/>
            </a:spcBef>
            <a:spcAft>
              <a:spcPct val="15000"/>
            </a:spcAft>
            <a:buChar char="••"/>
          </a:pPr>
          <a:r>
            <a:rPr lang="da-DK" sz="700" u="none" kern="1200" dirty="0" smtClean="0">
              <a:latin typeface="Arial Narrow" pitchFamily="34" charset="0"/>
            </a:rPr>
            <a:t>Læring og Filosofi *</a:t>
          </a:r>
          <a:endParaRPr lang="da-DK" sz="700" u="none" kern="1200" dirty="0">
            <a:latin typeface="Arial Narrow" pitchFamily="34" charset="0"/>
          </a:endParaRPr>
        </a:p>
        <a:p>
          <a:pPr marL="57150" lvl="1" indent="-57150" algn="l" defTabSz="311150">
            <a:lnSpc>
              <a:spcPct val="90000"/>
            </a:lnSpc>
            <a:spcBef>
              <a:spcPct val="0"/>
            </a:spcBef>
            <a:spcAft>
              <a:spcPct val="15000"/>
            </a:spcAft>
            <a:buChar char="••"/>
          </a:pPr>
          <a:r>
            <a:rPr lang="da-DK" sz="700" u="none" kern="1200" dirty="0" smtClean="0">
              <a:latin typeface="Arial Narrow" pitchFamily="34" charset="0"/>
            </a:rPr>
            <a:t>Økonomi og Ledelse</a:t>
          </a:r>
          <a:endParaRPr lang="da-DK" sz="700" u="none" kern="1200" dirty="0">
            <a:latin typeface="Arial Narrow" pitchFamily="34" charset="0"/>
          </a:endParaRPr>
        </a:p>
        <a:p>
          <a:pPr marL="57150" lvl="1" indent="-57150" algn="l" defTabSz="311150">
            <a:lnSpc>
              <a:spcPct val="90000"/>
            </a:lnSpc>
            <a:spcBef>
              <a:spcPct val="0"/>
            </a:spcBef>
            <a:spcAft>
              <a:spcPct val="15000"/>
            </a:spcAft>
            <a:buChar char="••"/>
          </a:pPr>
          <a:r>
            <a:rPr lang="da-DK" sz="700" u="none" kern="1200" dirty="0" smtClean="0">
              <a:latin typeface="Arial Narrow" pitchFamily="34" charset="0"/>
            </a:rPr>
            <a:t>Institut for Statskundskab</a:t>
          </a:r>
          <a:endParaRPr lang="da-DK" sz="700" u="none" kern="1200" dirty="0">
            <a:latin typeface="Arial Narrow" pitchFamily="34" charset="0"/>
          </a:endParaRPr>
        </a:p>
        <a:p>
          <a:pPr marL="57150" lvl="1" indent="-57150" algn="l" defTabSz="311150">
            <a:lnSpc>
              <a:spcPct val="90000"/>
            </a:lnSpc>
            <a:spcBef>
              <a:spcPct val="0"/>
            </a:spcBef>
            <a:spcAft>
              <a:spcPct val="15000"/>
            </a:spcAft>
            <a:buChar char="••"/>
          </a:pPr>
          <a:r>
            <a:rPr lang="da-DK" sz="700" u="none" kern="1200" dirty="0" smtClean="0">
              <a:latin typeface="Arial Narrow" pitchFamily="34" charset="0"/>
            </a:rPr>
            <a:t>Juridisk Institut</a:t>
          </a:r>
          <a:endParaRPr lang="da-DK" sz="700" u="none" kern="1200" dirty="0">
            <a:latin typeface="Arial Narrow" pitchFamily="34" charset="0"/>
          </a:endParaRPr>
        </a:p>
      </dsp:txBody>
      <dsp:txXfrm rot="-5400000">
        <a:off x="760148" y="866"/>
        <a:ext cx="1288630" cy="858482"/>
      </dsp:txXfrm>
    </dsp:sp>
    <dsp:sp modelId="{8A6CC877-067A-4165-AA6F-2F7D2E37ED29}">
      <dsp:nvSpPr>
        <dsp:cNvPr id="0" name=""/>
        <dsp:cNvSpPr/>
      </dsp:nvSpPr>
      <dsp:spPr>
        <a:xfrm>
          <a:off x="25912" y="0"/>
          <a:ext cx="733802" cy="857494"/>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itchFamily="34" charset="0"/>
              <a:cs typeface="Arial" pitchFamily="34" charset="0"/>
            </a:rPr>
            <a:t>Institutter</a:t>
          </a:r>
          <a:endParaRPr lang="da-DK" sz="1000" kern="1200" dirty="0">
            <a:latin typeface="Arial" pitchFamily="34" charset="0"/>
            <a:cs typeface="Arial" pitchFamily="34" charset="0"/>
          </a:endParaRPr>
        </a:p>
      </dsp:txBody>
      <dsp:txXfrm>
        <a:off x="25912" y="0"/>
        <a:ext cx="733802" cy="857494"/>
      </dsp:txXfrm>
    </dsp:sp>
    <dsp:sp modelId="{8DCB654C-F349-4A7C-B060-BB08ABA38BF1}">
      <dsp:nvSpPr>
        <dsp:cNvPr id="0" name=""/>
        <dsp:cNvSpPr/>
      </dsp:nvSpPr>
      <dsp:spPr>
        <a:xfrm rot="5400000">
          <a:off x="975507" y="704699"/>
          <a:ext cx="858482" cy="1276819"/>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36000" bIns="123825" numCol="1" spcCol="1270" anchor="ctr" anchorCtr="0">
          <a:noAutofit/>
        </a:bodyPr>
        <a:lstStyle/>
        <a:p>
          <a:pPr marL="57150" lvl="1" indent="-57150" algn="l" defTabSz="311150">
            <a:lnSpc>
              <a:spcPct val="90000"/>
            </a:lnSpc>
            <a:spcBef>
              <a:spcPct val="0"/>
            </a:spcBef>
            <a:spcAft>
              <a:spcPts val="10"/>
            </a:spcAft>
            <a:buChar char="••"/>
          </a:pPr>
          <a:r>
            <a:rPr lang="da-DK" sz="700" kern="1200" dirty="0" smtClean="0">
              <a:latin typeface="Arial Narrow" pitchFamily="34" charset="0"/>
            </a:rPr>
            <a:t>Sociologi og Socialt Arbejde</a:t>
          </a:r>
          <a:endParaRPr lang="da-DK" sz="700" kern="1200" dirty="0">
            <a:latin typeface="Arial Narrow" pitchFamily="34" charset="0"/>
          </a:endParaRPr>
        </a:p>
        <a:p>
          <a:pPr marL="57150" lvl="1" indent="-57150" algn="l" defTabSz="311150">
            <a:lnSpc>
              <a:spcPct val="90000"/>
            </a:lnSpc>
            <a:spcBef>
              <a:spcPct val="0"/>
            </a:spcBef>
            <a:spcAft>
              <a:spcPts val="10"/>
            </a:spcAft>
            <a:buChar char="••"/>
          </a:pPr>
          <a:r>
            <a:rPr lang="da-DK" sz="700" b="0" u="none" kern="1200" dirty="0" smtClean="0">
              <a:latin typeface="Arial Narrow" pitchFamily="34" charset="0"/>
            </a:rPr>
            <a:t>Erkendelses og Forandringsprocesser *</a:t>
          </a:r>
          <a:endParaRPr lang="da-DK" sz="700" b="0" u="none" kern="1200" dirty="0">
            <a:latin typeface="Arial Narrow" pitchFamily="34" charset="0"/>
          </a:endParaRPr>
        </a:p>
        <a:p>
          <a:pPr marL="57150" lvl="1" indent="-57150" algn="l" defTabSz="311150">
            <a:lnSpc>
              <a:spcPct val="90000"/>
            </a:lnSpc>
            <a:spcBef>
              <a:spcPct val="0"/>
            </a:spcBef>
            <a:spcAft>
              <a:spcPts val="10"/>
            </a:spcAft>
            <a:buChar char="••"/>
          </a:pPr>
          <a:r>
            <a:rPr lang="da-DK" sz="700" u="none" kern="1200" dirty="0" smtClean="0">
              <a:latin typeface="Arial Narrow" pitchFamily="34" charset="0"/>
            </a:rPr>
            <a:t>Kultur og Globale studier *</a:t>
          </a:r>
        </a:p>
        <a:p>
          <a:pPr marL="57150" lvl="1" indent="-57150" algn="l" defTabSz="311150">
            <a:lnSpc>
              <a:spcPct val="90000"/>
            </a:lnSpc>
            <a:spcBef>
              <a:spcPct val="0"/>
            </a:spcBef>
            <a:spcAft>
              <a:spcPts val="10"/>
            </a:spcAft>
            <a:buChar char="••"/>
          </a:pPr>
          <a:r>
            <a:rPr lang="da-DK" sz="700" kern="1200" dirty="0" smtClean="0">
              <a:latin typeface="Arial Narrow" pitchFamily="34" charset="0"/>
            </a:rPr>
            <a:t>Statskundskab</a:t>
          </a:r>
          <a:endParaRPr lang="da-DK" sz="700" kern="1200" dirty="0">
            <a:latin typeface="Arial Narrow" pitchFamily="34" charset="0"/>
          </a:endParaRPr>
        </a:p>
        <a:p>
          <a:pPr marL="57150" lvl="1" indent="-57150" algn="l" defTabSz="311150">
            <a:lnSpc>
              <a:spcPct val="90000"/>
            </a:lnSpc>
            <a:spcBef>
              <a:spcPct val="0"/>
            </a:spcBef>
            <a:spcAft>
              <a:spcPts val="10"/>
            </a:spcAft>
            <a:buChar char="••"/>
          </a:pPr>
          <a:r>
            <a:rPr lang="da-DK" sz="700" kern="1200" dirty="0" smtClean="0">
              <a:latin typeface="Arial Narrow" pitchFamily="34" charset="0"/>
            </a:rPr>
            <a:t>Økonomi og Erhvervsstudier</a:t>
          </a:r>
          <a:endParaRPr lang="da-DK" sz="700" kern="1200" dirty="0">
            <a:latin typeface="Arial Narrow" pitchFamily="34" charset="0"/>
          </a:endParaRPr>
        </a:p>
        <a:p>
          <a:pPr marL="57150" lvl="1" indent="-57150" algn="l" defTabSz="311150">
            <a:lnSpc>
              <a:spcPct val="90000"/>
            </a:lnSpc>
            <a:spcBef>
              <a:spcPct val="0"/>
            </a:spcBef>
            <a:spcAft>
              <a:spcPts val="10"/>
            </a:spcAft>
            <a:buChar char="••"/>
          </a:pPr>
          <a:r>
            <a:rPr lang="da-DK" sz="700" kern="1200" dirty="0" smtClean="0">
              <a:latin typeface="Arial Narrow" pitchFamily="34" charset="0"/>
            </a:rPr>
            <a:t>Jura</a:t>
          </a:r>
          <a:endParaRPr lang="da-DK" sz="700" kern="1200" dirty="0">
            <a:latin typeface="Arial Narrow" pitchFamily="34" charset="0"/>
          </a:endParaRPr>
        </a:p>
        <a:p>
          <a:pPr marL="57150" lvl="1" indent="-57150" algn="l" defTabSz="311150">
            <a:lnSpc>
              <a:spcPct val="90000"/>
            </a:lnSpc>
            <a:spcBef>
              <a:spcPct val="0"/>
            </a:spcBef>
            <a:spcAft>
              <a:spcPts val="10"/>
            </a:spcAft>
            <a:buChar char="••"/>
          </a:pPr>
          <a:r>
            <a:rPr lang="en-US" sz="700" kern="1200" dirty="0" smtClean="0">
              <a:latin typeface="Arial Narrow" pitchFamily="34" charset="0"/>
            </a:rPr>
            <a:t>Business and Social Sciences, AAU Executive</a:t>
          </a:r>
          <a:endParaRPr lang="da-DK" sz="700" kern="1200" dirty="0">
            <a:latin typeface="Arial Narrow" pitchFamily="34" charset="0"/>
          </a:endParaRPr>
        </a:p>
      </dsp:txBody>
      <dsp:txXfrm rot="-5400000">
        <a:off x="766339" y="913867"/>
        <a:ext cx="1276819" cy="858482"/>
      </dsp:txXfrm>
    </dsp:sp>
    <dsp:sp modelId="{5A0F0524-E32A-4F68-A24F-851BC2DC29AA}">
      <dsp:nvSpPr>
        <dsp:cNvPr id="0" name=""/>
        <dsp:cNvSpPr/>
      </dsp:nvSpPr>
      <dsp:spPr>
        <a:xfrm>
          <a:off x="24386" y="915529"/>
          <a:ext cx="735805" cy="853427"/>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itchFamily="34" charset="0"/>
              <a:cs typeface="Arial" pitchFamily="34" charset="0"/>
            </a:rPr>
            <a:t>Skoler</a:t>
          </a:r>
          <a:endParaRPr lang="da-DK" sz="1000" kern="1200" dirty="0">
            <a:latin typeface="Arial" pitchFamily="34" charset="0"/>
            <a:cs typeface="Arial" pitchFamily="34" charset="0"/>
          </a:endParaRPr>
        </a:p>
      </dsp:txBody>
      <dsp:txXfrm>
        <a:off x="24386" y="915529"/>
        <a:ext cx="735805" cy="853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995955" y="-252939"/>
          <a:ext cx="858482" cy="1366092"/>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247650" bIns="123825" numCol="1" spcCol="1270" anchor="ctr" anchorCtr="0">
          <a:noAutofit/>
        </a:bodyPr>
        <a:lstStyle/>
        <a:p>
          <a:pPr marL="57150" lvl="1" indent="-57150" algn="l" defTabSz="311150">
            <a:lnSpc>
              <a:spcPct val="90000"/>
            </a:lnSpc>
            <a:spcBef>
              <a:spcPct val="0"/>
            </a:spcBef>
            <a:spcAft>
              <a:spcPct val="15000"/>
            </a:spcAft>
            <a:buChar char="••"/>
          </a:pP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Datalogi</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Elektroniske Systemer</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Arkitektur og Medieteknologi</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Planlægning</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endParaRPr lang="da-DK" sz="700" kern="1200" dirty="0">
            <a:latin typeface="Arial Narrow" pitchFamily="34" charset="0"/>
          </a:endParaRPr>
        </a:p>
      </dsp:txBody>
      <dsp:txXfrm rot="-5400000">
        <a:off x="742150" y="866"/>
        <a:ext cx="1366092" cy="858482"/>
      </dsp:txXfrm>
    </dsp:sp>
    <dsp:sp modelId="{8A6CC877-067A-4165-AA6F-2F7D2E37ED29}">
      <dsp:nvSpPr>
        <dsp:cNvPr id="0" name=""/>
        <dsp:cNvSpPr/>
      </dsp:nvSpPr>
      <dsp:spPr>
        <a:xfrm>
          <a:off x="0" y="1359"/>
          <a:ext cx="733802" cy="857494"/>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itchFamily="34" charset="0"/>
              <a:cs typeface="Arial" pitchFamily="34" charset="0"/>
            </a:rPr>
            <a:t>Institutter</a:t>
          </a:r>
          <a:endParaRPr lang="da-DK" sz="700" kern="1200" dirty="0">
            <a:latin typeface="Arial" pitchFamily="34" charset="0"/>
            <a:cs typeface="Arial" pitchFamily="34" charset="0"/>
          </a:endParaRPr>
        </a:p>
      </dsp:txBody>
      <dsp:txXfrm>
        <a:off x="0" y="1359"/>
        <a:ext cx="733802" cy="857494"/>
      </dsp:txXfrm>
    </dsp:sp>
    <dsp:sp modelId="{8DCB654C-F349-4A7C-B060-BB08ABA38BF1}">
      <dsp:nvSpPr>
        <dsp:cNvPr id="0" name=""/>
        <dsp:cNvSpPr/>
      </dsp:nvSpPr>
      <dsp:spPr>
        <a:xfrm rot="5400000">
          <a:off x="995955" y="659197"/>
          <a:ext cx="858482" cy="1366092"/>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247650" bIns="123825" numCol="1" spcCol="1270" anchor="ctr" anchorCtr="0">
          <a:noAutofit/>
        </a:bodyPr>
        <a:lstStyle/>
        <a:p>
          <a:pPr marL="57150" lvl="1" indent="-57150" algn="l" defTabSz="311150">
            <a:lnSpc>
              <a:spcPct val="90000"/>
            </a:lnSpc>
            <a:spcBef>
              <a:spcPct val="0"/>
            </a:spcBef>
            <a:spcAft>
              <a:spcPct val="15000"/>
            </a:spcAft>
            <a:buChar char="••"/>
          </a:pPr>
          <a:r>
            <a:rPr lang="da-DK" sz="700" kern="1200" dirty="0" smtClean="0">
              <a:latin typeface="Arial Narrow" pitchFamily="34" charset="0"/>
              <a:cs typeface="Arial" pitchFamily="34" charset="0"/>
            </a:rPr>
            <a:t>Informations- og </a:t>
          </a:r>
          <a:r>
            <a:rPr lang="da-DK" sz="700" kern="1200" dirty="0" err="1" smtClean="0">
              <a:latin typeface="Arial Narrow" pitchFamily="34" charset="0"/>
              <a:cs typeface="Arial" pitchFamily="34" charset="0"/>
            </a:rPr>
            <a:t>Kommunikations-teknologi</a:t>
          </a:r>
          <a:endParaRPr lang="da-DK" sz="700" kern="1200" dirty="0">
            <a:latin typeface="Arial Narrow" pitchFamily="34" charset="0"/>
            <a:cs typeface="Arial"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cs typeface="Arial" pitchFamily="34" charset="0"/>
            </a:rPr>
            <a:t>Arkitektur, Design og Planlægning</a:t>
          </a:r>
          <a:endParaRPr lang="da-DK" sz="700" kern="1200" dirty="0">
            <a:latin typeface="Arial Narrow" pitchFamily="34" charset="0"/>
            <a:cs typeface="Arial" pitchFamily="34" charset="0"/>
          </a:endParaRPr>
        </a:p>
        <a:p>
          <a:pPr marL="57150" lvl="1" indent="-57150" algn="l" defTabSz="311150">
            <a:lnSpc>
              <a:spcPct val="90000"/>
            </a:lnSpc>
            <a:spcBef>
              <a:spcPct val="0"/>
            </a:spcBef>
            <a:spcAft>
              <a:spcPct val="15000"/>
            </a:spcAft>
            <a:buChar char="••"/>
          </a:pPr>
          <a:endParaRPr lang="da-DK" sz="700" kern="1200" dirty="0">
            <a:latin typeface="Arial" pitchFamily="34" charset="0"/>
            <a:cs typeface="Arial" pitchFamily="34" charset="0"/>
          </a:endParaRPr>
        </a:p>
      </dsp:txBody>
      <dsp:txXfrm rot="-5400000">
        <a:off x="742150" y="913002"/>
        <a:ext cx="1366092" cy="858482"/>
      </dsp:txXfrm>
    </dsp:sp>
    <dsp:sp modelId="{5A0F0524-E32A-4F68-A24F-851BC2DC29AA}">
      <dsp:nvSpPr>
        <dsp:cNvPr id="0" name=""/>
        <dsp:cNvSpPr/>
      </dsp:nvSpPr>
      <dsp:spPr>
        <a:xfrm>
          <a:off x="0" y="915529"/>
          <a:ext cx="733802" cy="853427"/>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itchFamily="34" charset="0"/>
              <a:cs typeface="Arial" pitchFamily="34" charset="0"/>
            </a:rPr>
            <a:t>Skoler</a:t>
          </a:r>
          <a:endParaRPr lang="da-DK" sz="1100" kern="1200" dirty="0">
            <a:latin typeface="Arial" pitchFamily="34" charset="0"/>
            <a:cs typeface="Arial" pitchFamily="34" charset="0"/>
          </a:endParaRPr>
        </a:p>
      </dsp:txBody>
      <dsp:txXfrm>
        <a:off x="0" y="915529"/>
        <a:ext cx="733802" cy="853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926058" y="-318379"/>
          <a:ext cx="858482" cy="1496971"/>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57150" lvl="1" indent="-57150" algn="l" defTabSz="311150">
            <a:lnSpc>
              <a:spcPct val="90000"/>
            </a:lnSpc>
            <a:spcBef>
              <a:spcPct val="0"/>
            </a:spcBef>
            <a:spcAft>
              <a:spcPct val="15000"/>
            </a:spcAft>
            <a:buChar char="••"/>
          </a:pP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Byggeri og Anlæg </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Energiteknik</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Matematiske Fag</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Kemi og Biovidenskab</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Materialer og Produktion</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r>
            <a:rPr lang="da-DK" sz="700" kern="1200" dirty="0" smtClean="0">
              <a:latin typeface="Arial Narrow" pitchFamily="34" charset="0"/>
            </a:rPr>
            <a:t>Statens Bygge-forskningsinstitut</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endParaRPr lang="da-DK" sz="700" kern="1200" dirty="0">
            <a:latin typeface="Arial Narrow" pitchFamily="34" charset="0"/>
          </a:endParaRPr>
        </a:p>
      </dsp:txBody>
      <dsp:txXfrm rot="-5400000">
        <a:off x="606814" y="865"/>
        <a:ext cx="1496971" cy="858482"/>
      </dsp:txXfrm>
    </dsp:sp>
    <dsp:sp modelId="{8A6CC877-067A-4165-AA6F-2F7D2E37ED29}">
      <dsp:nvSpPr>
        <dsp:cNvPr id="0" name=""/>
        <dsp:cNvSpPr/>
      </dsp:nvSpPr>
      <dsp:spPr>
        <a:xfrm>
          <a:off x="0" y="1359"/>
          <a:ext cx="710446" cy="857494"/>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itchFamily="34" charset="0"/>
              <a:cs typeface="Arial" pitchFamily="34" charset="0"/>
            </a:rPr>
            <a:t>Institutter</a:t>
          </a:r>
          <a:endParaRPr lang="da-DK" sz="700" kern="1200" dirty="0">
            <a:latin typeface="Arial" pitchFamily="34" charset="0"/>
            <a:cs typeface="Arial" pitchFamily="34" charset="0"/>
          </a:endParaRPr>
        </a:p>
      </dsp:txBody>
      <dsp:txXfrm>
        <a:off x="0" y="1359"/>
        <a:ext cx="710446" cy="857494"/>
      </dsp:txXfrm>
    </dsp:sp>
    <dsp:sp modelId="{8DCB654C-F349-4A7C-B060-BB08ABA38BF1}">
      <dsp:nvSpPr>
        <dsp:cNvPr id="0" name=""/>
        <dsp:cNvSpPr/>
      </dsp:nvSpPr>
      <dsp:spPr>
        <a:xfrm rot="5400000">
          <a:off x="925510" y="594623"/>
          <a:ext cx="858482" cy="1496971"/>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57150" lvl="1" indent="-57150" algn="l" defTabSz="311150">
            <a:lnSpc>
              <a:spcPct val="90000"/>
            </a:lnSpc>
            <a:spcBef>
              <a:spcPct val="0"/>
            </a:spcBef>
            <a:spcAft>
              <a:spcPct val="15000"/>
            </a:spcAft>
            <a:buChar char="••"/>
          </a:pPr>
          <a:r>
            <a:rPr lang="da-DK" sz="700" kern="1200" dirty="0" smtClean="0">
              <a:latin typeface="Arial Narrow" pitchFamily="34" charset="0"/>
            </a:rPr>
            <a:t>Ingeniør- og Naturvidenskab</a:t>
          </a:r>
          <a:endParaRPr lang="da-DK" sz="700" kern="1200" dirty="0">
            <a:latin typeface="Arial Narrow" pitchFamily="34" charset="0"/>
          </a:endParaRPr>
        </a:p>
        <a:p>
          <a:pPr marL="57150" lvl="1" indent="-57150" algn="l" defTabSz="311150">
            <a:lnSpc>
              <a:spcPct val="90000"/>
            </a:lnSpc>
            <a:spcBef>
              <a:spcPct val="0"/>
            </a:spcBef>
            <a:spcAft>
              <a:spcPct val="15000"/>
            </a:spcAft>
            <a:buChar char="••"/>
          </a:pPr>
          <a:endParaRPr lang="da-DK" sz="700" kern="1200" dirty="0" smtClean="0">
            <a:latin typeface="Arial Narrow" pitchFamily="34" charset="0"/>
          </a:endParaRPr>
        </a:p>
      </dsp:txBody>
      <dsp:txXfrm rot="-5400000">
        <a:off x="606266" y="913867"/>
        <a:ext cx="1496971" cy="858482"/>
      </dsp:txXfrm>
    </dsp:sp>
    <dsp:sp modelId="{5A0F0524-E32A-4F68-A24F-851BC2DC29AA}">
      <dsp:nvSpPr>
        <dsp:cNvPr id="0" name=""/>
        <dsp:cNvSpPr/>
      </dsp:nvSpPr>
      <dsp:spPr>
        <a:xfrm>
          <a:off x="0" y="915529"/>
          <a:ext cx="709898" cy="853427"/>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itchFamily="34" charset="0"/>
              <a:cs typeface="Arial" pitchFamily="34" charset="0"/>
            </a:rPr>
            <a:t>Skoler</a:t>
          </a:r>
          <a:endParaRPr lang="da-DK" sz="700" kern="1200" dirty="0">
            <a:latin typeface="Arial" pitchFamily="34" charset="0"/>
            <a:cs typeface="Arial" pitchFamily="34" charset="0"/>
          </a:endParaRPr>
        </a:p>
      </dsp:txBody>
      <dsp:txXfrm>
        <a:off x="0" y="915529"/>
        <a:ext cx="709898" cy="853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1217361" y="-410210"/>
          <a:ext cx="374202" cy="1288630"/>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72000" bIns="123825" numCol="1" spcCol="1270" anchor="ctr" anchorCtr="0">
          <a:noAutofit/>
        </a:bodyPr>
        <a:lstStyle/>
        <a:p>
          <a:pPr marL="57150" lvl="1" indent="-57150" algn="l" defTabSz="311150">
            <a:lnSpc>
              <a:spcPct val="90000"/>
            </a:lnSpc>
            <a:spcBef>
              <a:spcPct val="0"/>
            </a:spcBef>
            <a:spcAft>
              <a:spcPct val="15000"/>
            </a:spcAft>
            <a:buChar char="••"/>
          </a:pPr>
          <a:r>
            <a:rPr lang="en-US" sz="700" kern="1200" dirty="0" smtClean="0">
              <a:latin typeface="Arial Narrow" pitchFamily="34" charset="0"/>
            </a:rPr>
            <a:t>Doctoral School of Social Sciences</a:t>
          </a:r>
          <a:endParaRPr lang="da-DK" sz="700" kern="1200" dirty="0">
            <a:latin typeface="Arial Narrow" pitchFamily="34" charset="0"/>
          </a:endParaRPr>
        </a:p>
      </dsp:txBody>
      <dsp:txXfrm rot="-5400000">
        <a:off x="760147" y="47004"/>
        <a:ext cx="1288630" cy="374202"/>
      </dsp:txXfrm>
    </dsp:sp>
    <dsp:sp modelId="{8A6CC877-067A-4165-AA6F-2F7D2E37ED29}">
      <dsp:nvSpPr>
        <dsp:cNvPr id="0" name=""/>
        <dsp:cNvSpPr/>
      </dsp:nvSpPr>
      <dsp:spPr>
        <a:xfrm>
          <a:off x="25912" y="46625"/>
          <a:ext cx="733802" cy="373771"/>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anose="020B0604020202020204" pitchFamily="34" charset="0"/>
              <a:cs typeface="Arial" panose="020B0604020202020204" pitchFamily="34" charset="0"/>
            </a:rPr>
            <a:t>Ph.d.-skole</a:t>
          </a:r>
          <a:endParaRPr lang="da-DK" sz="1000" kern="1200" dirty="0">
            <a:latin typeface="Arial" pitchFamily="34" charset="0"/>
            <a:cs typeface="Arial" pitchFamily="34" charset="0"/>
          </a:endParaRPr>
        </a:p>
      </dsp:txBody>
      <dsp:txXfrm>
        <a:off x="25912" y="46625"/>
        <a:ext cx="733802" cy="3737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1211230" y="-427742"/>
          <a:ext cx="374568" cy="1325447"/>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57150" lvl="1" indent="-57150" algn="l" defTabSz="311150">
            <a:lnSpc>
              <a:spcPct val="90000"/>
            </a:lnSpc>
            <a:spcBef>
              <a:spcPct val="0"/>
            </a:spcBef>
            <a:spcAft>
              <a:spcPct val="15000"/>
            </a:spcAft>
            <a:buChar char="••"/>
          </a:pPr>
          <a:r>
            <a:rPr lang="en-US" sz="700" kern="1200" dirty="0" smtClean="0">
              <a:latin typeface="Arial Narrow" pitchFamily="34" charset="0"/>
            </a:rPr>
            <a:t>Doctoral School of the Humanities</a:t>
          </a:r>
          <a:endParaRPr lang="da-DK" sz="700" kern="1200" dirty="0">
            <a:latin typeface="Arial Narrow" pitchFamily="34" charset="0"/>
          </a:endParaRPr>
        </a:p>
      </dsp:txBody>
      <dsp:txXfrm rot="-5400000">
        <a:off x="735791" y="47697"/>
        <a:ext cx="1325447" cy="374568"/>
      </dsp:txXfrm>
    </dsp:sp>
    <dsp:sp modelId="{8A6CC877-067A-4165-AA6F-2F7D2E37ED29}">
      <dsp:nvSpPr>
        <dsp:cNvPr id="0" name=""/>
        <dsp:cNvSpPr/>
      </dsp:nvSpPr>
      <dsp:spPr>
        <a:xfrm>
          <a:off x="63714" y="44863"/>
          <a:ext cx="729996" cy="374137"/>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anose="020B0604020202020204" pitchFamily="34" charset="0"/>
              <a:cs typeface="Arial" panose="020B0604020202020204" pitchFamily="34" charset="0"/>
            </a:rPr>
            <a:t>Ph.d.-skole</a:t>
          </a:r>
          <a:endParaRPr lang="da-DK" sz="1000" kern="1200" dirty="0">
            <a:latin typeface="Arial" pitchFamily="34" charset="0"/>
            <a:cs typeface="Arial" pitchFamily="34" charset="0"/>
          </a:endParaRPr>
        </a:p>
      </dsp:txBody>
      <dsp:txXfrm>
        <a:off x="63714" y="44863"/>
        <a:ext cx="729996" cy="3741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1201579" y="-410210"/>
          <a:ext cx="377682" cy="1288630"/>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72000" bIns="123825" numCol="1" spcCol="1270" anchor="ctr" anchorCtr="0">
          <a:noAutofit/>
        </a:bodyPr>
        <a:lstStyle/>
        <a:p>
          <a:pPr marL="57150" lvl="1" indent="-57150" algn="l" defTabSz="311150">
            <a:lnSpc>
              <a:spcPct val="90000"/>
            </a:lnSpc>
            <a:spcBef>
              <a:spcPct val="0"/>
            </a:spcBef>
            <a:spcAft>
              <a:spcPct val="15000"/>
            </a:spcAft>
            <a:buChar char="••"/>
          </a:pPr>
          <a:r>
            <a:rPr lang="en-US" sz="700" kern="1200" dirty="0" smtClean="0">
              <a:latin typeface="Arial Narrow" pitchFamily="34" charset="0"/>
            </a:rPr>
            <a:t>Doctoral School in Medicine, Biomedical Science and Technology</a:t>
          </a:r>
          <a:endParaRPr lang="da-DK" sz="700" kern="1200" dirty="0">
            <a:latin typeface="Arial Narrow" pitchFamily="34" charset="0"/>
          </a:endParaRPr>
        </a:p>
      </dsp:txBody>
      <dsp:txXfrm rot="-5400000">
        <a:off x="746105" y="45264"/>
        <a:ext cx="1288630" cy="377682"/>
      </dsp:txXfrm>
    </dsp:sp>
    <dsp:sp modelId="{8A6CC877-067A-4165-AA6F-2F7D2E37ED29}">
      <dsp:nvSpPr>
        <dsp:cNvPr id="0" name=""/>
        <dsp:cNvSpPr/>
      </dsp:nvSpPr>
      <dsp:spPr>
        <a:xfrm>
          <a:off x="23934" y="46625"/>
          <a:ext cx="709898" cy="373771"/>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anose="020B0604020202020204" pitchFamily="34" charset="0"/>
              <a:cs typeface="Arial" panose="020B0604020202020204" pitchFamily="34" charset="0"/>
            </a:rPr>
            <a:t>Ph.d.-skole</a:t>
          </a:r>
          <a:endParaRPr lang="da-DK" sz="1000" kern="1200" dirty="0">
            <a:latin typeface="Arial" pitchFamily="34" charset="0"/>
            <a:cs typeface="Arial" pitchFamily="34" charset="0"/>
          </a:endParaRPr>
        </a:p>
      </dsp:txBody>
      <dsp:txXfrm>
        <a:off x="23934" y="46625"/>
        <a:ext cx="709898" cy="3737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1236394" y="-468529"/>
          <a:ext cx="377682" cy="1405268"/>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000" tIns="123825" rIns="72000" bIns="123825" numCol="1" spcCol="1270" anchor="ctr" anchorCtr="0">
          <a:noAutofit/>
        </a:bodyPr>
        <a:lstStyle/>
        <a:p>
          <a:pPr marL="57150" lvl="1" indent="-57150" algn="l" defTabSz="311150">
            <a:lnSpc>
              <a:spcPct val="90000"/>
            </a:lnSpc>
            <a:spcBef>
              <a:spcPct val="0"/>
            </a:spcBef>
            <a:spcAft>
              <a:spcPct val="15000"/>
            </a:spcAft>
            <a:buChar char="••"/>
          </a:pPr>
          <a:r>
            <a:rPr lang="en-US" sz="700" kern="1200" dirty="0" smtClean="0">
              <a:latin typeface="Arial Narrow" pitchFamily="34" charset="0"/>
            </a:rPr>
            <a:t>The Technical Doctoral  School of IT and Design</a:t>
          </a:r>
          <a:endParaRPr lang="da-DK" sz="700" kern="1200" dirty="0">
            <a:latin typeface="Arial Narrow" pitchFamily="34" charset="0"/>
          </a:endParaRPr>
        </a:p>
      </dsp:txBody>
      <dsp:txXfrm rot="-5400000">
        <a:off x="722601" y="45264"/>
        <a:ext cx="1405268" cy="377682"/>
      </dsp:txXfrm>
    </dsp:sp>
    <dsp:sp modelId="{8A6CC877-067A-4165-AA6F-2F7D2E37ED29}">
      <dsp:nvSpPr>
        <dsp:cNvPr id="0" name=""/>
        <dsp:cNvSpPr/>
      </dsp:nvSpPr>
      <dsp:spPr>
        <a:xfrm>
          <a:off x="21096" y="46625"/>
          <a:ext cx="735805" cy="373771"/>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anose="020B0604020202020204" pitchFamily="34" charset="0"/>
              <a:cs typeface="Arial" panose="020B0604020202020204" pitchFamily="34" charset="0"/>
            </a:rPr>
            <a:t>Ph.d.-skole</a:t>
          </a:r>
          <a:endParaRPr lang="da-DK" sz="1000" kern="1200" dirty="0">
            <a:latin typeface="Arial" pitchFamily="34" charset="0"/>
            <a:cs typeface="Arial" pitchFamily="34" charset="0"/>
          </a:endParaRPr>
        </a:p>
      </dsp:txBody>
      <dsp:txXfrm>
        <a:off x="21096" y="46625"/>
        <a:ext cx="735805" cy="3737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66DB2-015C-4A11-9E12-135299670A0D}">
      <dsp:nvSpPr>
        <dsp:cNvPr id="0" name=""/>
        <dsp:cNvSpPr/>
      </dsp:nvSpPr>
      <dsp:spPr>
        <a:xfrm rot="5400000">
          <a:off x="1223441" y="-468529"/>
          <a:ext cx="377682" cy="1405268"/>
        </a:xfrm>
        <a:prstGeom prst="rect">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123825" rIns="72000" bIns="123825" numCol="1" spcCol="1270" anchor="ctr" anchorCtr="0">
          <a:noAutofit/>
        </a:bodyPr>
        <a:lstStyle/>
        <a:p>
          <a:pPr marL="57150" lvl="1" indent="-57150" algn="l" defTabSz="311150">
            <a:lnSpc>
              <a:spcPct val="90000"/>
            </a:lnSpc>
            <a:spcBef>
              <a:spcPct val="0"/>
            </a:spcBef>
            <a:spcAft>
              <a:spcPct val="15000"/>
            </a:spcAft>
            <a:buChar char="••"/>
          </a:pPr>
          <a:r>
            <a:rPr lang="en-US" sz="700" kern="1200" dirty="0" smtClean="0">
              <a:latin typeface="Arial Narrow" pitchFamily="34" charset="0"/>
            </a:rPr>
            <a:t>Doctoral School of Engineering and Science</a:t>
          </a:r>
          <a:endParaRPr lang="da-DK" sz="700" kern="1200" dirty="0">
            <a:latin typeface="Arial Narrow" pitchFamily="34" charset="0"/>
          </a:endParaRPr>
        </a:p>
      </dsp:txBody>
      <dsp:txXfrm rot="-5400000">
        <a:off x="709648" y="45264"/>
        <a:ext cx="1405268" cy="377682"/>
      </dsp:txXfrm>
    </dsp:sp>
    <dsp:sp modelId="{8A6CC877-067A-4165-AA6F-2F7D2E37ED29}">
      <dsp:nvSpPr>
        <dsp:cNvPr id="0" name=""/>
        <dsp:cNvSpPr/>
      </dsp:nvSpPr>
      <dsp:spPr>
        <a:xfrm>
          <a:off x="21730" y="47219"/>
          <a:ext cx="709898" cy="373771"/>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444500">
            <a:lnSpc>
              <a:spcPct val="90000"/>
            </a:lnSpc>
            <a:spcBef>
              <a:spcPct val="0"/>
            </a:spcBef>
            <a:spcAft>
              <a:spcPct val="35000"/>
            </a:spcAft>
          </a:pPr>
          <a:r>
            <a:rPr lang="da-DK" sz="1000" kern="1200" dirty="0" smtClean="0">
              <a:latin typeface="Arial" panose="020B0604020202020204" pitchFamily="34" charset="0"/>
              <a:cs typeface="Arial" panose="020B0604020202020204" pitchFamily="34" charset="0"/>
            </a:rPr>
            <a:t>Ph.d.-skole</a:t>
          </a:r>
          <a:endParaRPr lang="da-DK" sz="1000" kern="1200" dirty="0">
            <a:latin typeface="Arial" pitchFamily="34" charset="0"/>
            <a:cs typeface="Arial" pitchFamily="34" charset="0"/>
          </a:endParaRPr>
        </a:p>
      </dsp:txBody>
      <dsp:txXfrm>
        <a:off x="21730" y="47219"/>
        <a:ext cx="709898" cy="37377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740EBAF-D955-C443-AB02-2BCBC7797572}" type="datetimeFigureOut">
              <a:rPr lang="en-US" smtClean="0"/>
              <a:t>3/16/2018</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47A641A-FC50-3840-A830-42D90553FE8C}" type="datetimeFigureOut">
              <a:rPr lang="en-US" smtClean="0"/>
              <a:t>3/16/2018</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a:t>
            </a:fld>
            <a:endParaRPr lang="en-US"/>
          </a:p>
        </p:txBody>
      </p:sp>
    </p:spTree>
    <p:extLst>
      <p:ext uri="{BB962C8B-B14F-4D97-AF65-F5344CB8AC3E}">
        <p14:creationId xmlns:p14="http://schemas.microsoft.com/office/powerpoint/2010/main" val="787647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p:cNvSpPr>
            <a:spLocks noGrp="1" noRot="1" noChangeAspect="1" noTextEdit="1"/>
          </p:cNvSpPr>
          <p:nvPr>
            <p:ph type="sldImg"/>
          </p:nvPr>
        </p:nvSpPr>
        <p:spPr bwMode="auto">
          <a:xfrm>
            <a:off x="422275" y="12414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a-DK" altLang="da-DK" dirty="0" smtClean="0"/>
          </a:p>
        </p:txBody>
      </p:sp>
      <p:sp>
        <p:nvSpPr>
          <p:cNvPr id="71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fontAlgn="base">
              <a:spcBef>
                <a:spcPct val="0"/>
              </a:spcBef>
              <a:spcAft>
                <a:spcPct val="0"/>
              </a:spcAft>
            </a:pPr>
            <a:fld id="{BB6F69AB-CCA1-4B0A-B0D2-FF56B9E28BCA}" type="slidenum">
              <a:rPr lang="da-DK" altLang="da-DK">
                <a:latin typeface="Calibri" panose="020F0502020204030204" pitchFamily="34" charset="0"/>
              </a:rPr>
              <a:pPr fontAlgn="base">
                <a:spcBef>
                  <a:spcPct val="0"/>
                </a:spcBef>
                <a:spcAft>
                  <a:spcPct val="0"/>
                </a:spcAft>
              </a:pPr>
              <a:t>10</a:t>
            </a:fld>
            <a:endParaRPr lang="da-DK" altLang="da-DK">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6AF7E9E-2B47-471C-87AD-39A29EC80016}" type="slidenum">
              <a:rPr lang="da-DK" smtClean="0">
                <a:solidFill>
                  <a:prstClr val="black"/>
                </a:solidFill>
              </a:rPr>
              <a:pPr/>
              <a:t>11</a:t>
            </a:fld>
            <a:endParaRPr lang="da-DK">
              <a:solidFill>
                <a:prstClr val="black"/>
              </a:solidFill>
            </a:endParaRPr>
          </a:p>
        </p:txBody>
      </p:sp>
    </p:spTree>
    <p:extLst>
      <p:ext uri="{BB962C8B-B14F-4D97-AF65-F5344CB8AC3E}">
        <p14:creationId xmlns:p14="http://schemas.microsoft.com/office/powerpoint/2010/main" val="3250179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sz="1200" dirty="0" smtClean="0"/>
          </a:p>
          <a:p>
            <a:pPr marL="0" indent="0">
              <a:buNone/>
            </a:pPr>
            <a:endParaRPr lang="da-DK" dirty="0" smtClean="0"/>
          </a:p>
        </p:txBody>
      </p:sp>
      <p:sp>
        <p:nvSpPr>
          <p:cNvPr id="4" name="Pladsholder til slidenummer 3"/>
          <p:cNvSpPr>
            <a:spLocks noGrp="1"/>
          </p:cNvSpPr>
          <p:nvPr>
            <p:ph type="sldNum" sz="quarter" idx="10"/>
          </p:nvPr>
        </p:nvSpPr>
        <p:spPr/>
        <p:txBody>
          <a:bodyPr/>
          <a:lstStyle/>
          <a:p>
            <a:fld id="{8C896355-3DDC-9949-861F-AD0908BFCC23}" type="slidenum">
              <a:rPr lang="en-US" smtClean="0"/>
              <a:t>12</a:t>
            </a:fld>
            <a:endParaRPr lang="en-US"/>
          </a:p>
        </p:txBody>
      </p:sp>
    </p:spTree>
    <p:extLst>
      <p:ext uri="{BB962C8B-B14F-4D97-AF65-F5344CB8AC3E}">
        <p14:creationId xmlns:p14="http://schemas.microsoft.com/office/powerpoint/2010/main" val="338309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2117906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Note: Bacheloroptag</a:t>
            </a:r>
            <a:r>
              <a:rPr lang="da-DK" baseline="0" dirty="0" smtClean="0"/>
              <a:t> er opgjort som</a:t>
            </a:r>
            <a:r>
              <a:rPr lang="da-DK" dirty="0" smtClean="0"/>
              <a:t> KOT-optag</a:t>
            </a:r>
            <a:r>
              <a:rPr lang="da-DK" baseline="0" dirty="0" smtClean="0"/>
              <a:t> den 1/10 i året. Kandidatoptag er opgjort 1/10 i året. </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Kilde:</a:t>
            </a:r>
            <a:r>
              <a:rPr lang="da-DK" baseline="0" dirty="0" smtClean="0"/>
              <a:t> </a:t>
            </a:r>
            <a:r>
              <a:rPr lang="da-DK" baseline="0" dirty="0" err="1" smtClean="0"/>
              <a:t>Qlikview</a:t>
            </a:r>
            <a:endParaRPr lang="da-DK" dirty="0" smtClean="0"/>
          </a:p>
          <a:p>
            <a:endParaRPr lang="da-DK" baseline="0" dirty="0" smtClean="0"/>
          </a:p>
          <a:p>
            <a:r>
              <a:rPr lang="da-DK" baseline="0" dirty="0" smtClean="0"/>
              <a:t>Antallet af uddannelser</a:t>
            </a:r>
          </a:p>
          <a:p>
            <a:r>
              <a:rPr lang="da-DK" baseline="0" dirty="0" smtClean="0"/>
              <a:t>Kilde: Uddannelsesbasen 16. marts 2018</a:t>
            </a:r>
            <a:endParaRPr lang="da-DK" baseline="0" dirty="0" smtClean="0"/>
          </a:p>
        </p:txBody>
      </p:sp>
      <p:sp>
        <p:nvSpPr>
          <p:cNvPr id="4" name="Pladsholder til diasnummer 3"/>
          <p:cNvSpPr>
            <a:spLocks noGrp="1"/>
          </p:cNvSpPr>
          <p:nvPr>
            <p:ph type="sldNum" sz="quarter" idx="10"/>
          </p:nvPr>
        </p:nvSpPr>
        <p:spPr/>
        <p:txBody>
          <a:bodyPr/>
          <a:lstStyle/>
          <a:p>
            <a:fld id="{8C896355-3DDC-9949-861F-AD0908BFCC23}" type="slidenum">
              <a:rPr lang="en-US" smtClean="0"/>
              <a:t>14</a:t>
            </a:fld>
            <a:endParaRPr lang="en-US"/>
          </a:p>
        </p:txBody>
      </p:sp>
    </p:spTree>
    <p:extLst>
      <p:ext uri="{BB962C8B-B14F-4D97-AF65-F5344CB8AC3E}">
        <p14:creationId xmlns:p14="http://schemas.microsoft.com/office/powerpoint/2010/main" val="1616816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1" dirty="0" smtClean="0"/>
              <a:t>Overskridelse af normeret studietid</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dirty="0" smtClean="0"/>
              <a:t>Note: Opgjort for dimittender 2016.</a:t>
            </a:r>
            <a:r>
              <a:rPr lang="da-DK" sz="1200" b="0" baseline="0" dirty="0" smtClean="0"/>
              <a:t> </a:t>
            </a:r>
            <a:r>
              <a:rPr lang="da-DK" sz="1100" b="0" dirty="0" smtClean="0">
                <a:solidFill>
                  <a:schemeClr val="tx1"/>
                </a:solidFill>
                <a:effectLst/>
                <a:latin typeface="+mn-lt"/>
                <a:ea typeface="+mn-ea"/>
                <a:cs typeface="+mn-cs"/>
              </a:rPr>
              <a:t>I opgørelsen af nøgletallet </a:t>
            </a:r>
            <a:r>
              <a:rPr lang="da-DK" sz="1100" b="0" baseline="0" dirty="0" smtClean="0">
                <a:solidFill>
                  <a:schemeClr val="tx1"/>
                </a:solidFill>
                <a:effectLst/>
                <a:latin typeface="+mn-lt"/>
                <a:ea typeface="+mn-ea"/>
                <a:cs typeface="+mn-cs"/>
              </a:rPr>
              <a:t>tages </a:t>
            </a:r>
            <a:r>
              <a:rPr lang="da-DK" sz="1100" b="0" dirty="0" smtClean="0">
                <a:solidFill>
                  <a:schemeClr val="tx1"/>
                </a:solidFill>
                <a:effectLst/>
                <a:latin typeface="+mn-lt"/>
                <a:ea typeface="+mn-ea"/>
                <a:cs typeface="+mn-cs"/>
              </a:rPr>
              <a:t>udgangspunkt i fuldførte i perioden 1. oktober året før til 30. september i året.</a:t>
            </a:r>
            <a:r>
              <a:rPr lang="da-DK" sz="1200" b="0" baseline="0" dirty="0" smtClean="0">
                <a:solidFill>
                  <a:schemeClr val="tx1"/>
                </a:solidFill>
                <a:effectLst/>
                <a:latin typeface="+mn-lt"/>
                <a:ea typeface="+mn-ea"/>
                <a:cs typeface="+mn-cs"/>
              </a:rPr>
              <a:t> </a:t>
            </a:r>
            <a:r>
              <a:rPr lang="da-DK" sz="1100" b="0" dirty="0" smtClean="0">
                <a:solidFill>
                  <a:schemeClr val="tx1"/>
                </a:solidFill>
                <a:effectLst/>
                <a:latin typeface="+mn-lt"/>
                <a:ea typeface="+mn-ea"/>
                <a:cs typeface="+mn-cs"/>
              </a:rPr>
              <a:t>Studietiden udregnes for hvert individ som forskellen mellem sluttidspunktet (fuldført) og starttidspunktet (tilgang).  For hvert individ findes overskridelsen af normeret studietid ved at trække den</a:t>
            </a:r>
            <a:r>
              <a:rPr lang="da-DK" sz="1100" b="0" baseline="0" dirty="0" smtClean="0">
                <a:solidFill>
                  <a:schemeClr val="tx1"/>
                </a:solidFill>
                <a:effectLst/>
                <a:latin typeface="+mn-lt"/>
                <a:ea typeface="+mn-ea"/>
                <a:cs typeface="+mn-cs"/>
              </a:rPr>
              <a:t> normerede studietid fra </a:t>
            </a:r>
            <a:r>
              <a:rPr lang="da-DK" sz="1100" b="0" dirty="0" smtClean="0">
                <a:solidFill>
                  <a:schemeClr val="tx1"/>
                </a:solidFill>
                <a:effectLst/>
                <a:latin typeface="+mn-lt"/>
                <a:ea typeface="+mn-ea"/>
                <a:cs typeface="+mn-cs"/>
              </a:rPr>
              <a:t>studietiden. Overskridelsen</a:t>
            </a:r>
            <a:r>
              <a:rPr lang="da-DK" sz="1100" b="0" baseline="0" dirty="0" smtClean="0">
                <a:solidFill>
                  <a:schemeClr val="tx1"/>
                </a:solidFill>
                <a:effectLst/>
                <a:latin typeface="+mn-lt"/>
                <a:ea typeface="+mn-ea"/>
                <a:cs typeface="+mn-cs"/>
              </a:rPr>
              <a:t> af normeret studietid vises i måneder.</a:t>
            </a:r>
            <a:endParaRPr lang="da-DK" b="0" dirty="0" smtClean="0">
              <a:effectLst/>
            </a:endParaRPr>
          </a:p>
          <a:p>
            <a:r>
              <a:rPr lang="da-DK" sz="1100" b="0" dirty="0" smtClean="0">
                <a:solidFill>
                  <a:schemeClr val="tx1"/>
                </a:solidFill>
                <a:effectLst/>
                <a:latin typeface="+mn-lt"/>
                <a:ea typeface="+mn-ea"/>
                <a:cs typeface="+mn-cs"/>
              </a:rPr>
              <a:t> </a:t>
            </a:r>
            <a:endParaRPr lang="da-DK" b="0" dirty="0" smtClean="0">
              <a:effectLst/>
            </a:endParaRPr>
          </a:p>
          <a:p>
            <a:r>
              <a:rPr lang="da-DK" sz="1100" b="0" dirty="0" smtClean="0">
                <a:solidFill>
                  <a:schemeClr val="tx1"/>
                </a:solidFill>
                <a:effectLst/>
                <a:latin typeface="+mn-lt"/>
                <a:ea typeface="+mn-ea"/>
                <a:cs typeface="+mn-cs"/>
              </a:rPr>
              <a:t>Tid under orlov er inkluderet i den samlede studietid.  Merit fra andre uddannelser indgår ikke i den samlede studietid, og kan derved bidrage til en kortere studietid. For nogle studerende kan det betyde en studietid, der er kortere end den normerede studietid.</a:t>
            </a:r>
            <a:endParaRPr lang="da-DK" b="0" dirty="0" smtClean="0">
              <a:effectLst/>
            </a:endParaRPr>
          </a:p>
          <a:p>
            <a:pPr marL="0" marR="0" lvl="1" indent="0" defTabSz="914400" eaLnBrk="1" fontAlgn="auto" latinLnBrk="0" hangingPunct="1">
              <a:lnSpc>
                <a:spcPct val="100000"/>
              </a:lnSpc>
              <a:spcBef>
                <a:spcPts val="0"/>
              </a:spcBef>
              <a:spcAft>
                <a:spcPts val="0"/>
              </a:spcAft>
              <a:buClrTx/>
              <a:buSzTx/>
              <a:buFontTx/>
              <a:buNone/>
              <a:tabLst/>
              <a:defRPr/>
            </a:pPr>
            <a:endParaRPr lang="da-DK" sz="1100" b="0" u="none" baseline="0" dirty="0" smtClean="0">
              <a:solidFill>
                <a:schemeClr val="tx1"/>
              </a:solidFill>
              <a:effectLst/>
              <a:latin typeface="+mn-lt"/>
              <a:ea typeface="+mn-ea"/>
              <a:cs typeface="+mn-cs"/>
            </a:endParaRPr>
          </a:p>
          <a:p>
            <a:pPr marL="0" marR="0" lvl="1" indent="0" defTabSz="914400" eaLnBrk="1" fontAlgn="auto" latinLnBrk="0" hangingPunct="1">
              <a:lnSpc>
                <a:spcPct val="100000"/>
              </a:lnSpc>
              <a:spcBef>
                <a:spcPts val="0"/>
              </a:spcBef>
              <a:spcAft>
                <a:spcPts val="0"/>
              </a:spcAft>
              <a:buClrTx/>
              <a:buSzTx/>
              <a:buFontTx/>
              <a:buNone/>
              <a:tabLst/>
              <a:defRPr/>
            </a:pPr>
            <a:r>
              <a:rPr lang="da-DK" sz="1100" b="0" u="none" baseline="0" dirty="0" smtClean="0">
                <a:solidFill>
                  <a:schemeClr val="tx1"/>
                </a:solidFill>
                <a:effectLst/>
                <a:latin typeface="+mn-lt"/>
                <a:ea typeface="+mn-ea"/>
                <a:cs typeface="+mn-cs"/>
              </a:rPr>
              <a:t>BEMÆRK: På institutionsniveau vises ikke det almindelige gennemsnit af studietidsoverskridelser på tværs af alle fuldførte. I stedet vises den sammenlagte studietidsoverskridelse, som beregnet i studietidsmodellen, hvor studietidsoverskridelserne for hhv. bachelorer og kandidater er lagt sammen. </a:t>
            </a:r>
            <a:r>
              <a:rPr lang="da-DK" sz="1100" b="0" u="none" dirty="0" smtClean="0">
                <a:solidFill>
                  <a:sysClr val="windowText" lastClr="000000"/>
                </a:solidFill>
                <a:effectLst/>
                <a:latin typeface="+mn-lt"/>
                <a:ea typeface="+mn-ea"/>
                <a:cs typeface="+mn-cs"/>
              </a:rPr>
              <a:t>Studietidsoverskridelsen er opgjort efter metoden udmeldt ultimo 2016. </a:t>
            </a:r>
            <a:endParaRPr lang="da-DK"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t>Kilde: Uddannelses-</a:t>
            </a:r>
            <a:r>
              <a:rPr lang="da-DK" sz="1200" baseline="0" dirty="0" smtClean="0"/>
              <a:t> og Forskningsministeriet</a:t>
            </a:r>
            <a:r>
              <a:rPr lang="da-DK" sz="1200" dirty="0" smtClean="0"/>
              <a:t>, nøgletal for indikatorbaseret tilsyn 2017.</a:t>
            </a:r>
          </a:p>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2255833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397044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226085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Note:</a:t>
            </a:r>
            <a:r>
              <a:rPr lang="da-DK" baseline="0" dirty="0" smtClean="0"/>
              <a:t> </a:t>
            </a:r>
            <a:r>
              <a:rPr lang="da-DK" dirty="0" smtClean="0"/>
              <a:t>Kandidatspecialer</a:t>
            </a:r>
            <a:r>
              <a:rPr lang="da-DK" baseline="0" dirty="0" smtClean="0"/>
              <a:t> i samarbejde med virksomheder og eksterne partnere er i </a:t>
            </a:r>
            <a:r>
              <a:rPr lang="da-DK" baseline="0" dirty="0" smtClean="0"/>
              <a:t>2017 50%</a:t>
            </a:r>
            <a:endParaRPr lang="da-DK" baseline="0" dirty="0" smtClean="0"/>
          </a:p>
          <a:p>
            <a:r>
              <a:rPr lang="da-DK" baseline="0" dirty="0" smtClean="0"/>
              <a:t>Kilde: </a:t>
            </a:r>
            <a:r>
              <a:rPr lang="da-DK" baseline="0" dirty="0" smtClean="0"/>
              <a:t>Årsrapport 2017 på baggrund af opgørelse af VBN</a:t>
            </a:r>
            <a:r>
              <a:rPr lang="da-DK" baseline="0" dirty="0" smtClean="0"/>
              <a:t>, </a:t>
            </a:r>
            <a:r>
              <a:rPr lang="da-DK" baseline="0" dirty="0" smtClean="0"/>
              <a:t>redaktionen</a:t>
            </a:r>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2872502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396687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a:t>
            </a:fld>
            <a:endParaRPr lang="en-US"/>
          </a:p>
        </p:txBody>
      </p:sp>
    </p:spTree>
    <p:extLst>
      <p:ext uri="{BB962C8B-B14F-4D97-AF65-F5344CB8AC3E}">
        <p14:creationId xmlns:p14="http://schemas.microsoft.com/office/powerpoint/2010/main" val="1299631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20</a:t>
            </a:fld>
            <a:endParaRPr lang="en-US"/>
          </a:p>
        </p:txBody>
      </p:sp>
    </p:spTree>
    <p:extLst>
      <p:ext uri="{BB962C8B-B14F-4D97-AF65-F5344CB8AC3E}">
        <p14:creationId xmlns:p14="http://schemas.microsoft.com/office/powerpoint/2010/main" val="930837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smtClean="0"/>
              <a:t>AAU er det bedste unge universitet i Norden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Note: AAU lå 2013</a:t>
            </a:r>
            <a:r>
              <a:rPr lang="da-DK" b="0" baseline="0" dirty="0" smtClean="0"/>
              <a:t> nr. </a:t>
            </a:r>
            <a:r>
              <a:rPr lang="da-DK" b="0" dirty="0" smtClean="0"/>
              <a:t>71</a:t>
            </a:r>
            <a:r>
              <a:rPr lang="da-DK" b="0" baseline="0" dirty="0" smtClean="0"/>
              <a:t> og </a:t>
            </a:r>
            <a:r>
              <a:rPr lang="da-DK" b="0" dirty="0" smtClean="0"/>
              <a:t>2017</a:t>
            </a:r>
            <a:r>
              <a:rPr lang="da-DK" b="0" baseline="0" dirty="0" smtClean="0"/>
              <a:t> nr.</a:t>
            </a:r>
            <a:r>
              <a:rPr lang="da-DK" b="0" dirty="0" smtClean="0"/>
              <a:t> 23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 Times </a:t>
            </a:r>
            <a:r>
              <a:rPr lang="da-DK" b="0" dirty="0" err="1" smtClean="0"/>
              <a:t>Higher</a:t>
            </a:r>
            <a:r>
              <a:rPr lang="da-DK" b="0" dirty="0" smtClean="0"/>
              <a:t> Education</a:t>
            </a:r>
            <a:r>
              <a:rPr lang="da-DK" b="0" baseline="0" dirty="0" smtClean="0"/>
              <a:t>: </a:t>
            </a:r>
            <a:r>
              <a:rPr lang="da-DK" b="0" dirty="0" smtClean="0"/>
              <a:t>Top 150 under 50</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dirty="0" smtClean="0"/>
              <a:t>AAU bevæger</a:t>
            </a:r>
            <a:r>
              <a:rPr lang="da-DK" b="1" baseline="0" dirty="0" smtClean="0"/>
              <a:t> sig </a:t>
            </a:r>
            <a:r>
              <a:rPr lang="da-DK" b="1" dirty="0" smtClean="0"/>
              <a:t>op af</a:t>
            </a:r>
            <a:r>
              <a:rPr lang="da-DK" b="1" baseline="0" dirty="0" smtClean="0"/>
              <a:t> de internationale </a:t>
            </a:r>
            <a:r>
              <a:rPr lang="da-DK" b="1" baseline="0" dirty="0" err="1" smtClean="0"/>
              <a:t>ranking</a:t>
            </a:r>
            <a:r>
              <a:rPr lang="da-DK" b="1" baseline="0" dirty="0" smtClean="0"/>
              <a:t> lister</a:t>
            </a: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bg1"/>
                </a:solidFill>
              </a:rPr>
              <a:t>Note: AAU </a:t>
            </a:r>
            <a:r>
              <a:rPr lang="en-US" dirty="0" err="1" smtClean="0">
                <a:solidFill>
                  <a:schemeClr val="bg1"/>
                </a:solidFill>
              </a:rPr>
              <a:t>lå</a:t>
            </a:r>
            <a:r>
              <a:rPr lang="en-US" dirty="0" smtClean="0">
                <a:solidFill>
                  <a:schemeClr val="bg1"/>
                </a:solidFill>
              </a:rPr>
              <a:t> I 2010</a:t>
            </a:r>
            <a:r>
              <a:rPr lang="en-US" baseline="0" dirty="0" smtClean="0">
                <a:solidFill>
                  <a:schemeClr val="bg1"/>
                </a:solidFill>
              </a:rPr>
              <a:t> </a:t>
            </a:r>
            <a:r>
              <a:rPr lang="en-US" baseline="0" dirty="0" err="1" smtClean="0">
                <a:solidFill>
                  <a:schemeClr val="bg1"/>
                </a:solidFill>
              </a:rPr>
              <a:t>nr</a:t>
            </a:r>
            <a:r>
              <a:rPr lang="en-US" baseline="0" dirty="0" smtClean="0">
                <a:solidFill>
                  <a:schemeClr val="bg1"/>
                </a:solidFill>
              </a:rPr>
              <a:t>. </a:t>
            </a:r>
            <a:r>
              <a:rPr lang="en-US" dirty="0" smtClean="0">
                <a:solidFill>
                  <a:schemeClr val="bg1"/>
                </a:solidFill>
              </a:rPr>
              <a:t>451-500</a:t>
            </a:r>
            <a:r>
              <a:rPr lang="en-US" baseline="0" dirty="0" smtClean="0">
                <a:solidFill>
                  <a:schemeClr val="bg1"/>
                </a:solidFill>
              </a:rPr>
              <a:t> </a:t>
            </a:r>
            <a:r>
              <a:rPr lang="en-US" baseline="0" dirty="0" err="1" smtClean="0">
                <a:solidFill>
                  <a:schemeClr val="bg1"/>
                </a:solidFill>
              </a:rPr>
              <a:t>og</a:t>
            </a:r>
            <a:r>
              <a:rPr lang="en-US" baseline="0" dirty="0" smtClean="0">
                <a:solidFill>
                  <a:schemeClr val="bg1"/>
                </a:solidFill>
              </a:rPr>
              <a:t> </a:t>
            </a:r>
            <a:r>
              <a:rPr lang="en-US" baseline="0" dirty="0" err="1" smtClean="0">
                <a:solidFill>
                  <a:schemeClr val="bg1"/>
                </a:solidFill>
              </a:rPr>
              <a:t>i</a:t>
            </a:r>
            <a:r>
              <a:rPr lang="en-US" baseline="0" dirty="0" smtClean="0">
                <a:solidFill>
                  <a:schemeClr val="bg1"/>
                </a:solidFill>
              </a:rPr>
              <a:t> </a:t>
            </a:r>
            <a:r>
              <a:rPr lang="en-US" dirty="0" smtClean="0">
                <a:solidFill>
                  <a:schemeClr val="bg1"/>
                </a:solidFill>
              </a:rPr>
              <a:t>2017</a:t>
            </a:r>
            <a:r>
              <a:rPr lang="en-US" baseline="0" dirty="0" smtClean="0">
                <a:solidFill>
                  <a:schemeClr val="bg1"/>
                </a:solidFill>
              </a:rPr>
              <a:t> </a:t>
            </a:r>
            <a:r>
              <a:rPr lang="en-US" baseline="0" dirty="0" err="1" smtClean="0">
                <a:solidFill>
                  <a:schemeClr val="bg1"/>
                </a:solidFill>
              </a:rPr>
              <a:t>nr</a:t>
            </a:r>
            <a:r>
              <a:rPr lang="en-US" baseline="0" dirty="0" smtClean="0">
                <a:solidFill>
                  <a:schemeClr val="bg1"/>
                </a:solidFill>
              </a:rPr>
              <a:t>.</a:t>
            </a:r>
            <a:r>
              <a:rPr lang="en-US" dirty="0" smtClean="0">
                <a:solidFill>
                  <a:schemeClr val="bg1"/>
                </a:solidFill>
              </a:rPr>
              <a:t> 379</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dirty="0" smtClean="0"/>
              <a:t>Kilde:</a:t>
            </a:r>
            <a:r>
              <a:rPr lang="da-DK" b="0" baseline="0" dirty="0" smtClean="0"/>
              <a:t> </a:t>
            </a:r>
            <a:r>
              <a:rPr lang="da-DK" b="0" dirty="0" smtClean="0"/>
              <a:t>QS World University </a:t>
            </a:r>
            <a:r>
              <a:rPr lang="da-DK" b="0" dirty="0" err="1" smtClean="0"/>
              <a:t>Ranking</a:t>
            </a:r>
            <a:r>
              <a:rPr lang="da-DK" b="0" dirty="0" smtClean="0"/>
              <a:t> Overall</a:t>
            </a:r>
            <a:r>
              <a:rPr lang="da-DK" b="0" baseline="0" dirty="0" smtClean="0"/>
              <a:t> (top 700)</a:t>
            </a:r>
            <a:endParaRPr lang="da-DK" b="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bg1"/>
                </a:solidFill>
              </a:rPr>
              <a:t>Note:</a:t>
            </a:r>
            <a:r>
              <a:rPr lang="en-US" baseline="0" dirty="0" smtClean="0">
                <a:solidFill>
                  <a:schemeClr val="bg1"/>
                </a:solidFill>
              </a:rPr>
              <a:t> </a:t>
            </a:r>
            <a:r>
              <a:rPr lang="en-US" baseline="0" dirty="0" err="1" smtClean="0">
                <a:solidFill>
                  <a:schemeClr val="bg1"/>
                </a:solidFill>
              </a:rPr>
              <a:t>O</a:t>
            </a:r>
            <a:r>
              <a:rPr lang="en-US" dirty="0" err="1" smtClean="0">
                <a:solidFill>
                  <a:schemeClr val="bg1"/>
                </a:solidFill>
              </a:rPr>
              <a:t>gså</a:t>
            </a:r>
            <a:r>
              <a:rPr lang="en-US" dirty="0" smtClean="0">
                <a:solidFill>
                  <a:schemeClr val="bg1"/>
                </a:solidFill>
              </a:rPr>
              <a:t> </a:t>
            </a:r>
            <a:r>
              <a:rPr lang="en-US" dirty="0" err="1" smtClean="0">
                <a:solidFill>
                  <a:schemeClr val="bg1"/>
                </a:solidFill>
              </a:rPr>
              <a:t>på</a:t>
            </a:r>
            <a:r>
              <a:rPr lang="en-US" dirty="0" smtClean="0">
                <a:solidFill>
                  <a:schemeClr val="bg1"/>
                </a:solidFill>
              </a:rPr>
              <a:t> Times</a:t>
            </a:r>
            <a:r>
              <a:rPr lang="en-US" baseline="0" dirty="0" smtClean="0">
                <a:solidFill>
                  <a:schemeClr val="bg1"/>
                </a:solidFill>
              </a:rPr>
              <a:t> Higher Education </a:t>
            </a:r>
            <a:r>
              <a:rPr lang="en-US" baseline="0" dirty="0" err="1" smtClean="0">
                <a:solidFill>
                  <a:schemeClr val="bg1"/>
                </a:solidFill>
              </a:rPr>
              <a:t>er</a:t>
            </a:r>
            <a:r>
              <a:rPr lang="en-US" baseline="0" dirty="0" smtClean="0">
                <a:solidFill>
                  <a:schemeClr val="bg1"/>
                </a:solidFill>
              </a:rPr>
              <a:t> der </a:t>
            </a:r>
            <a:r>
              <a:rPr lang="en-US" baseline="0" dirty="0" err="1" smtClean="0">
                <a:solidFill>
                  <a:schemeClr val="bg1"/>
                </a:solidFill>
              </a:rPr>
              <a:t>fremgang</a:t>
            </a:r>
            <a:r>
              <a:rPr lang="en-US" baseline="0" dirty="0" smtClean="0">
                <a:solidFill>
                  <a:schemeClr val="bg1"/>
                </a:solidFill>
              </a:rPr>
              <a:t>. AAU </a:t>
            </a:r>
            <a:r>
              <a:rPr lang="en-US" baseline="0" dirty="0" err="1" smtClean="0">
                <a:solidFill>
                  <a:schemeClr val="bg1"/>
                </a:solidFill>
              </a:rPr>
              <a:t>lå</a:t>
            </a:r>
            <a:r>
              <a:rPr lang="en-US" baseline="0" dirty="0" smtClean="0">
                <a:solidFill>
                  <a:schemeClr val="bg1"/>
                </a:solidFill>
              </a:rPr>
              <a:t> </a:t>
            </a:r>
            <a:r>
              <a:rPr lang="en-US" baseline="0" dirty="0" err="1" smtClean="0">
                <a:solidFill>
                  <a:schemeClr val="bg1"/>
                </a:solidFill>
              </a:rPr>
              <a:t>i</a:t>
            </a:r>
            <a:r>
              <a:rPr lang="en-US" baseline="0" dirty="0" smtClean="0">
                <a:solidFill>
                  <a:schemeClr val="bg1"/>
                </a:solidFill>
              </a:rPr>
              <a:t> </a:t>
            </a:r>
            <a:r>
              <a:rPr lang="en-US" dirty="0" smtClean="0">
                <a:solidFill>
                  <a:schemeClr val="bg1"/>
                </a:solidFill>
              </a:rPr>
              <a:t>2012</a:t>
            </a:r>
            <a:r>
              <a:rPr lang="en-US" baseline="0" dirty="0" smtClean="0">
                <a:solidFill>
                  <a:schemeClr val="bg1"/>
                </a:solidFill>
              </a:rPr>
              <a:t> </a:t>
            </a:r>
            <a:r>
              <a:rPr lang="en-US" baseline="0" dirty="0" err="1" smtClean="0">
                <a:solidFill>
                  <a:schemeClr val="bg1"/>
                </a:solidFill>
              </a:rPr>
              <a:t>nr</a:t>
            </a:r>
            <a:r>
              <a:rPr lang="en-US" baseline="0" dirty="0" smtClean="0">
                <a:solidFill>
                  <a:schemeClr val="bg1"/>
                </a:solidFill>
              </a:rPr>
              <a:t>.</a:t>
            </a:r>
            <a:r>
              <a:rPr lang="en-US" dirty="0" smtClean="0">
                <a:solidFill>
                  <a:schemeClr val="bg1"/>
                </a:solidFill>
              </a:rPr>
              <a:t> 367</a:t>
            </a:r>
            <a:r>
              <a:rPr lang="en-US" baseline="0" dirty="0" smtClean="0">
                <a:solidFill>
                  <a:schemeClr val="bg1"/>
                </a:solidFill>
              </a:rPr>
              <a:t> </a:t>
            </a:r>
            <a:r>
              <a:rPr lang="en-US" baseline="0" dirty="0" err="1" smtClean="0">
                <a:solidFill>
                  <a:schemeClr val="bg1"/>
                </a:solidFill>
              </a:rPr>
              <a:t>og</a:t>
            </a:r>
            <a:r>
              <a:rPr lang="en-US" baseline="0" dirty="0" smtClean="0">
                <a:solidFill>
                  <a:schemeClr val="bg1"/>
                </a:solidFill>
              </a:rPr>
              <a:t> I </a:t>
            </a:r>
            <a:r>
              <a:rPr lang="en-US" dirty="0" smtClean="0">
                <a:solidFill>
                  <a:schemeClr val="bg1"/>
                </a:solidFill>
              </a:rPr>
              <a:t>2016</a:t>
            </a:r>
            <a:r>
              <a:rPr lang="en-US" baseline="0" dirty="0" smtClean="0">
                <a:solidFill>
                  <a:schemeClr val="bg1"/>
                </a:solidFill>
              </a:rPr>
              <a:t> </a:t>
            </a:r>
            <a:r>
              <a:rPr lang="en-US" baseline="0" dirty="0" err="1" smtClean="0">
                <a:solidFill>
                  <a:schemeClr val="bg1"/>
                </a:solidFill>
              </a:rPr>
              <a:t>nr</a:t>
            </a:r>
            <a:r>
              <a:rPr lang="en-US" baseline="0" dirty="0" smtClean="0">
                <a:solidFill>
                  <a:schemeClr val="bg1"/>
                </a:solidFill>
              </a:rPr>
              <a:t>. 201-250</a:t>
            </a: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smtClean="0">
                <a:solidFill>
                  <a:schemeClr val="bg1"/>
                </a:solidFill>
              </a:rPr>
              <a:t>Kilde</a:t>
            </a:r>
            <a:r>
              <a:rPr lang="en-US" dirty="0" smtClean="0">
                <a:solidFill>
                  <a:schemeClr val="bg1"/>
                </a:solidFill>
              </a:rPr>
              <a:t>: Times</a:t>
            </a:r>
            <a:r>
              <a:rPr lang="en-US" baseline="0" dirty="0" smtClean="0">
                <a:solidFill>
                  <a:schemeClr val="bg1"/>
                </a:solidFill>
              </a:rPr>
              <a:t> Higher Education: Overall (top 400)</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err="1" smtClean="0">
                <a:solidFill>
                  <a:schemeClr val="bg1"/>
                </a:solidFill>
              </a:rPr>
              <a:t>Bedste</a:t>
            </a:r>
            <a:r>
              <a:rPr lang="en-US" b="1" baseline="0" dirty="0" smtClean="0">
                <a:solidFill>
                  <a:schemeClr val="bg1"/>
                </a:solidFill>
              </a:rPr>
              <a:t> </a:t>
            </a:r>
            <a:r>
              <a:rPr lang="en-US" b="1" baseline="0" dirty="0" err="1" smtClean="0">
                <a:solidFill>
                  <a:schemeClr val="bg1"/>
                </a:solidFill>
              </a:rPr>
              <a:t>ingeniøruniversitet</a:t>
            </a:r>
            <a:r>
              <a:rPr lang="en-US" b="1" baseline="0" dirty="0" smtClean="0">
                <a:solidFill>
                  <a:schemeClr val="bg1"/>
                </a:solidFill>
              </a:rPr>
              <a:t> </a:t>
            </a:r>
            <a:r>
              <a:rPr lang="en-US" b="1" baseline="0" dirty="0" err="1" smtClean="0">
                <a:solidFill>
                  <a:schemeClr val="bg1"/>
                </a:solidFill>
              </a:rPr>
              <a:t>i</a:t>
            </a:r>
            <a:r>
              <a:rPr lang="en-US" b="1" baseline="0" dirty="0" smtClean="0">
                <a:solidFill>
                  <a:schemeClr val="bg1"/>
                </a:solidFill>
              </a:rPr>
              <a:t> EU</a:t>
            </a:r>
          </a:p>
          <a:p>
            <a:pPr marL="0" indent="0">
              <a:buFont typeface="Arial" panose="020B0604020202020204" pitchFamily="34" charset="0"/>
              <a:buNone/>
            </a:pPr>
            <a:r>
              <a:rPr lang="da-DK" dirty="0" smtClean="0"/>
              <a:t>Kilde:</a:t>
            </a:r>
            <a:r>
              <a:rPr lang="da-DK" baseline="0" dirty="0" smtClean="0"/>
              <a:t> </a:t>
            </a:r>
            <a:r>
              <a:rPr lang="en-US" dirty="0" smtClean="0"/>
              <a:t>Best Global Universities for Engineering, U.S. News &amp; World Report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smtClean="0"/>
          </a:p>
          <a:p>
            <a:pPr marL="0" indent="0">
              <a:buFont typeface="Arial" panose="020B0604020202020204" pitchFamily="34" charset="0"/>
              <a:buNone/>
            </a:pPr>
            <a:endParaRPr lang="da-DK" dirty="0" smtClean="0"/>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21</a:t>
            </a:fld>
            <a:endParaRPr lang="en-US"/>
          </a:p>
        </p:txBody>
      </p:sp>
    </p:spTree>
    <p:extLst>
      <p:ext uri="{BB962C8B-B14F-4D97-AF65-F5344CB8AC3E}">
        <p14:creationId xmlns:p14="http://schemas.microsoft.com/office/powerpoint/2010/main" val="2312745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22</a:t>
            </a:fld>
            <a:endParaRPr lang="en-US"/>
          </a:p>
        </p:txBody>
      </p:sp>
    </p:spTree>
    <p:extLst>
      <p:ext uri="{BB962C8B-B14F-4D97-AF65-F5344CB8AC3E}">
        <p14:creationId xmlns:p14="http://schemas.microsoft.com/office/powerpoint/2010/main" val="64519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23</a:t>
            </a:fld>
            <a:endParaRPr lang="en-US"/>
          </a:p>
        </p:txBody>
      </p:sp>
    </p:spTree>
    <p:extLst>
      <p:ext uri="{BB962C8B-B14F-4D97-AF65-F5344CB8AC3E}">
        <p14:creationId xmlns:p14="http://schemas.microsoft.com/office/powerpoint/2010/main" val="71132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24</a:t>
            </a:fld>
            <a:endParaRPr lang="en-US"/>
          </a:p>
        </p:txBody>
      </p:sp>
    </p:spTree>
    <p:extLst>
      <p:ext uri="{BB962C8B-B14F-4D97-AF65-F5344CB8AC3E}">
        <p14:creationId xmlns:p14="http://schemas.microsoft.com/office/powerpoint/2010/main" val="189164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25</a:t>
            </a:fld>
            <a:endParaRPr lang="en-US"/>
          </a:p>
        </p:txBody>
      </p:sp>
    </p:spTree>
    <p:extLst>
      <p:ext uri="{BB962C8B-B14F-4D97-AF65-F5344CB8AC3E}">
        <p14:creationId xmlns:p14="http://schemas.microsoft.com/office/powerpoint/2010/main" val="2891097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ts val="2400"/>
              </a:lnSpc>
              <a:buFont typeface="Arial" pitchFamily="34" charset="0"/>
              <a:buNone/>
            </a:pPr>
            <a:r>
              <a:rPr lang="da-DK" sz="1200" b="1" dirty="0" smtClean="0">
                <a:solidFill>
                  <a:prstClr val="black"/>
                </a:solidFill>
                <a:latin typeface="Arial" panose="020B0604020202020204" pitchFamily="34" charset="0"/>
                <a:cs typeface="Arial" panose="020B0604020202020204" pitchFamily="34" charset="0"/>
              </a:rPr>
              <a:t>Fordeling</a:t>
            </a:r>
            <a:r>
              <a:rPr lang="da-DK" sz="1200" b="1" baseline="0" dirty="0" smtClean="0">
                <a:solidFill>
                  <a:prstClr val="black"/>
                </a:solidFill>
                <a:latin typeface="Arial" panose="020B0604020202020204" pitchFamily="34" charset="0"/>
                <a:cs typeface="Arial" panose="020B0604020202020204" pitchFamily="34" charset="0"/>
              </a:rPr>
              <a:t> af virksomheder, der samarbejder med AAU</a:t>
            </a:r>
          </a:p>
          <a:p>
            <a:pPr marL="0" indent="0">
              <a:lnSpc>
                <a:spcPts val="2400"/>
              </a:lnSpc>
              <a:buFont typeface="Arial" pitchFamily="34" charset="0"/>
              <a:buNone/>
            </a:pPr>
            <a:r>
              <a:rPr lang="da-DK" sz="1200" baseline="0" dirty="0" smtClean="0">
                <a:solidFill>
                  <a:prstClr val="black"/>
                </a:solidFill>
                <a:latin typeface="Arial" panose="020B0604020202020204" pitchFamily="34" charset="0"/>
                <a:cs typeface="Arial" panose="020B0604020202020204" pitchFamily="34" charset="0"/>
              </a:rPr>
              <a:t>Note: Opgørelsen omfatter alene private virksomheder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dirty="0" smtClean="0">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dirty="0" smtClean="0">
                <a:latin typeface="+mn-lt"/>
              </a:rPr>
              <a:t>AAU </a:t>
            </a:r>
            <a:r>
              <a:rPr lang="en-GB" sz="900" b="1" dirty="0" err="1" smtClean="0">
                <a:latin typeface="+mn-lt"/>
              </a:rPr>
              <a:t>har</a:t>
            </a:r>
            <a:r>
              <a:rPr lang="en-GB" sz="900" b="1" dirty="0" smtClean="0">
                <a:latin typeface="+mn-lt"/>
              </a:rPr>
              <a:t> </a:t>
            </a:r>
            <a:r>
              <a:rPr lang="en-GB" sz="900" b="1" dirty="0" err="1" smtClean="0">
                <a:latin typeface="+mn-lt"/>
              </a:rPr>
              <a:t>en</a:t>
            </a:r>
            <a:r>
              <a:rPr lang="en-GB" sz="900" b="1" dirty="0" smtClean="0">
                <a:latin typeface="+mn-lt"/>
              </a:rPr>
              <a:t> </a:t>
            </a:r>
            <a:r>
              <a:rPr lang="en-GB" sz="900" b="1" dirty="0" err="1" smtClean="0">
                <a:latin typeface="+mn-lt"/>
              </a:rPr>
              <a:t>høj</a:t>
            </a:r>
            <a:r>
              <a:rPr lang="en-GB" sz="900" b="1" dirty="0" smtClean="0">
                <a:latin typeface="+mn-lt"/>
              </a:rPr>
              <a:t> </a:t>
            </a:r>
            <a:r>
              <a:rPr lang="en-GB" sz="900" b="1" dirty="0" err="1" smtClean="0">
                <a:latin typeface="+mn-lt"/>
              </a:rPr>
              <a:t>andel</a:t>
            </a:r>
            <a:r>
              <a:rPr lang="en-GB" sz="900" b="1" dirty="0" smtClean="0">
                <a:latin typeface="+mn-lt"/>
              </a:rPr>
              <a:t> </a:t>
            </a:r>
            <a:r>
              <a:rPr lang="en-GB" sz="900" b="1" dirty="0" err="1" smtClean="0">
                <a:latin typeface="+mn-lt"/>
              </a:rPr>
              <a:t>af</a:t>
            </a:r>
            <a:r>
              <a:rPr lang="en-GB" sz="900" b="1" dirty="0" smtClean="0">
                <a:latin typeface="+mn-lt"/>
              </a:rPr>
              <a:t> </a:t>
            </a:r>
            <a:r>
              <a:rPr lang="en-GB" sz="900" b="1" dirty="0" err="1" smtClean="0">
                <a:latin typeface="+mn-lt"/>
              </a:rPr>
              <a:t>instrustrivirksomheder</a:t>
            </a:r>
            <a:r>
              <a:rPr lang="en-GB" sz="900" b="1" baseline="0" dirty="0" smtClean="0">
                <a:latin typeface="+mn-lt"/>
              </a:rPr>
              <a:t> </a:t>
            </a:r>
            <a:r>
              <a:rPr lang="en-GB" sz="900" b="1" baseline="0" dirty="0" err="1" smtClean="0">
                <a:latin typeface="+mn-lt"/>
              </a:rPr>
              <a:t>og</a:t>
            </a:r>
            <a:r>
              <a:rPr lang="en-GB" sz="900" b="1" baseline="0" dirty="0" smtClean="0">
                <a:latin typeface="+mn-lt"/>
              </a:rPr>
              <a:t> IT-</a:t>
            </a:r>
            <a:r>
              <a:rPr lang="en-GB" sz="900" b="1" baseline="0" dirty="0" err="1" smtClean="0">
                <a:latin typeface="+mn-lt"/>
              </a:rPr>
              <a:t>virksomheder</a:t>
            </a:r>
            <a:r>
              <a:rPr lang="en-GB" sz="900" b="1" baseline="0" dirty="0" smtClean="0">
                <a:latin typeface="+mn-lt"/>
              </a:rPr>
              <a:t> </a:t>
            </a:r>
            <a:r>
              <a:rPr lang="en-GB" sz="900" b="1" baseline="0" dirty="0" err="1" smtClean="0">
                <a:latin typeface="+mn-lt"/>
              </a:rPr>
              <a:t>blandt</a:t>
            </a:r>
            <a:r>
              <a:rPr lang="en-GB" sz="900" b="1" baseline="0" dirty="0" smtClean="0">
                <a:latin typeface="+mn-lt"/>
              </a:rPr>
              <a:t> </a:t>
            </a:r>
            <a:r>
              <a:rPr lang="en-GB" sz="900" b="1" baseline="0" dirty="0" err="1" smtClean="0">
                <a:latin typeface="+mn-lt"/>
              </a:rPr>
              <a:t>vores</a:t>
            </a:r>
            <a:r>
              <a:rPr lang="en-GB" sz="900" b="1" baseline="0" dirty="0" smtClean="0">
                <a:latin typeface="+mn-lt"/>
              </a:rPr>
              <a:t> </a:t>
            </a:r>
            <a:r>
              <a:rPr lang="en-GB" sz="900" b="1" baseline="0" dirty="0" err="1" smtClean="0">
                <a:latin typeface="+mn-lt"/>
              </a:rPr>
              <a:t>samarbejdspartnere</a:t>
            </a:r>
            <a:endParaRPr lang="en-GB" sz="900" b="1" baseline="0" dirty="0" smtClean="0">
              <a:latin typeface="+mn-l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dirty="0" smtClean="0">
                <a:latin typeface="+mn-lt"/>
              </a:rPr>
              <a:t>Note: </a:t>
            </a:r>
            <a:r>
              <a:rPr lang="en-GB" sz="900" b="0" dirty="0" err="1" smtClean="0">
                <a:latin typeface="+mn-lt"/>
              </a:rPr>
              <a:t>Instrustrivirksomheder</a:t>
            </a:r>
            <a:r>
              <a:rPr lang="en-GB" sz="900" b="0" baseline="0" dirty="0" smtClean="0">
                <a:latin typeface="+mn-lt"/>
              </a:rPr>
              <a:t> </a:t>
            </a:r>
            <a:r>
              <a:rPr lang="en-GB" sz="900" b="0" baseline="0" dirty="0" err="1" smtClean="0">
                <a:latin typeface="+mn-lt"/>
              </a:rPr>
              <a:t>udgør</a:t>
            </a:r>
            <a:r>
              <a:rPr lang="en-GB" sz="900" b="0" baseline="0" dirty="0" smtClean="0">
                <a:latin typeface="+mn-lt"/>
              </a:rPr>
              <a:t> 35% </a:t>
            </a:r>
            <a:r>
              <a:rPr lang="en-GB" sz="900" b="0" baseline="0" dirty="0" err="1" smtClean="0">
                <a:latin typeface="+mn-lt"/>
              </a:rPr>
              <a:t>og</a:t>
            </a:r>
            <a:r>
              <a:rPr lang="en-GB" sz="900" b="0" baseline="0" dirty="0" smtClean="0">
                <a:latin typeface="+mn-lt"/>
              </a:rPr>
              <a:t> IT-</a:t>
            </a:r>
            <a:r>
              <a:rPr lang="en-GB" sz="900" b="0" baseline="0" dirty="0" err="1" smtClean="0">
                <a:latin typeface="+mn-lt"/>
              </a:rPr>
              <a:t>virksomheder</a:t>
            </a:r>
            <a:r>
              <a:rPr lang="en-GB" sz="900" b="0" baseline="0" dirty="0" smtClean="0">
                <a:latin typeface="+mn-lt"/>
              </a:rPr>
              <a:t> </a:t>
            </a:r>
            <a:r>
              <a:rPr lang="en-GB" sz="900" b="0" baseline="0" dirty="0" err="1" smtClean="0">
                <a:latin typeface="+mn-lt"/>
              </a:rPr>
              <a:t>udgør</a:t>
            </a:r>
            <a:r>
              <a:rPr lang="en-GB" sz="900" b="0" baseline="0" dirty="0" smtClean="0">
                <a:latin typeface="+mn-lt"/>
              </a:rPr>
              <a:t> 15%</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0" dirty="0" smtClean="0">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dirty="0" smtClean="0"/>
              <a:t>30% </a:t>
            </a:r>
            <a:r>
              <a:rPr lang="en-US" sz="900" b="1" dirty="0" err="1" smtClean="0"/>
              <a:t>af</a:t>
            </a:r>
            <a:r>
              <a:rPr lang="en-US" sz="900" b="1" baseline="0" dirty="0" smtClean="0"/>
              <a:t> AAU’s </a:t>
            </a:r>
            <a:r>
              <a:rPr lang="en-US" sz="900" b="1" baseline="0" dirty="0" err="1" smtClean="0"/>
              <a:t>samarbejdsvirksomheder</a:t>
            </a:r>
            <a:r>
              <a:rPr lang="en-US" sz="900" b="1" baseline="0" dirty="0" smtClean="0"/>
              <a:t> </a:t>
            </a:r>
            <a:r>
              <a:rPr lang="en-US" sz="900" b="1" baseline="0" dirty="0" err="1" smtClean="0"/>
              <a:t>har</a:t>
            </a:r>
            <a:r>
              <a:rPr lang="en-US" sz="900" b="1" baseline="0" dirty="0" smtClean="0"/>
              <a:t> </a:t>
            </a:r>
            <a:r>
              <a:rPr lang="en-US" sz="900" b="1" baseline="0" dirty="0" err="1" smtClean="0"/>
              <a:t>en</a:t>
            </a:r>
            <a:r>
              <a:rPr lang="en-US" sz="900" b="1" baseline="0" dirty="0" smtClean="0"/>
              <a:t> </a:t>
            </a:r>
            <a:r>
              <a:rPr lang="en-US" sz="900" b="1" baseline="0" dirty="0" err="1" smtClean="0"/>
              <a:t>høj</a:t>
            </a:r>
            <a:r>
              <a:rPr lang="en-US" sz="900" b="1" baseline="0" dirty="0" smtClean="0"/>
              <a:t> </a:t>
            </a:r>
            <a:r>
              <a:rPr lang="en-US" sz="900" b="1" baseline="0" dirty="0" err="1" smtClean="0"/>
              <a:t>FoU-intensitet</a:t>
            </a:r>
            <a:r>
              <a:rPr lang="en-US" sz="900" b="1"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baseline="0" dirty="0" smtClean="0"/>
              <a:t>Note: Høj </a:t>
            </a:r>
            <a:r>
              <a:rPr lang="en-US" sz="900" b="0" baseline="0" dirty="0" err="1" smtClean="0"/>
              <a:t>FoU-intensitet</a:t>
            </a:r>
            <a:r>
              <a:rPr lang="en-US" sz="900" b="0" baseline="0" dirty="0" smtClean="0"/>
              <a:t> </a:t>
            </a:r>
            <a:r>
              <a:rPr lang="en-US" sz="900" b="0" baseline="0" dirty="0" err="1" smtClean="0"/>
              <a:t>er</a:t>
            </a:r>
            <a:r>
              <a:rPr lang="en-US" sz="900" b="0" baseline="0" dirty="0" smtClean="0"/>
              <a:t> </a:t>
            </a:r>
            <a:r>
              <a:rPr lang="en-US" sz="900" b="0" baseline="0" dirty="0" err="1" smtClean="0"/>
              <a:t>virksomheder</a:t>
            </a:r>
            <a:r>
              <a:rPr lang="en-US" sz="900" b="0" baseline="0" dirty="0" smtClean="0"/>
              <a:t>, </a:t>
            </a:r>
            <a:r>
              <a:rPr lang="en-US" sz="900" b="0" baseline="0" dirty="0" err="1" smtClean="0"/>
              <a:t>hvis</a:t>
            </a:r>
            <a:r>
              <a:rPr lang="en-US" sz="900" b="0" baseline="0" dirty="0" smtClean="0"/>
              <a:t> </a:t>
            </a:r>
            <a:r>
              <a:rPr lang="en-US" sz="900" b="0" baseline="0" dirty="0" err="1" smtClean="0"/>
              <a:t>udgifter</a:t>
            </a:r>
            <a:r>
              <a:rPr lang="en-US" sz="900" b="0" baseline="0" dirty="0" smtClean="0"/>
              <a:t> </a:t>
            </a:r>
            <a:r>
              <a:rPr lang="en-US" sz="900" b="0" baseline="0" dirty="0" err="1" smtClean="0"/>
              <a:t>til</a:t>
            </a:r>
            <a:r>
              <a:rPr lang="en-US" sz="900" b="0" baseline="0" dirty="0" smtClean="0"/>
              <a:t> </a:t>
            </a:r>
            <a:r>
              <a:rPr lang="en-US" sz="900" b="0" baseline="0" dirty="0" err="1" smtClean="0"/>
              <a:t>forskning</a:t>
            </a:r>
            <a:r>
              <a:rPr lang="en-US" sz="900" b="0" baseline="0" dirty="0" smtClean="0"/>
              <a:t> </a:t>
            </a:r>
            <a:r>
              <a:rPr lang="en-US" sz="900" b="0" baseline="0" dirty="0" err="1" smtClean="0"/>
              <a:t>og</a:t>
            </a:r>
            <a:r>
              <a:rPr lang="en-US" sz="900" b="0" baseline="0" dirty="0" smtClean="0"/>
              <a:t> </a:t>
            </a:r>
            <a:r>
              <a:rPr lang="en-US" sz="900" b="0" baseline="0" dirty="0" err="1" smtClean="0"/>
              <a:t>udvikling</a:t>
            </a:r>
            <a:r>
              <a:rPr lang="en-US" sz="900" b="0" baseline="0" dirty="0" smtClean="0"/>
              <a:t> </a:t>
            </a:r>
            <a:r>
              <a:rPr lang="en-US" sz="900" b="0" baseline="0" dirty="0" err="1" smtClean="0"/>
              <a:t>udgør</a:t>
            </a:r>
            <a:r>
              <a:rPr lang="en-US" sz="900" b="0" baseline="0" dirty="0" smtClean="0"/>
              <a:t> mere end 10% </a:t>
            </a:r>
            <a:r>
              <a:rPr lang="en-US" sz="900" b="0" baseline="0" dirty="0" err="1" smtClean="0"/>
              <a:t>af</a:t>
            </a:r>
            <a:r>
              <a:rPr lang="en-US" sz="900" b="0" baseline="0" dirty="0" smtClean="0"/>
              <a:t> </a:t>
            </a:r>
            <a:r>
              <a:rPr lang="en-US" sz="900" b="0" baseline="0" dirty="0" err="1" smtClean="0"/>
              <a:t>omsætningen</a:t>
            </a:r>
            <a:r>
              <a:rPr lang="en-US" sz="900" b="0" baseline="0" dirty="0" smtClean="0"/>
              <a:t>.  </a:t>
            </a:r>
          </a:p>
          <a:p>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sz="1200" baseline="0" dirty="0" smtClean="0">
                <a:solidFill>
                  <a:prstClr val="black"/>
                </a:solidFill>
                <a:latin typeface="Arial" panose="020B0604020202020204" pitchFamily="34" charset="0"/>
                <a:cs typeface="Arial" panose="020B0604020202020204" pitchFamily="34" charset="0"/>
              </a:rPr>
              <a:t>Kilde til alle tal: </a:t>
            </a:r>
            <a:r>
              <a:rPr lang="da-DK" sz="1200" baseline="0" dirty="0" err="1" smtClean="0">
                <a:solidFill>
                  <a:prstClr val="black"/>
                </a:solidFill>
                <a:latin typeface="Arial" panose="020B0604020202020204" pitchFamily="34" charset="0"/>
                <a:cs typeface="Arial" panose="020B0604020202020204" pitchFamily="34" charset="0"/>
              </a:rPr>
              <a:t>IRISgroup</a:t>
            </a:r>
            <a:r>
              <a:rPr lang="da-DK" sz="1200" baseline="0" dirty="0" smtClean="0">
                <a:solidFill>
                  <a:prstClr val="black"/>
                </a:solidFill>
                <a:latin typeface="Arial" panose="020B0604020202020204" pitchFamily="34" charset="0"/>
                <a:cs typeface="Arial" panose="020B0604020202020204" pitchFamily="34" charset="0"/>
              </a:rPr>
              <a:t>, ”Aalborg Universitets </a:t>
            </a:r>
            <a:r>
              <a:rPr lang="da-DK" sz="1200" baseline="0" dirty="0" err="1" smtClean="0">
                <a:solidFill>
                  <a:prstClr val="black"/>
                </a:solidFill>
                <a:latin typeface="Arial" panose="020B0604020202020204" pitchFamily="34" charset="0"/>
                <a:cs typeface="Arial" panose="020B0604020202020204" pitchFamily="34" charset="0"/>
              </a:rPr>
              <a:t>vidensamabarbejde</a:t>
            </a:r>
            <a:r>
              <a:rPr lang="da-DK" sz="1200" baseline="0" dirty="0" smtClean="0">
                <a:solidFill>
                  <a:prstClr val="black"/>
                </a:solidFill>
                <a:latin typeface="Arial" panose="020B0604020202020204" pitchFamily="34" charset="0"/>
                <a:cs typeface="Arial" panose="020B0604020202020204" pitchFamily="34" charset="0"/>
              </a:rPr>
              <a:t> – effekter for virksomheder, myndigheder og samfund", juni 2017</a:t>
            </a:r>
            <a:endParaRPr lang="da-DK" sz="1200" dirty="0" smtClean="0">
              <a:solidFill>
                <a:prstClr val="black"/>
              </a:solidFill>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26</a:t>
            </a:fld>
            <a:endParaRPr lang="en-US"/>
          </a:p>
        </p:txBody>
      </p:sp>
    </p:spTree>
    <p:extLst>
      <p:ext uri="{BB962C8B-B14F-4D97-AF65-F5344CB8AC3E}">
        <p14:creationId xmlns:p14="http://schemas.microsoft.com/office/powerpoint/2010/main" val="3580426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Note: Opgørelsen er baseret på </a:t>
            </a:r>
            <a:r>
              <a:rPr lang="da-DK" sz="1200" b="0" i="0" u="none" strike="noStrike" kern="1200" baseline="0" dirty="0" err="1" smtClean="0">
                <a:solidFill>
                  <a:schemeClr val="tx1"/>
                </a:solidFill>
                <a:latin typeface="+mn-lt"/>
                <a:ea typeface="+mn-ea"/>
                <a:cs typeface="+mn-cs"/>
              </a:rPr>
              <a:t>FoUoI</a:t>
            </a:r>
            <a:r>
              <a:rPr lang="da-DK" sz="1200" b="0" i="0" u="none" strike="noStrike" kern="1200" baseline="0" dirty="0" smtClean="0">
                <a:solidFill>
                  <a:schemeClr val="tx1"/>
                </a:solidFill>
                <a:latin typeface="+mn-lt"/>
                <a:ea typeface="+mn-ea"/>
                <a:cs typeface="+mn-cs"/>
              </a:rPr>
              <a:t>-statistikken 2008-2015 og omfatter alle virksomheder, der har angivet innovationsaktiviteter på et tidspunkt i denne periode. De pågældende virksomheder skal blot have angivet at samarbejde med et universitet på ét tidspunkt i denne periode for at samarbejdet tæller med.</a:t>
            </a:r>
            <a:endParaRPr lang="da-DK" sz="1200" i="0" baseline="0" dirty="0" smtClean="0">
              <a:solidFill>
                <a:prstClr val="black"/>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aseline="0" dirty="0" smtClean="0">
              <a:solidFill>
                <a:prstClr val="black"/>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aseline="0" dirty="0" smtClean="0">
                <a:solidFill>
                  <a:prstClr val="black"/>
                </a:solidFill>
                <a:latin typeface="Arial" panose="020B0604020202020204" pitchFamily="34" charset="0"/>
                <a:cs typeface="Arial" panose="020B0604020202020204" pitchFamily="34" charset="0"/>
              </a:rPr>
              <a:t>Kilde : </a:t>
            </a:r>
            <a:r>
              <a:rPr lang="da-DK" sz="1200" baseline="0" dirty="0" err="1" smtClean="0">
                <a:solidFill>
                  <a:prstClr val="black"/>
                </a:solidFill>
                <a:latin typeface="Arial" panose="020B0604020202020204" pitchFamily="34" charset="0"/>
                <a:cs typeface="Arial" panose="020B0604020202020204" pitchFamily="34" charset="0"/>
              </a:rPr>
              <a:t>IRISgroup</a:t>
            </a:r>
            <a:r>
              <a:rPr lang="da-DK" sz="1200" baseline="0" dirty="0" smtClean="0">
                <a:solidFill>
                  <a:prstClr val="black"/>
                </a:solidFill>
                <a:latin typeface="Arial" panose="020B0604020202020204" pitchFamily="34" charset="0"/>
                <a:cs typeface="Arial" panose="020B0604020202020204" pitchFamily="34" charset="0"/>
              </a:rPr>
              <a:t>, ”Aalborg Universitets </a:t>
            </a:r>
            <a:r>
              <a:rPr lang="da-DK" sz="1200" baseline="0" dirty="0" err="1" smtClean="0">
                <a:solidFill>
                  <a:prstClr val="black"/>
                </a:solidFill>
                <a:latin typeface="Arial" panose="020B0604020202020204" pitchFamily="34" charset="0"/>
                <a:cs typeface="Arial" panose="020B0604020202020204" pitchFamily="34" charset="0"/>
              </a:rPr>
              <a:t>vidensamabarbejde</a:t>
            </a:r>
            <a:r>
              <a:rPr lang="da-DK" sz="1200" baseline="0" dirty="0" smtClean="0">
                <a:solidFill>
                  <a:prstClr val="black"/>
                </a:solidFill>
                <a:latin typeface="Arial" panose="020B0604020202020204" pitchFamily="34" charset="0"/>
                <a:cs typeface="Arial" panose="020B0604020202020204" pitchFamily="34" charset="0"/>
              </a:rPr>
              <a:t> – effekter for virksomheder, myndigheder og samfund", juni 2017</a:t>
            </a:r>
            <a:endParaRPr lang="da-DK" sz="1200" dirty="0" smtClean="0">
              <a:solidFill>
                <a:prstClr val="black"/>
              </a:solidFill>
              <a:latin typeface="Arial" panose="020B0604020202020204" pitchFamily="34" charset="0"/>
              <a:cs typeface="Arial" panose="020B0604020202020204" pitchFamily="34" charset="0"/>
            </a:endParaRPr>
          </a:p>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27</a:t>
            </a:fld>
            <a:endParaRPr lang="en-US"/>
          </a:p>
        </p:txBody>
      </p:sp>
    </p:spTree>
    <p:extLst>
      <p:ext uri="{BB962C8B-B14F-4D97-AF65-F5344CB8AC3E}">
        <p14:creationId xmlns:p14="http://schemas.microsoft.com/office/powerpoint/2010/main" val="2793317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Note: Opgørelsen er lavet på baggrund af kommercialiseringsstatistikken</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Kilde: </a:t>
            </a:r>
            <a:r>
              <a:rPr lang="da-DK" sz="1200" baseline="0" dirty="0" err="1" smtClean="0">
                <a:solidFill>
                  <a:prstClr val="black"/>
                </a:solidFill>
                <a:latin typeface="Arial" panose="020B0604020202020204" pitchFamily="34" charset="0"/>
                <a:cs typeface="Arial" panose="020B0604020202020204" pitchFamily="34" charset="0"/>
              </a:rPr>
              <a:t>IRISgroup</a:t>
            </a:r>
            <a:r>
              <a:rPr lang="da-DK" sz="1200" baseline="0" dirty="0" smtClean="0">
                <a:solidFill>
                  <a:prstClr val="black"/>
                </a:solidFill>
                <a:latin typeface="Arial" panose="020B0604020202020204" pitchFamily="34" charset="0"/>
                <a:cs typeface="Arial" panose="020B0604020202020204" pitchFamily="34" charset="0"/>
              </a:rPr>
              <a:t>, ”Aalborg Universitets </a:t>
            </a:r>
            <a:r>
              <a:rPr lang="da-DK" sz="1200" baseline="0" dirty="0" err="1" smtClean="0">
                <a:solidFill>
                  <a:prstClr val="black"/>
                </a:solidFill>
                <a:latin typeface="Arial" panose="020B0604020202020204" pitchFamily="34" charset="0"/>
                <a:cs typeface="Arial" panose="020B0604020202020204" pitchFamily="34" charset="0"/>
              </a:rPr>
              <a:t>vidensamabarbejde</a:t>
            </a:r>
            <a:r>
              <a:rPr lang="da-DK" sz="1200" baseline="0" dirty="0" smtClean="0">
                <a:solidFill>
                  <a:prstClr val="black"/>
                </a:solidFill>
                <a:latin typeface="Arial" panose="020B0604020202020204" pitchFamily="34" charset="0"/>
                <a:cs typeface="Arial" panose="020B0604020202020204" pitchFamily="34" charset="0"/>
              </a:rPr>
              <a:t> – effekter for virksomheder, myndigheder og samfund", juni 2017</a:t>
            </a:r>
            <a:endParaRPr lang="da-DK" sz="1200" dirty="0" smtClean="0">
              <a:solidFill>
                <a:prstClr val="black"/>
              </a:solidFill>
              <a:latin typeface="Arial" panose="020B0604020202020204" pitchFamily="34" charset="0"/>
              <a:cs typeface="Arial" panose="020B0604020202020204" pitchFamily="34" charset="0"/>
            </a:endParaRPr>
          </a:p>
          <a:p>
            <a:endParaRPr lang="da-DK" sz="1200" b="0" i="0" u="none" strike="noStrike" kern="1200" baseline="0" dirty="0" smtClean="0">
              <a:solidFill>
                <a:schemeClr val="tx1"/>
              </a:solidFill>
              <a:latin typeface="+mn-lt"/>
              <a:ea typeface="+mn-ea"/>
              <a:cs typeface="+mn-cs"/>
            </a:endParaRPr>
          </a:p>
        </p:txBody>
      </p:sp>
      <p:sp>
        <p:nvSpPr>
          <p:cNvPr id="4" name="Pladsholder til diasnummer 3"/>
          <p:cNvSpPr>
            <a:spLocks noGrp="1"/>
          </p:cNvSpPr>
          <p:nvPr>
            <p:ph type="sldNum" sz="quarter" idx="10"/>
          </p:nvPr>
        </p:nvSpPr>
        <p:spPr/>
        <p:txBody>
          <a:bodyPr/>
          <a:lstStyle/>
          <a:p>
            <a:fld id="{8C896355-3DDC-9949-861F-AD0908BFCC23}" type="slidenum">
              <a:rPr lang="en-US" smtClean="0"/>
              <a:t>28</a:t>
            </a:fld>
            <a:endParaRPr lang="en-US"/>
          </a:p>
        </p:txBody>
      </p:sp>
    </p:spTree>
    <p:extLst>
      <p:ext uri="{BB962C8B-B14F-4D97-AF65-F5344CB8AC3E}">
        <p14:creationId xmlns:p14="http://schemas.microsoft.com/office/powerpoint/2010/main" val="1562463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mn-lt"/>
                <a:ea typeface="+mn-ea"/>
                <a:cs typeface="+mn-cs"/>
              </a:rPr>
              <a:t>Note: Produktivitet er defineret som værditilvækst pr. beskæftiget</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Kilde</a:t>
            </a:r>
            <a:r>
              <a:rPr lang="da-DK" sz="1200" b="0" i="0" u="none" strike="noStrike" kern="1200" baseline="0" dirty="0" smtClean="0">
                <a:solidFill>
                  <a:schemeClr val="tx1"/>
                </a:solidFill>
                <a:latin typeface="+mn-lt"/>
                <a:ea typeface="+mn-ea"/>
                <a:cs typeface="+mn-cs"/>
              </a:rPr>
              <a:t>: </a:t>
            </a:r>
            <a:r>
              <a:rPr lang="da-DK" sz="1200" baseline="0" dirty="0" err="1" smtClean="0">
                <a:solidFill>
                  <a:prstClr val="black"/>
                </a:solidFill>
                <a:latin typeface="Arial" panose="020B0604020202020204" pitchFamily="34" charset="0"/>
                <a:cs typeface="Arial" panose="020B0604020202020204" pitchFamily="34" charset="0"/>
              </a:rPr>
              <a:t>IRISgroup</a:t>
            </a:r>
            <a:r>
              <a:rPr lang="da-DK" sz="1200" baseline="0" dirty="0" smtClean="0">
                <a:solidFill>
                  <a:prstClr val="black"/>
                </a:solidFill>
                <a:latin typeface="Arial" panose="020B0604020202020204" pitchFamily="34" charset="0"/>
                <a:cs typeface="Arial" panose="020B0604020202020204" pitchFamily="34" charset="0"/>
              </a:rPr>
              <a:t>, ”Aalborg Universitets </a:t>
            </a:r>
            <a:r>
              <a:rPr lang="da-DK" sz="1200" baseline="0" dirty="0" err="1" smtClean="0">
                <a:solidFill>
                  <a:prstClr val="black"/>
                </a:solidFill>
                <a:latin typeface="Arial" panose="020B0604020202020204" pitchFamily="34" charset="0"/>
                <a:cs typeface="Arial" panose="020B0604020202020204" pitchFamily="34" charset="0"/>
              </a:rPr>
              <a:t>vidensamarbejde</a:t>
            </a:r>
            <a:r>
              <a:rPr lang="da-DK" sz="1200" baseline="0" dirty="0" smtClean="0">
                <a:solidFill>
                  <a:prstClr val="black"/>
                </a:solidFill>
                <a:latin typeface="Arial" panose="020B0604020202020204" pitchFamily="34" charset="0"/>
                <a:cs typeface="Arial" panose="020B0604020202020204" pitchFamily="34" charset="0"/>
              </a:rPr>
              <a:t> </a:t>
            </a:r>
            <a:r>
              <a:rPr lang="da-DK" sz="1200" baseline="0" dirty="0" smtClean="0">
                <a:solidFill>
                  <a:prstClr val="black"/>
                </a:solidFill>
                <a:latin typeface="Arial" panose="020B0604020202020204" pitchFamily="34" charset="0"/>
                <a:cs typeface="Arial" panose="020B0604020202020204" pitchFamily="34" charset="0"/>
              </a:rPr>
              <a:t>– effekter for virksomheder, myndigheder og samfund", juni 2017</a:t>
            </a:r>
            <a:endParaRPr lang="da-DK" sz="1200" dirty="0" smtClean="0">
              <a:solidFill>
                <a:prstClr val="black"/>
              </a:solidFill>
              <a:latin typeface="Arial" panose="020B0604020202020204" pitchFamily="34" charset="0"/>
              <a:cs typeface="Arial" panose="020B0604020202020204" pitchFamily="34" charset="0"/>
            </a:endParaRPr>
          </a:p>
          <a:p>
            <a:endParaRPr lang="da-DK" sz="1200" dirty="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29</a:t>
            </a:fld>
            <a:endParaRPr lang="en-US"/>
          </a:p>
        </p:txBody>
      </p:sp>
    </p:spTree>
    <p:extLst>
      <p:ext uri="{BB962C8B-B14F-4D97-AF65-F5344CB8AC3E}">
        <p14:creationId xmlns:p14="http://schemas.microsoft.com/office/powerpoint/2010/main" val="226032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1900089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da-DK" sz="1050" dirty="0" smtClean="0"/>
              <a:t>Note: Med hjælp fra A.P. Møller Fonden opfører AAU i løbet af nogle år en markant </a:t>
            </a:r>
            <a:r>
              <a:rPr lang="da-DK" sz="1050" b="0" dirty="0" smtClean="0"/>
              <a:t>ny bygning</a:t>
            </a:r>
            <a:r>
              <a:rPr lang="da-DK" sz="1050" b="0" baseline="0" dirty="0" smtClean="0"/>
              <a:t> med navn </a:t>
            </a:r>
            <a:r>
              <a:rPr lang="da-DK" sz="1050" b="0" dirty="0" smtClean="0"/>
              <a:t>AAU Science &amp; Innovation Hub.</a:t>
            </a:r>
            <a:r>
              <a:rPr lang="da-DK" sz="1050" b="0" i="0" baseline="0" dirty="0" smtClean="0"/>
              <a:t> </a:t>
            </a:r>
            <a:r>
              <a:rPr lang="da-DK" sz="1050" dirty="0" smtClean="0"/>
              <a:t>Det samlede budget for opførelsen er 200 mio. kroner; AAU finansierer 100 mio. kroner og A.P. Møller Fonden har doneret 100 mio. kroner. </a:t>
            </a:r>
          </a:p>
          <a:p>
            <a:endParaRPr lang="da-DK" sz="1050" b="1" dirty="0" smtClean="0"/>
          </a:p>
          <a:p>
            <a:r>
              <a:rPr lang="da-DK" sz="1050" dirty="0" smtClean="0"/>
              <a:t>AAU Science and Innovation Hub skal fungere som et topmoderne knudepunkt med optimale fysiske rammer for den tværvidenskabelige forskning – ikke mindst den del, hvor forskere og virksomheder mødes i et samarbejde om at løse store samfundsmæssige problematikker som bæredygtighed, klimaforandringer, it-sikkerhed og demografiske ændringer.</a:t>
            </a:r>
          </a:p>
          <a:p>
            <a:endParaRPr lang="da-DK" sz="1050" dirty="0" smtClean="0"/>
          </a:p>
          <a:p>
            <a:r>
              <a:rPr lang="da-DK" sz="1050" dirty="0" smtClean="0"/>
              <a:t>Den nye bygning samler universitetets </a:t>
            </a:r>
            <a:r>
              <a:rPr lang="da-DK" sz="1050" dirty="0" err="1" smtClean="0"/>
              <a:t>inkubatormiljøer</a:t>
            </a:r>
            <a:r>
              <a:rPr lang="da-DK" sz="1050" dirty="0" smtClean="0"/>
              <a:t> for studerende og unge forskere på en enkelt lokalitet, hvor de vil indgå i fællesskaber med etablerede virksomheder og forskere. Der vil blive oprettet laboratoriefaciliteter, hvor virksomheder sammen med studerende kan eksperimentere og afprøve ideer med henblik på at skabe nye iværksættere eller gøre små og mellemstore virksomheder større via nytænkning og innovation.</a:t>
            </a:r>
            <a:r>
              <a:rPr lang="da-DK" sz="1050" baseline="0" dirty="0" smtClean="0"/>
              <a:t> </a:t>
            </a:r>
            <a:r>
              <a:rPr lang="da-DK" sz="1050" dirty="0" smtClean="0"/>
              <a:t>Bygningen bliver bl.a. udstyret med værksteder, prototypelaboratorier og andre innovative faciliteter. </a:t>
            </a:r>
          </a:p>
          <a:p>
            <a:endParaRPr lang="da-DK" sz="1050" b="1" dirty="0" smtClean="0"/>
          </a:p>
          <a:p>
            <a:endParaRPr lang="da-DK" sz="1050" b="1" dirty="0" smtClean="0"/>
          </a:p>
          <a:p>
            <a:endParaRPr lang="da-DK" sz="1050" b="1" dirty="0" smtClean="0"/>
          </a:p>
          <a:p>
            <a:endParaRPr lang="da-DK" sz="1050" dirty="0"/>
          </a:p>
        </p:txBody>
      </p:sp>
      <p:sp>
        <p:nvSpPr>
          <p:cNvPr id="4" name="Pladsholder til slidenummer 3"/>
          <p:cNvSpPr>
            <a:spLocks noGrp="1"/>
          </p:cNvSpPr>
          <p:nvPr>
            <p:ph type="sldNum" sz="quarter" idx="10"/>
          </p:nvPr>
        </p:nvSpPr>
        <p:spPr/>
        <p:txBody>
          <a:bodyPr/>
          <a:lstStyle/>
          <a:p>
            <a:fld id="{8C896355-3DDC-9949-861F-AD0908BFCC23}" type="slidenum">
              <a:rPr lang="en-US" smtClean="0"/>
              <a:t>30</a:t>
            </a:fld>
            <a:endParaRPr lang="en-US"/>
          </a:p>
        </p:txBody>
      </p:sp>
    </p:spTree>
    <p:extLst>
      <p:ext uri="{BB962C8B-B14F-4D97-AF65-F5344CB8AC3E}">
        <p14:creationId xmlns:p14="http://schemas.microsoft.com/office/powerpoint/2010/main" val="4136635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31</a:t>
            </a:fld>
            <a:endParaRPr lang="en-US"/>
          </a:p>
        </p:txBody>
      </p:sp>
    </p:spTree>
    <p:extLst>
      <p:ext uri="{BB962C8B-B14F-4D97-AF65-F5344CB8AC3E}">
        <p14:creationId xmlns:p14="http://schemas.microsoft.com/office/powerpoint/2010/main" val="3575894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32</a:t>
            </a:fld>
            <a:endParaRPr lang="en-US"/>
          </a:p>
        </p:txBody>
      </p:sp>
    </p:spTree>
    <p:extLst>
      <p:ext uri="{BB962C8B-B14F-4D97-AF65-F5344CB8AC3E}">
        <p14:creationId xmlns:p14="http://schemas.microsoft.com/office/powerpoint/2010/main" val="2835211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33</a:t>
            </a:fld>
            <a:endParaRPr lang="en-US"/>
          </a:p>
        </p:txBody>
      </p:sp>
    </p:spTree>
    <p:extLst>
      <p:ext uri="{BB962C8B-B14F-4D97-AF65-F5344CB8AC3E}">
        <p14:creationId xmlns:p14="http://schemas.microsoft.com/office/powerpoint/2010/main" val="132187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34</a:t>
            </a:fld>
            <a:endParaRPr lang="en-US"/>
          </a:p>
        </p:txBody>
      </p:sp>
    </p:spTree>
    <p:extLst>
      <p:ext uri="{BB962C8B-B14F-4D97-AF65-F5344CB8AC3E}">
        <p14:creationId xmlns:p14="http://schemas.microsoft.com/office/powerpoint/2010/main" val="2525507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35</a:t>
            </a:fld>
            <a:endParaRPr lang="en-US"/>
          </a:p>
        </p:txBody>
      </p:sp>
    </p:spTree>
    <p:extLst>
      <p:ext uri="{BB962C8B-B14F-4D97-AF65-F5344CB8AC3E}">
        <p14:creationId xmlns:p14="http://schemas.microsoft.com/office/powerpoint/2010/main" val="17687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36</a:t>
            </a:fld>
            <a:endParaRPr lang="en-US"/>
          </a:p>
        </p:txBody>
      </p:sp>
    </p:spTree>
    <p:extLst>
      <p:ext uri="{BB962C8B-B14F-4D97-AF65-F5344CB8AC3E}">
        <p14:creationId xmlns:p14="http://schemas.microsoft.com/office/powerpoint/2010/main" val="4222999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37</a:t>
            </a:fld>
            <a:endParaRPr lang="en-US"/>
          </a:p>
        </p:txBody>
      </p:sp>
    </p:spTree>
    <p:extLst>
      <p:ext uri="{BB962C8B-B14F-4D97-AF65-F5344CB8AC3E}">
        <p14:creationId xmlns:p14="http://schemas.microsoft.com/office/powerpoint/2010/main" val="407615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150294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2242664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356613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8C896355-3DDC-9949-861F-AD0908BFCC23}" type="slidenum">
              <a:rPr lang="en-US" smtClean="0"/>
              <a:t>7</a:t>
            </a:fld>
            <a:endParaRPr lang="en-US"/>
          </a:p>
        </p:txBody>
      </p:sp>
    </p:spTree>
    <p:extLst>
      <p:ext uri="{BB962C8B-B14F-4D97-AF65-F5344CB8AC3E}">
        <p14:creationId xmlns:p14="http://schemas.microsoft.com/office/powerpoint/2010/main" val="2434788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Studerende</a:t>
            </a:r>
          </a:p>
          <a:p>
            <a:r>
              <a:rPr lang="da-DK" dirty="0" smtClean="0"/>
              <a:t>Note:</a:t>
            </a:r>
            <a:r>
              <a:rPr lang="da-DK" baseline="0" dirty="0" smtClean="0"/>
              <a:t> </a:t>
            </a:r>
            <a:r>
              <a:rPr lang="da-DK" dirty="0" smtClean="0"/>
              <a:t>Antal</a:t>
            </a:r>
            <a:r>
              <a:rPr lang="da-DK" baseline="0" dirty="0" smtClean="0"/>
              <a:t> s</a:t>
            </a:r>
            <a:r>
              <a:rPr lang="da-DK" dirty="0" smtClean="0"/>
              <a:t>tuderende er omgjort som bestand 1/10 2017.</a:t>
            </a:r>
            <a:r>
              <a:rPr lang="da-DK" baseline="0" dirty="0" smtClean="0"/>
              <a:t> Omfatter ordinære studerende, deltidsuddannelser, gæstestuderende og adgangskursus.</a:t>
            </a:r>
          </a:p>
          <a:p>
            <a:r>
              <a:rPr lang="da-DK" dirty="0" smtClean="0"/>
              <a:t>Kilde: </a:t>
            </a:r>
            <a:r>
              <a:rPr lang="da-DK" dirty="0" err="1" smtClean="0"/>
              <a:t>QlikWiew</a:t>
            </a:r>
            <a:r>
              <a:rPr lang="da-DK" dirty="0" smtClean="0"/>
              <a:t>. </a:t>
            </a:r>
            <a:endParaRPr lang="da-DK" baseline="0" dirty="0" smtClean="0"/>
          </a:p>
          <a:p>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Note: Antal internationale</a:t>
            </a:r>
            <a:r>
              <a:rPr lang="da-DK" baseline="0" dirty="0" smtClean="0"/>
              <a:t>  studerende omfatter det </a:t>
            </a:r>
            <a:r>
              <a:rPr lang="da-DK" dirty="0" smtClean="0"/>
              <a:t>samlede antal af udenlandske studerende på Aalborg Universitet. </a:t>
            </a:r>
            <a:r>
              <a:rPr lang="da-DK" baseline="0" dirty="0" smtClean="0"/>
              <a:t>Bestand 1/10 2017. </a:t>
            </a:r>
            <a:r>
              <a:rPr lang="da-DK" dirty="0" smtClean="0"/>
              <a:t>Tallet omfatter ordinære uddannelser, deltidsuddannelser, gæstestuderende og adgangskursus.</a:t>
            </a:r>
          </a:p>
          <a:p>
            <a:r>
              <a:rPr lang="da-DK" baseline="0" dirty="0" smtClean="0"/>
              <a:t>Kilde: </a:t>
            </a:r>
            <a:r>
              <a:rPr lang="da-DK" baseline="0" dirty="0" err="1" smtClean="0"/>
              <a:t>QlikWiew</a:t>
            </a:r>
            <a:r>
              <a:rPr lang="da-DK" baseline="0" dirty="0" smtClean="0"/>
              <a:t>. </a:t>
            </a:r>
            <a:endParaRPr lang="da-DK" b="0" dirty="0" smtClean="0"/>
          </a:p>
          <a:p>
            <a:endParaRPr lang="da-DK" b="0" dirty="0" smtClean="0"/>
          </a:p>
          <a:p>
            <a:r>
              <a:rPr lang="da-DK" b="0" dirty="0" smtClean="0"/>
              <a:t>Note:</a:t>
            </a:r>
            <a:r>
              <a:rPr lang="da-DK" b="0" baseline="0" dirty="0" smtClean="0"/>
              <a:t> </a:t>
            </a:r>
            <a:r>
              <a:rPr lang="da-DK" b="0" dirty="0" smtClean="0"/>
              <a:t>Kandidater</a:t>
            </a:r>
            <a:r>
              <a:rPr lang="da-DK" b="0" baseline="0" dirty="0" smtClean="0"/>
              <a:t> i den private sektor.</a:t>
            </a:r>
          </a:p>
          <a:p>
            <a:r>
              <a:rPr lang="da-DK" b="0" baseline="0" dirty="0" smtClean="0"/>
              <a:t>Kilde: Årsrapport </a:t>
            </a:r>
            <a:r>
              <a:rPr lang="da-DK" b="0" baseline="0" dirty="0" smtClean="0"/>
              <a:t>2017 </a:t>
            </a:r>
            <a:r>
              <a:rPr lang="da-DK" b="0" baseline="0" dirty="0" smtClean="0"/>
              <a:t>på baggrund af Danmarks Statistik</a:t>
            </a:r>
            <a:endParaRPr lang="da-DK" b="0" dirty="0" smtClean="0"/>
          </a:p>
          <a:p>
            <a:endParaRPr lang="da-DK" b="1" dirty="0" smtClean="0"/>
          </a:p>
          <a:p>
            <a:r>
              <a:rPr lang="da-DK" b="1" dirty="0" smtClean="0"/>
              <a:t>Ressourcer</a:t>
            </a:r>
          </a:p>
          <a:p>
            <a:pPr marL="0" marR="0" indent="0" algn="l" defTabSz="914400" rtl="0" eaLnBrk="1" fontAlgn="auto" latinLnBrk="0" hangingPunct="1">
              <a:lnSpc>
                <a:spcPct val="100000"/>
              </a:lnSpc>
              <a:spcBef>
                <a:spcPts val="0"/>
              </a:spcBef>
              <a:spcAft>
                <a:spcPts val="0"/>
              </a:spcAft>
              <a:buClrTx/>
              <a:buSzTx/>
              <a:buFontTx/>
              <a:buNone/>
              <a:tabLst/>
              <a:defRPr/>
            </a:pPr>
            <a:r>
              <a:rPr lang="da-DK" b="0" dirty="0" smtClean="0"/>
              <a:t>Note: Antal ansatte (månedslønnede) </a:t>
            </a:r>
            <a:r>
              <a:rPr lang="da-DK" b="0" dirty="0" smtClean="0"/>
              <a:t>inden </a:t>
            </a:r>
            <a:r>
              <a:rPr lang="da-DK" b="0" dirty="0" smtClean="0"/>
              <a:t>for forskning og uddannelse</a:t>
            </a:r>
            <a:r>
              <a:rPr lang="da-DK" b="0" baseline="0" dirty="0" smtClean="0"/>
              <a:t> omfatter professor, lektorer, adjunktniveau, </a:t>
            </a:r>
            <a:r>
              <a:rPr lang="da-DK" b="0" baseline="0" dirty="0" err="1" smtClean="0"/>
              <a:t>postdoc</a:t>
            </a:r>
            <a:r>
              <a:rPr lang="da-DK" b="0" baseline="0" dirty="0" smtClean="0"/>
              <a:t>, ph.d</a:t>
            </a:r>
            <a:r>
              <a:rPr lang="da-DK" b="0" baseline="0" dirty="0" smtClean="0"/>
              <a:t>., VIP øvrige.</a:t>
            </a:r>
          </a:p>
          <a:p>
            <a:r>
              <a:rPr lang="da-DK" b="0" baseline="0" dirty="0" smtClean="0"/>
              <a:t>Kilde: 3. Periodeopfølgning 2017</a:t>
            </a:r>
          </a:p>
          <a:p>
            <a:endParaRPr lang="da-DK" b="0" baseline="0" dirty="0" smtClean="0"/>
          </a:p>
          <a:p>
            <a:r>
              <a:rPr lang="da-DK" b="0" baseline="0" dirty="0" smtClean="0"/>
              <a:t>Note: Antal internationale </a:t>
            </a:r>
            <a:r>
              <a:rPr lang="da-DK" b="0" baseline="0" dirty="0" smtClean="0"/>
              <a:t>forskere omfatter </a:t>
            </a:r>
            <a:r>
              <a:rPr lang="da-DK" b="0" baseline="0" dirty="0" smtClean="0"/>
              <a:t>professor, lektor, adjunkt, forsker, post </a:t>
            </a:r>
            <a:r>
              <a:rPr lang="da-DK" b="0" baseline="0" dirty="0" err="1" smtClean="0"/>
              <a:t>doc</a:t>
            </a:r>
            <a:r>
              <a:rPr lang="da-DK" b="0" baseline="0" dirty="0" smtClean="0"/>
              <a:t>., </a:t>
            </a:r>
            <a:r>
              <a:rPr lang="da-DK" b="0" baseline="0" dirty="0" smtClean="0"/>
              <a:t>ph.d., VIP i øvrigt.</a:t>
            </a:r>
          </a:p>
          <a:p>
            <a:r>
              <a:rPr lang="da-DK" b="0" baseline="0" dirty="0" smtClean="0"/>
              <a:t>Kilde: </a:t>
            </a:r>
            <a:r>
              <a:rPr lang="da-DK" b="0" baseline="0" dirty="0" smtClean="0"/>
              <a:t>3. Periodeopfølgning 2017</a:t>
            </a:r>
          </a:p>
          <a:p>
            <a:endParaRPr lang="da-DK"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0" baseline="0" dirty="0" smtClean="0"/>
              <a:t>Note: Antal administrativt ansatte (månedslønnede) omfatter Adm. chefer, AC-TAP, TAP øvrige.</a:t>
            </a:r>
          </a:p>
          <a:p>
            <a:r>
              <a:rPr lang="da-DK" b="0" baseline="0" dirty="0" smtClean="0"/>
              <a:t>Kilde: ”AAU i tal 2017”. </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b="0" baseline="0" dirty="0" smtClean="0"/>
              <a:t>Note: Samlet budget for 2018</a:t>
            </a:r>
          </a:p>
          <a:p>
            <a:pPr marL="0" marR="0" indent="0" algn="l" defTabSz="914400" rtl="0" eaLnBrk="1" fontAlgn="auto" latinLnBrk="0" hangingPunct="1">
              <a:lnSpc>
                <a:spcPct val="100000"/>
              </a:lnSpc>
              <a:spcBef>
                <a:spcPts val="0"/>
              </a:spcBef>
              <a:spcAft>
                <a:spcPts val="0"/>
              </a:spcAft>
              <a:buClrTx/>
              <a:buSzTx/>
              <a:buFontTx/>
              <a:buNone/>
              <a:tabLst/>
              <a:defRPr/>
            </a:pPr>
            <a:r>
              <a:rPr lang="da-DK" b="0" baseline="0" dirty="0" smtClean="0"/>
              <a:t>Kilde: budget 2018</a:t>
            </a:r>
          </a:p>
          <a:p>
            <a:pPr marL="0" marR="0" indent="0" algn="l" defTabSz="914400" rtl="0" eaLnBrk="1" fontAlgn="auto" latinLnBrk="0" hangingPunct="1">
              <a:lnSpc>
                <a:spcPct val="100000"/>
              </a:lnSpc>
              <a:spcBef>
                <a:spcPts val="0"/>
              </a:spcBef>
              <a:spcAft>
                <a:spcPts val="0"/>
              </a:spcAft>
              <a:buClrTx/>
              <a:buSzTx/>
              <a:buFontTx/>
              <a:buNone/>
              <a:tabLst/>
              <a:defRPr/>
            </a:pPr>
            <a:endParaRPr lang="da-DK" b="0" baseline="0" dirty="0" smtClean="0"/>
          </a:p>
          <a:p>
            <a:endParaRPr lang="da-DK" b="0" baseline="0" dirty="0" smtClean="0"/>
          </a:p>
          <a:p>
            <a:endParaRPr lang="da-DK" b="0" baseline="0" dirty="0" smtClean="0"/>
          </a:p>
          <a:p>
            <a:endParaRPr lang="da-DK" b="0" baseline="0" dirty="0" smtClean="0"/>
          </a:p>
          <a:p>
            <a:endParaRPr lang="da-DK" b="0" baseline="0" dirty="0" smtClean="0"/>
          </a:p>
          <a:p>
            <a:endParaRPr lang="da-DK" b="0" dirty="0" smtClean="0"/>
          </a:p>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8</a:t>
            </a:fld>
            <a:endParaRPr lang="en-US"/>
          </a:p>
        </p:txBody>
      </p:sp>
    </p:spTree>
    <p:extLst>
      <p:ext uri="{BB962C8B-B14F-4D97-AF65-F5344CB8AC3E}">
        <p14:creationId xmlns:p14="http://schemas.microsoft.com/office/powerpoint/2010/main" val="310042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Antal studerende </a:t>
            </a:r>
          </a:p>
          <a:p>
            <a:r>
              <a:rPr lang="da-DK" baseline="0" dirty="0" smtClean="0"/>
              <a:t>Note: Opgjort som bestand 1/10 2017. Omfatter o</a:t>
            </a:r>
            <a:r>
              <a:rPr lang="da-DK" dirty="0" smtClean="0"/>
              <a:t>rdinære heltidsstuderende,</a:t>
            </a:r>
            <a:r>
              <a:rPr lang="da-DK" baseline="0" dirty="0" smtClean="0"/>
              <a:t> gæste studerende, adgangskursus og deltidsuddannelser</a:t>
            </a:r>
          </a:p>
          <a:p>
            <a:r>
              <a:rPr lang="da-DK" dirty="0" smtClean="0"/>
              <a:t>Kilde: </a:t>
            </a:r>
            <a:r>
              <a:rPr lang="da-DK" dirty="0" err="1" smtClean="0"/>
              <a:t>Qlikview</a:t>
            </a:r>
            <a:endParaRPr lang="da-DK" baseline="0" dirty="0" smtClean="0"/>
          </a:p>
          <a:p>
            <a:r>
              <a:rPr lang="da-DK" baseline="0" dirty="0" smtClean="0"/>
              <a:t> </a:t>
            </a:r>
          </a:p>
          <a:p>
            <a:r>
              <a:rPr lang="da-DK" b="1" baseline="0" dirty="0" smtClean="0"/>
              <a:t>Antal medarbejdere: </a:t>
            </a:r>
          </a:p>
          <a:p>
            <a:r>
              <a:rPr lang="da-DK" baseline="0" dirty="0" smtClean="0"/>
              <a:t>Note: Omfatter VIP og TAP (månedslønnede). </a:t>
            </a:r>
          </a:p>
          <a:p>
            <a:r>
              <a:rPr lang="da-DK" baseline="0" dirty="0" smtClean="0"/>
              <a:t>Kilde: ØA, opgjort april 2017. </a:t>
            </a:r>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777180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smtClean="0"/>
              <a:t>AALBORG UNIVERSITY</a:t>
            </a:r>
            <a:br>
              <a:rPr lang="en-US" dirty="0" smtClean="0"/>
            </a:br>
            <a:r>
              <a:rPr lang="en-US" dirty="0" smtClean="0"/>
              <a:t>HEADLINE</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smtClean="0"/>
              <a:t>BY NAVN NAVNESEN</a:t>
            </a:r>
            <a:endParaRPr lang="da-DK"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smtClean="0"/>
              <a:t>CLICK TO EDIT TITLE</a:t>
            </a:r>
            <a:endParaRPr lang="en-US" dirty="0"/>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smtClean="0"/>
              <a:t>CLICK TO EDIT TITLE</a:t>
            </a:r>
            <a:endParaRPr lang="en-US" dirty="0"/>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6119794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smtClean="0"/>
              <a:t>CLICK TO EDIT TITLE</a:t>
            </a:r>
            <a:endParaRPr lang="en-US" dirty="0"/>
          </a:p>
        </p:txBody>
      </p:sp>
    </p:spTree>
    <p:extLst>
      <p:ext uri="{BB962C8B-B14F-4D97-AF65-F5344CB8AC3E}">
        <p14:creationId xmlns:p14="http://schemas.microsoft.com/office/powerpoint/2010/main" val="4730752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smtClean="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smtClean="0"/>
              <a:t>CLICK TO EDIT TITLE</a:t>
            </a:r>
            <a:endParaRPr lang="en-US" dirty="0"/>
          </a:p>
        </p:txBody>
      </p:sp>
    </p:spTree>
    <p:extLst>
      <p:ext uri="{BB962C8B-B14F-4D97-AF65-F5344CB8AC3E}">
        <p14:creationId xmlns:p14="http://schemas.microsoft.com/office/powerpoint/2010/main" val="38584364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a:xfrm>
            <a:off x="609600" y="6356986"/>
            <a:ext cx="2844800" cy="363854"/>
          </a:xfrm>
          <a:prstGeom prst="rect">
            <a:avLst/>
          </a:prstGeom>
        </p:spPr>
        <p:txBody>
          <a:bodyPr lIns="117226" tIns="58613" rIns="117226" bIns="58613"/>
          <a:lstStyle>
            <a:lvl1pPr>
              <a:defRPr/>
            </a:lvl1pPr>
          </a:lstStyle>
          <a:p>
            <a:pPr>
              <a:defRPr/>
            </a:pPr>
            <a:endParaRPr lang="da-DK"/>
          </a:p>
        </p:txBody>
      </p:sp>
      <p:sp>
        <p:nvSpPr>
          <p:cNvPr id="3" name="Pladsholder til sidefod 4"/>
          <p:cNvSpPr>
            <a:spLocks noGrp="1"/>
          </p:cNvSpPr>
          <p:nvPr>
            <p:ph type="ftr" sz="quarter" idx="11"/>
          </p:nvPr>
        </p:nvSpPr>
        <p:spPr>
          <a:xfrm>
            <a:off x="4165600" y="6356986"/>
            <a:ext cx="3860800" cy="363854"/>
          </a:xfrm>
          <a:prstGeom prst="rect">
            <a:avLst/>
          </a:prstGeom>
        </p:spPr>
        <p:txBody>
          <a:bodyPr lIns="117226" tIns="58613" rIns="117226" bIns="58613"/>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A41F21F6-5077-42E8-A127-369873FCCBDF}" type="slidenum">
              <a:rPr lang="da-DK"/>
              <a:pPr>
                <a:defRPr/>
              </a:pPr>
              <a:t>‹nr.›</a:t>
            </a:fld>
            <a:endParaRPr lang="da-DK"/>
          </a:p>
        </p:txBody>
      </p:sp>
    </p:spTree>
    <p:extLst>
      <p:ext uri="{BB962C8B-B14F-4D97-AF65-F5344CB8AC3E}">
        <p14:creationId xmlns:p14="http://schemas.microsoft.com/office/powerpoint/2010/main" val="62551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2051" name="Picture 3" descr="R:\Fotodisk\Søren Emil\Strategi16_Studiemiljø\-media-2886-media_0502_logopakke\LOGOPAKKE\BLUE_RGB\AAU_LOGO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220492" y="5737533"/>
            <a:ext cx="1760339" cy="935092"/>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dato 3"/>
          <p:cNvSpPr>
            <a:spLocks noGrp="1"/>
          </p:cNvSpPr>
          <p:nvPr>
            <p:ph type="dt" sz="half" idx="10"/>
          </p:nvPr>
        </p:nvSpPr>
        <p:spPr/>
        <p:txBody>
          <a:bodyPr/>
          <a:lstStyle/>
          <a:p>
            <a:endParaRPr lang="da-DK" dirty="0">
              <a:solidFill>
                <a:srgbClr val="192753">
                  <a:tint val="75000"/>
                </a:srgbClr>
              </a:solidFill>
            </a:endParaRPr>
          </a:p>
        </p:txBody>
      </p:sp>
      <p:sp>
        <p:nvSpPr>
          <p:cNvPr id="5" name="Pladsholder til sidefod 4"/>
          <p:cNvSpPr>
            <a:spLocks noGrp="1"/>
          </p:cNvSpPr>
          <p:nvPr>
            <p:ph type="ftr" sz="quarter" idx="11"/>
          </p:nvPr>
        </p:nvSpPr>
        <p:spPr/>
        <p:txBody>
          <a:bodyPr/>
          <a:lstStyle/>
          <a:p>
            <a:endParaRPr lang="da-DK">
              <a:solidFill>
                <a:srgbClr val="192753">
                  <a:tint val="75000"/>
                </a:srgbClr>
              </a:solidFill>
            </a:endParaRPr>
          </a:p>
        </p:txBody>
      </p:sp>
      <p:sp>
        <p:nvSpPr>
          <p:cNvPr id="6" name="Pladsholder til diasnummer 5"/>
          <p:cNvSpPr>
            <a:spLocks noGrp="1"/>
          </p:cNvSpPr>
          <p:nvPr>
            <p:ph type="sldNum" sz="quarter" idx="12"/>
          </p:nvPr>
        </p:nvSpPr>
        <p:spPr>
          <a:xfrm>
            <a:off x="9168341" y="176521"/>
            <a:ext cx="2844800" cy="238949"/>
          </a:xfrm>
        </p:spPr>
        <p:txBody>
          <a:bodyPr/>
          <a:lstStyle>
            <a:lvl1pPr>
              <a:defRPr sz="1000">
                <a:solidFill>
                  <a:schemeClr val="tx1"/>
                </a:solidFill>
              </a:defRPr>
            </a:lvl1pPr>
          </a:lstStyle>
          <a:p>
            <a:r>
              <a:rPr lang="da-DK" sz="900" dirty="0" smtClean="0">
                <a:solidFill>
                  <a:srgbClr val="192753"/>
                </a:solidFill>
              </a:rPr>
              <a:t>AAU PRÆSENTATION </a:t>
            </a:r>
            <a:r>
              <a:rPr lang="da-DK" dirty="0" smtClean="0">
                <a:solidFill>
                  <a:srgbClr val="192753"/>
                </a:solidFill>
              </a:rPr>
              <a:t>| </a:t>
            </a:r>
            <a:fld id="{14553865-4F79-4343-8F4C-812E9265A7C1}" type="slidenum">
              <a:rPr lang="da-DK" b="1" smtClean="0">
                <a:solidFill>
                  <a:srgbClr val="192753"/>
                </a:solidFill>
              </a:rPr>
              <a:pPr/>
              <a:t>‹nr.›</a:t>
            </a:fld>
            <a:endParaRPr lang="da-DK" b="1" dirty="0">
              <a:solidFill>
                <a:srgbClr val="192753"/>
              </a:solidFill>
            </a:endParaRPr>
          </a:p>
        </p:txBody>
      </p:sp>
    </p:spTree>
    <p:extLst>
      <p:ext uri="{BB962C8B-B14F-4D97-AF65-F5344CB8AC3E}">
        <p14:creationId xmlns:p14="http://schemas.microsoft.com/office/powerpoint/2010/main" val="41248342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solidFill>
                <a:srgbClr val="192753">
                  <a:tint val="75000"/>
                </a:srgbClr>
              </a:solidFill>
            </a:endParaRPr>
          </a:p>
        </p:txBody>
      </p:sp>
      <p:sp>
        <p:nvSpPr>
          <p:cNvPr id="5" name="Pladsholder til sidefod 4"/>
          <p:cNvSpPr>
            <a:spLocks noGrp="1"/>
          </p:cNvSpPr>
          <p:nvPr>
            <p:ph type="ftr" sz="quarter" idx="11"/>
          </p:nvPr>
        </p:nvSpPr>
        <p:spPr/>
        <p:txBody>
          <a:bodyPr/>
          <a:lstStyle/>
          <a:p>
            <a:endParaRPr lang="da-DK">
              <a:solidFill>
                <a:srgbClr val="192753">
                  <a:tint val="75000"/>
                </a:srgbClr>
              </a:solidFill>
            </a:endParaRPr>
          </a:p>
        </p:txBody>
      </p:sp>
      <p:sp>
        <p:nvSpPr>
          <p:cNvPr id="6" name="Pladsholder til diasnummer 5"/>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227158489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2"/>
            <a:ext cx="10363200" cy="1362074"/>
          </a:xfrm>
        </p:spPr>
        <p:txBody>
          <a:bodyPr anchor="t"/>
          <a:lstStyle>
            <a:lvl1pPr algn="l">
              <a:defRPr sz="5100" b="1" cap="all"/>
            </a:lvl1pPr>
          </a:lstStyle>
          <a:p>
            <a:r>
              <a:rPr lang="da-DK" smtClean="0"/>
              <a:t>Klik for at redigere i master</a:t>
            </a:r>
            <a:endParaRPr lang="da-DK"/>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600">
                <a:solidFill>
                  <a:schemeClr val="tx1">
                    <a:tint val="75000"/>
                  </a:schemeClr>
                </a:solidFill>
              </a:defRPr>
            </a:lvl1pPr>
            <a:lvl2pPr marL="586130" indent="0">
              <a:buNone/>
              <a:defRPr sz="2300">
                <a:solidFill>
                  <a:schemeClr val="tx1">
                    <a:tint val="75000"/>
                  </a:schemeClr>
                </a:solidFill>
              </a:defRPr>
            </a:lvl2pPr>
            <a:lvl3pPr marL="1172261" indent="0">
              <a:buNone/>
              <a:defRPr sz="2100">
                <a:solidFill>
                  <a:schemeClr val="tx1">
                    <a:tint val="75000"/>
                  </a:schemeClr>
                </a:solidFill>
              </a:defRPr>
            </a:lvl3pPr>
            <a:lvl4pPr marL="1758391" indent="0">
              <a:buNone/>
              <a:defRPr sz="1800">
                <a:solidFill>
                  <a:schemeClr val="tx1">
                    <a:tint val="75000"/>
                  </a:schemeClr>
                </a:solidFill>
              </a:defRPr>
            </a:lvl4pPr>
            <a:lvl5pPr marL="2344522" indent="0">
              <a:buNone/>
              <a:defRPr sz="1800">
                <a:solidFill>
                  <a:schemeClr val="tx1">
                    <a:tint val="75000"/>
                  </a:schemeClr>
                </a:solidFill>
              </a:defRPr>
            </a:lvl5pPr>
            <a:lvl6pPr marL="2930652" indent="0">
              <a:buNone/>
              <a:defRPr sz="1800">
                <a:solidFill>
                  <a:schemeClr val="tx1">
                    <a:tint val="75000"/>
                  </a:schemeClr>
                </a:solidFill>
              </a:defRPr>
            </a:lvl6pPr>
            <a:lvl7pPr marL="3516782" indent="0">
              <a:buNone/>
              <a:defRPr sz="1800">
                <a:solidFill>
                  <a:schemeClr val="tx1">
                    <a:tint val="75000"/>
                  </a:schemeClr>
                </a:solidFill>
              </a:defRPr>
            </a:lvl7pPr>
            <a:lvl8pPr marL="4102913" indent="0">
              <a:buNone/>
              <a:defRPr sz="1800">
                <a:solidFill>
                  <a:schemeClr val="tx1">
                    <a:tint val="75000"/>
                  </a:schemeClr>
                </a:solidFill>
              </a:defRPr>
            </a:lvl8pPr>
            <a:lvl9pPr marL="4689043" indent="0">
              <a:buNone/>
              <a:defRPr sz="18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endParaRPr lang="da-DK">
              <a:solidFill>
                <a:srgbClr val="192753">
                  <a:tint val="75000"/>
                </a:srgbClr>
              </a:solidFill>
            </a:endParaRPr>
          </a:p>
        </p:txBody>
      </p:sp>
      <p:sp>
        <p:nvSpPr>
          <p:cNvPr id="5" name="Pladsholder til sidefod 4"/>
          <p:cNvSpPr>
            <a:spLocks noGrp="1"/>
          </p:cNvSpPr>
          <p:nvPr>
            <p:ph type="ftr" sz="quarter" idx="11"/>
          </p:nvPr>
        </p:nvSpPr>
        <p:spPr/>
        <p:txBody>
          <a:bodyPr/>
          <a:lstStyle/>
          <a:p>
            <a:endParaRPr lang="da-DK">
              <a:solidFill>
                <a:srgbClr val="192753">
                  <a:tint val="75000"/>
                </a:srgbClr>
              </a:solidFill>
            </a:endParaRPr>
          </a:p>
        </p:txBody>
      </p:sp>
      <p:sp>
        <p:nvSpPr>
          <p:cNvPr id="6" name="Pladsholder til diasnummer 5"/>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346480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609600" y="1200150"/>
            <a:ext cx="5384800" cy="339407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97600" y="1200150"/>
            <a:ext cx="5384800" cy="3394075"/>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endParaRPr lang="da-DK">
              <a:solidFill>
                <a:srgbClr val="192753">
                  <a:tint val="75000"/>
                </a:srgbClr>
              </a:solidFill>
            </a:endParaRPr>
          </a:p>
        </p:txBody>
      </p:sp>
      <p:sp>
        <p:nvSpPr>
          <p:cNvPr id="6" name="Pladsholder til sidefod 5"/>
          <p:cNvSpPr>
            <a:spLocks noGrp="1"/>
          </p:cNvSpPr>
          <p:nvPr>
            <p:ph type="ftr" sz="quarter" idx="11"/>
          </p:nvPr>
        </p:nvSpPr>
        <p:spPr/>
        <p:txBody>
          <a:bodyPr/>
          <a:lstStyle/>
          <a:p>
            <a:endParaRPr lang="da-DK">
              <a:solidFill>
                <a:srgbClr val="192753">
                  <a:tint val="75000"/>
                </a:srgbClr>
              </a:solidFill>
            </a:endParaRPr>
          </a:p>
        </p:txBody>
      </p:sp>
      <p:sp>
        <p:nvSpPr>
          <p:cNvPr id="7" name="Pladsholder til diasnummer 6"/>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502611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609600" y="1535113"/>
            <a:ext cx="5386917" cy="639763"/>
          </a:xfrm>
        </p:spPr>
        <p:txBody>
          <a:bodyPr anchor="b"/>
          <a:lstStyle>
            <a:lvl1pPr marL="0" indent="0">
              <a:buNone/>
              <a:defRPr sz="3100" b="1"/>
            </a:lvl1pPr>
            <a:lvl2pPr marL="586130" indent="0">
              <a:buNone/>
              <a:defRPr sz="2600" b="1"/>
            </a:lvl2pPr>
            <a:lvl3pPr marL="1172261" indent="0">
              <a:buNone/>
              <a:defRPr sz="2300" b="1"/>
            </a:lvl3pPr>
            <a:lvl4pPr marL="1758391" indent="0">
              <a:buNone/>
              <a:defRPr sz="2100" b="1"/>
            </a:lvl4pPr>
            <a:lvl5pPr marL="2344522" indent="0">
              <a:buNone/>
              <a:defRPr sz="2100" b="1"/>
            </a:lvl5pPr>
            <a:lvl6pPr marL="2930652" indent="0">
              <a:buNone/>
              <a:defRPr sz="2100" b="1"/>
            </a:lvl6pPr>
            <a:lvl7pPr marL="3516782" indent="0">
              <a:buNone/>
              <a:defRPr sz="2100" b="1"/>
            </a:lvl7pPr>
            <a:lvl8pPr marL="4102913" indent="0">
              <a:buNone/>
              <a:defRPr sz="2100" b="1"/>
            </a:lvl8pPr>
            <a:lvl9pPr marL="4689043" indent="0">
              <a:buNone/>
              <a:defRPr sz="2100" b="1"/>
            </a:lvl9pPr>
          </a:lstStyle>
          <a:p>
            <a:pPr lvl="0"/>
            <a:r>
              <a:rPr lang="da-DK" smtClean="0"/>
              <a:t>Klik for at redigere i master</a:t>
            </a:r>
          </a:p>
        </p:txBody>
      </p:sp>
      <p:sp>
        <p:nvSpPr>
          <p:cNvPr id="4" name="Pladsholder til indhold 3"/>
          <p:cNvSpPr>
            <a:spLocks noGrp="1"/>
          </p:cNvSpPr>
          <p:nvPr>
            <p:ph sz="half" idx="2"/>
          </p:nvPr>
        </p:nvSpPr>
        <p:spPr>
          <a:xfrm>
            <a:off x="609600" y="2174875"/>
            <a:ext cx="5386917" cy="3951288"/>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93370" y="1535113"/>
            <a:ext cx="5389033" cy="639763"/>
          </a:xfrm>
        </p:spPr>
        <p:txBody>
          <a:bodyPr anchor="b"/>
          <a:lstStyle>
            <a:lvl1pPr marL="0" indent="0">
              <a:buNone/>
              <a:defRPr sz="3100" b="1"/>
            </a:lvl1pPr>
            <a:lvl2pPr marL="586130" indent="0">
              <a:buNone/>
              <a:defRPr sz="2600" b="1"/>
            </a:lvl2pPr>
            <a:lvl3pPr marL="1172261" indent="0">
              <a:buNone/>
              <a:defRPr sz="2300" b="1"/>
            </a:lvl3pPr>
            <a:lvl4pPr marL="1758391" indent="0">
              <a:buNone/>
              <a:defRPr sz="2100" b="1"/>
            </a:lvl4pPr>
            <a:lvl5pPr marL="2344522" indent="0">
              <a:buNone/>
              <a:defRPr sz="2100" b="1"/>
            </a:lvl5pPr>
            <a:lvl6pPr marL="2930652" indent="0">
              <a:buNone/>
              <a:defRPr sz="2100" b="1"/>
            </a:lvl6pPr>
            <a:lvl7pPr marL="3516782" indent="0">
              <a:buNone/>
              <a:defRPr sz="2100" b="1"/>
            </a:lvl7pPr>
            <a:lvl8pPr marL="4102913" indent="0">
              <a:buNone/>
              <a:defRPr sz="2100" b="1"/>
            </a:lvl8pPr>
            <a:lvl9pPr marL="4689043" indent="0">
              <a:buNone/>
              <a:defRPr sz="2100" b="1"/>
            </a:lvl9pPr>
          </a:lstStyle>
          <a:p>
            <a:pPr lvl="0"/>
            <a:r>
              <a:rPr lang="da-DK" smtClean="0"/>
              <a:t>Klik for at redigere i master</a:t>
            </a:r>
          </a:p>
        </p:txBody>
      </p:sp>
      <p:sp>
        <p:nvSpPr>
          <p:cNvPr id="6" name="Pladsholder til indhold 5"/>
          <p:cNvSpPr>
            <a:spLocks noGrp="1"/>
          </p:cNvSpPr>
          <p:nvPr>
            <p:ph sz="quarter" idx="4"/>
          </p:nvPr>
        </p:nvSpPr>
        <p:spPr>
          <a:xfrm>
            <a:off x="6193370" y="2174875"/>
            <a:ext cx="5389033" cy="3951288"/>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endParaRPr lang="da-DK">
              <a:solidFill>
                <a:srgbClr val="192753">
                  <a:tint val="75000"/>
                </a:srgbClr>
              </a:solidFill>
            </a:endParaRPr>
          </a:p>
        </p:txBody>
      </p:sp>
      <p:sp>
        <p:nvSpPr>
          <p:cNvPr id="8" name="Pladsholder til sidefod 7"/>
          <p:cNvSpPr>
            <a:spLocks noGrp="1"/>
          </p:cNvSpPr>
          <p:nvPr>
            <p:ph type="ftr" sz="quarter" idx="11"/>
          </p:nvPr>
        </p:nvSpPr>
        <p:spPr/>
        <p:txBody>
          <a:bodyPr/>
          <a:lstStyle/>
          <a:p>
            <a:endParaRPr lang="da-DK">
              <a:solidFill>
                <a:srgbClr val="192753">
                  <a:tint val="75000"/>
                </a:srgbClr>
              </a:solidFill>
            </a:endParaRPr>
          </a:p>
        </p:txBody>
      </p:sp>
      <p:sp>
        <p:nvSpPr>
          <p:cNvPr id="9" name="Pladsholder til diasnummer 8"/>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34834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smtClean="0"/>
              <a:t>BREAK</a:t>
            </a:r>
            <a:br>
              <a:rPr lang="en-US" dirty="0" smtClean="0"/>
            </a:br>
            <a:r>
              <a:rPr lang="en-US" dirty="0" smtClean="0"/>
              <a:t>HEADLINE</a:t>
            </a:r>
            <a:endParaRPr lang="en-US" dirty="0"/>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endParaRPr lang="da-DK">
              <a:solidFill>
                <a:srgbClr val="192753">
                  <a:tint val="75000"/>
                </a:srgbClr>
              </a:solidFill>
            </a:endParaRPr>
          </a:p>
        </p:txBody>
      </p:sp>
      <p:sp>
        <p:nvSpPr>
          <p:cNvPr id="4" name="Pladsholder til sidefod 3"/>
          <p:cNvSpPr>
            <a:spLocks noGrp="1"/>
          </p:cNvSpPr>
          <p:nvPr>
            <p:ph type="ftr" sz="quarter" idx="11"/>
          </p:nvPr>
        </p:nvSpPr>
        <p:spPr/>
        <p:txBody>
          <a:bodyPr/>
          <a:lstStyle/>
          <a:p>
            <a:endParaRPr lang="da-DK">
              <a:solidFill>
                <a:srgbClr val="192753">
                  <a:tint val="75000"/>
                </a:srgbClr>
              </a:solidFill>
            </a:endParaRPr>
          </a:p>
        </p:txBody>
      </p:sp>
      <p:sp>
        <p:nvSpPr>
          <p:cNvPr id="5" name="Pladsholder til diasnummer 4"/>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364567090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solidFill>
                <a:srgbClr val="192753">
                  <a:tint val="75000"/>
                </a:srgbClr>
              </a:solidFill>
            </a:endParaRPr>
          </a:p>
        </p:txBody>
      </p:sp>
      <p:sp>
        <p:nvSpPr>
          <p:cNvPr id="3" name="Pladsholder til sidefod 2"/>
          <p:cNvSpPr>
            <a:spLocks noGrp="1"/>
          </p:cNvSpPr>
          <p:nvPr>
            <p:ph type="ftr" sz="quarter" idx="11"/>
          </p:nvPr>
        </p:nvSpPr>
        <p:spPr/>
        <p:txBody>
          <a:bodyPr/>
          <a:lstStyle/>
          <a:p>
            <a:endParaRPr lang="da-DK">
              <a:solidFill>
                <a:srgbClr val="192753">
                  <a:tint val="75000"/>
                </a:srgbClr>
              </a:solidFill>
            </a:endParaRPr>
          </a:p>
        </p:txBody>
      </p:sp>
      <p:sp>
        <p:nvSpPr>
          <p:cNvPr id="4" name="Pladsholder til diasnummer 3"/>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1292915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600" b="1"/>
            </a:lvl1pPr>
          </a:lstStyle>
          <a:p>
            <a:r>
              <a:rPr lang="da-DK" smtClean="0"/>
              <a:t>Klik for at redigere i master</a:t>
            </a:r>
            <a:endParaRPr lang="da-DK"/>
          </a:p>
        </p:txBody>
      </p:sp>
      <p:sp>
        <p:nvSpPr>
          <p:cNvPr id="3" name="Pladsholder til indhold 2"/>
          <p:cNvSpPr>
            <a:spLocks noGrp="1"/>
          </p:cNvSpPr>
          <p:nvPr>
            <p:ph idx="1"/>
          </p:nvPr>
        </p:nvSpPr>
        <p:spPr>
          <a:xfrm>
            <a:off x="4766733" y="273052"/>
            <a:ext cx="6815667" cy="5853113"/>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09603" y="1435102"/>
            <a:ext cx="4011084" cy="4691063"/>
          </a:xfrm>
        </p:spPr>
        <p:txBody>
          <a:bodyPr/>
          <a:lstStyle>
            <a:lvl1pPr marL="0" indent="0">
              <a:buNone/>
              <a:defRPr sz="1800"/>
            </a:lvl1pPr>
            <a:lvl2pPr marL="586130" indent="0">
              <a:buNone/>
              <a:defRPr sz="1500"/>
            </a:lvl2pPr>
            <a:lvl3pPr marL="1172261" indent="0">
              <a:buNone/>
              <a:defRPr sz="1300"/>
            </a:lvl3pPr>
            <a:lvl4pPr marL="1758391" indent="0">
              <a:buNone/>
              <a:defRPr sz="1200"/>
            </a:lvl4pPr>
            <a:lvl5pPr marL="2344522" indent="0">
              <a:buNone/>
              <a:defRPr sz="1200"/>
            </a:lvl5pPr>
            <a:lvl6pPr marL="2930652" indent="0">
              <a:buNone/>
              <a:defRPr sz="1200"/>
            </a:lvl6pPr>
            <a:lvl7pPr marL="3516782" indent="0">
              <a:buNone/>
              <a:defRPr sz="1200"/>
            </a:lvl7pPr>
            <a:lvl8pPr marL="4102913" indent="0">
              <a:buNone/>
              <a:defRPr sz="1200"/>
            </a:lvl8pPr>
            <a:lvl9pPr marL="4689043" indent="0">
              <a:buNone/>
              <a:defRPr sz="1200"/>
            </a:lvl9pPr>
          </a:lstStyle>
          <a:p>
            <a:pPr lvl="0"/>
            <a:r>
              <a:rPr lang="da-DK" smtClean="0"/>
              <a:t>Klik for at redigere i master</a:t>
            </a:r>
          </a:p>
        </p:txBody>
      </p:sp>
      <p:sp>
        <p:nvSpPr>
          <p:cNvPr id="5" name="Pladsholder til dato 4"/>
          <p:cNvSpPr>
            <a:spLocks noGrp="1"/>
          </p:cNvSpPr>
          <p:nvPr>
            <p:ph type="dt" sz="half" idx="10"/>
          </p:nvPr>
        </p:nvSpPr>
        <p:spPr/>
        <p:txBody>
          <a:bodyPr/>
          <a:lstStyle/>
          <a:p>
            <a:endParaRPr lang="da-DK">
              <a:solidFill>
                <a:srgbClr val="192753">
                  <a:tint val="75000"/>
                </a:srgbClr>
              </a:solidFill>
            </a:endParaRPr>
          </a:p>
        </p:txBody>
      </p:sp>
      <p:sp>
        <p:nvSpPr>
          <p:cNvPr id="6" name="Pladsholder til sidefod 5"/>
          <p:cNvSpPr>
            <a:spLocks noGrp="1"/>
          </p:cNvSpPr>
          <p:nvPr>
            <p:ph type="ftr" sz="quarter" idx="11"/>
          </p:nvPr>
        </p:nvSpPr>
        <p:spPr/>
        <p:txBody>
          <a:bodyPr/>
          <a:lstStyle/>
          <a:p>
            <a:endParaRPr lang="da-DK">
              <a:solidFill>
                <a:srgbClr val="192753">
                  <a:tint val="75000"/>
                </a:srgbClr>
              </a:solidFill>
            </a:endParaRPr>
          </a:p>
        </p:txBody>
      </p:sp>
      <p:sp>
        <p:nvSpPr>
          <p:cNvPr id="7" name="Pladsholder til diasnummer 6"/>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303914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600" b="1"/>
            </a:lvl1pPr>
          </a:lstStyle>
          <a:p>
            <a:r>
              <a:rPr lang="da-DK" smtClean="0"/>
              <a:t>Klik for at redigere i master</a:t>
            </a:r>
            <a:endParaRPr lang="da-DK"/>
          </a:p>
        </p:txBody>
      </p:sp>
      <p:sp>
        <p:nvSpPr>
          <p:cNvPr id="3" name="Pladsholder til billede 2"/>
          <p:cNvSpPr>
            <a:spLocks noGrp="1"/>
          </p:cNvSpPr>
          <p:nvPr>
            <p:ph type="pic" idx="1"/>
          </p:nvPr>
        </p:nvSpPr>
        <p:spPr>
          <a:xfrm>
            <a:off x="2389717" y="612775"/>
            <a:ext cx="7315200" cy="4114800"/>
          </a:xfrm>
        </p:spPr>
        <p:txBody>
          <a:bodyPr/>
          <a:lstStyle>
            <a:lvl1pPr marL="0" indent="0">
              <a:buNone/>
              <a:defRPr sz="4100"/>
            </a:lvl1pPr>
            <a:lvl2pPr marL="586130" indent="0">
              <a:buNone/>
              <a:defRPr sz="3600"/>
            </a:lvl2pPr>
            <a:lvl3pPr marL="1172261" indent="0">
              <a:buNone/>
              <a:defRPr sz="3100"/>
            </a:lvl3pPr>
            <a:lvl4pPr marL="1758391" indent="0">
              <a:buNone/>
              <a:defRPr sz="2600"/>
            </a:lvl4pPr>
            <a:lvl5pPr marL="2344522" indent="0">
              <a:buNone/>
              <a:defRPr sz="2600"/>
            </a:lvl5pPr>
            <a:lvl6pPr marL="2930652" indent="0">
              <a:buNone/>
              <a:defRPr sz="2600"/>
            </a:lvl6pPr>
            <a:lvl7pPr marL="3516782" indent="0">
              <a:buNone/>
              <a:defRPr sz="2600"/>
            </a:lvl7pPr>
            <a:lvl8pPr marL="4102913" indent="0">
              <a:buNone/>
              <a:defRPr sz="2600"/>
            </a:lvl8pPr>
            <a:lvl9pPr marL="4689043" indent="0">
              <a:buNone/>
              <a:defRPr sz="2600"/>
            </a:lvl9pPr>
          </a:lstStyle>
          <a:p>
            <a:endParaRPr lang="da-DK"/>
          </a:p>
        </p:txBody>
      </p:sp>
      <p:sp>
        <p:nvSpPr>
          <p:cNvPr id="4" name="Pladsholder til tekst 3"/>
          <p:cNvSpPr>
            <a:spLocks noGrp="1"/>
          </p:cNvSpPr>
          <p:nvPr>
            <p:ph type="body" sz="half" idx="2"/>
          </p:nvPr>
        </p:nvSpPr>
        <p:spPr>
          <a:xfrm>
            <a:off x="2389717" y="5367339"/>
            <a:ext cx="7315200" cy="804863"/>
          </a:xfrm>
        </p:spPr>
        <p:txBody>
          <a:bodyPr/>
          <a:lstStyle>
            <a:lvl1pPr marL="0" indent="0">
              <a:buNone/>
              <a:defRPr sz="1800"/>
            </a:lvl1pPr>
            <a:lvl2pPr marL="586130" indent="0">
              <a:buNone/>
              <a:defRPr sz="1500"/>
            </a:lvl2pPr>
            <a:lvl3pPr marL="1172261" indent="0">
              <a:buNone/>
              <a:defRPr sz="1300"/>
            </a:lvl3pPr>
            <a:lvl4pPr marL="1758391" indent="0">
              <a:buNone/>
              <a:defRPr sz="1200"/>
            </a:lvl4pPr>
            <a:lvl5pPr marL="2344522" indent="0">
              <a:buNone/>
              <a:defRPr sz="1200"/>
            </a:lvl5pPr>
            <a:lvl6pPr marL="2930652" indent="0">
              <a:buNone/>
              <a:defRPr sz="1200"/>
            </a:lvl6pPr>
            <a:lvl7pPr marL="3516782" indent="0">
              <a:buNone/>
              <a:defRPr sz="1200"/>
            </a:lvl7pPr>
            <a:lvl8pPr marL="4102913" indent="0">
              <a:buNone/>
              <a:defRPr sz="1200"/>
            </a:lvl8pPr>
            <a:lvl9pPr marL="4689043" indent="0">
              <a:buNone/>
              <a:defRPr sz="1200"/>
            </a:lvl9pPr>
          </a:lstStyle>
          <a:p>
            <a:pPr lvl="0"/>
            <a:r>
              <a:rPr lang="da-DK" smtClean="0"/>
              <a:t>Klik for at redigere i master</a:t>
            </a:r>
          </a:p>
        </p:txBody>
      </p:sp>
      <p:sp>
        <p:nvSpPr>
          <p:cNvPr id="5" name="Pladsholder til dato 4"/>
          <p:cNvSpPr>
            <a:spLocks noGrp="1"/>
          </p:cNvSpPr>
          <p:nvPr>
            <p:ph type="dt" sz="half" idx="10"/>
          </p:nvPr>
        </p:nvSpPr>
        <p:spPr/>
        <p:txBody>
          <a:bodyPr/>
          <a:lstStyle/>
          <a:p>
            <a:endParaRPr lang="da-DK">
              <a:solidFill>
                <a:srgbClr val="192753">
                  <a:tint val="75000"/>
                </a:srgbClr>
              </a:solidFill>
            </a:endParaRPr>
          </a:p>
        </p:txBody>
      </p:sp>
      <p:sp>
        <p:nvSpPr>
          <p:cNvPr id="6" name="Pladsholder til sidefod 5"/>
          <p:cNvSpPr>
            <a:spLocks noGrp="1"/>
          </p:cNvSpPr>
          <p:nvPr>
            <p:ph type="ftr" sz="quarter" idx="11"/>
          </p:nvPr>
        </p:nvSpPr>
        <p:spPr/>
        <p:txBody>
          <a:bodyPr/>
          <a:lstStyle/>
          <a:p>
            <a:endParaRPr lang="da-DK">
              <a:solidFill>
                <a:srgbClr val="192753">
                  <a:tint val="75000"/>
                </a:srgbClr>
              </a:solidFill>
            </a:endParaRPr>
          </a:p>
        </p:txBody>
      </p:sp>
      <p:sp>
        <p:nvSpPr>
          <p:cNvPr id="7" name="Pladsholder til diasnummer 6"/>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444906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solidFill>
                <a:srgbClr val="192753">
                  <a:tint val="75000"/>
                </a:srgbClr>
              </a:solidFill>
            </a:endParaRPr>
          </a:p>
        </p:txBody>
      </p:sp>
      <p:sp>
        <p:nvSpPr>
          <p:cNvPr id="5" name="Pladsholder til sidefod 4"/>
          <p:cNvSpPr>
            <a:spLocks noGrp="1"/>
          </p:cNvSpPr>
          <p:nvPr>
            <p:ph type="ftr" sz="quarter" idx="11"/>
          </p:nvPr>
        </p:nvSpPr>
        <p:spPr/>
        <p:txBody>
          <a:bodyPr/>
          <a:lstStyle/>
          <a:p>
            <a:endParaRPr lang="da-DK">
              <a:solidFill>
                <a:srgbClr val="192753">
                  <a:tint val="75000"/>
                </a:srgbClr>
              </a:solidFill>
            </a:endParaRPr>
          </a:p>
        </p:txBody>
      </p:sp>
      <p:sp>
        <p:nvSpPr>
          <p:cNvPr id="6" name="Pladsholder til diasnummer 5"/>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991567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06375"/>
            <a:ext cx="2743200" cy="4387850"/>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609600" y="206375"/>
            <a:ext cx="8026400" cy="4387850"/>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endParaRPr lang="da-DK">
              <a:solidFill>
                <a:srgbClr val="192753">
                  <a:tint val="75000"/>
                </a:srgbClr>
              </a:solidFill>
            </a:endParaRPr>
          </a:p>
        </p:txBody>
      </p:sp>
      <p:sp>
        <p:nvSpPr>
          <p:cNvPr id="5" name="Pladsholder til sidefod 4"/>
          <p:cNvSpPr>
            <a:spLocks noGrp="1"/>
          </p:cNvSpPr>
          <p:nvPr>
            <p:ph type="ftr" sz="quarter" idx="11"/>
          </p:nvPr>
        </p:nvSpPr>
        <p:spPr/>
        <p:txBody>
          <a:bodyPr/>
          <a:lstStyle/>
          <a:p>
            <a:endParaRPr lang="da-DK">
              <a:solidFill>
                <a:srgbClr val="192753">
                  <a:tint val="75000"/>
                </a:srgbClr>
              </a:solidFill>
            </a:endParaRPr>
          </a:p>
        </p:txBody>
      </p:sp>
      <p:sp>
        <p:nvSpPr>
          <p:cNvPr id="6" name="Pladsholder til diasnummer 5"/>
          <p:cNvSpPr>
            <a:spLocks noGrp="1"/>
          </p:cNvSpPr>
          <p:nvPr>
            <p:ph type="sldNum" sz="quarter" idx="12"/>
          </p:nvPr>
        </p:nvSpPr>
        <p:spPr/>
        <p:txBody>
          <a:bodyPr/>
          <a:lstStyle/>
          <a:p>
            <a:fld id="{559E2166-45DE-4106-9E1E-2993B08DB4CC}" type="slidenum">
              <a:rPr lang="da-DK" smtClean="0">
                <a:solidFill>
                  <a:srgbClr val="192753">
                    <a:tint val="75000"/>
                  </a:srgbClr>
                </a:solidFill>
              </a:rPr>
              <a:pPr/>
              <a:t>‹nr.›</a:t>
            </a:fld>
            <a:endParaRPr lang="da-DK">
              <a:solidFill>
                <a:srgbClr val="192753">
                  <a:tint val="75000"/>
                </a:srgbClr>
              </a:solidFill>
            </a:endParaRPr>
          </a:p>
        </p:txBody>
      </p:sp>
    </p:spTree>
    <p:extLst>
      <p:ext uri="{BB962C8B-B14F-4D97-AF65-F5344CB8AC3E}">
        <p14:creationId xmlns:p14="http://schemas.microsoft.com/office/powerpoint/2010/main" val="420798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smtClean="0"/>
              <a:t>CLICK TO EDIT TITLE</a:t>
            </a:r>
            <a:endParaRPr lang="en-US" dirty="0"/>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smtClean="0"/>
              <a:t>Insert</a:t>
            </a:r>
            <a:r>
              <a:rPr lang="da-DK" dirty="0" smtClean="0"/>
              <a:t> </a:t>
            </a:r>
            <a:r>
              <a:rPr lang="da-DK" dirty="0" err="1" smtClean="0"/>
              <a:t>text</a:t>
            </a:r>
            <a:endParaRPr lang="da-DK" dirty="0" smtClean="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34787029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smtClean="0"/>
              <a:t>CLICK TO EDIT TITLE</a:t>
            </a:r>
            <a:endParaRPr lang="en-US" dirty="0"/>
          </a:p>
        </p:txBody>
      </p:sp>
    </p:spTree>
    <p:extLst>
      <p:ext uri="{BB962C8B-B14F-4D97-AF65-F5344CB8AC3E}">
        <p14:creationId xmlns:p14="http://schemas.microsoft.com/office/powerpoint/2010/main" val="252126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smtClean="0"/>
              <a:t>CLICK TO EDIT TITLE</a:t>
            </a:r>
            <a:endParaRPr lang="en-US" dirty="0"/>
          </a:p>
        </p:txBody>
      </p:sp>
      <p:pic>
        <p:nvPicPr>
          <p:cNvPr id="27" name="Billede 2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smtClean="0"/>
              <a:t>Rediger typografien i masterens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smtClean="0"/>
              <a:t>CLICK TO EDIT TITLE</a:t>
            </a:r>
            <a:endParaRPr lang="en-US" dirty="0"/>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smtClean="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smtClean="0"/>
              <a:t>CLICK TO EDIT TITLE</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smtClean="0"/>
              <a:t>Insert</a:t>
            </a:r>
            <a:r>
              <a:rPr lang="da-DK" dirty="0" smtClean="0"/>
              <a:t> </a:t>
            </a:r>
            <a:r>
              <a:rPr lang="da-DK" dirty="0" err="1" smtClean="0"/>
              <a:t>bullets</a:t>
            </a:r>
            <a:endParaRPr lang="da-DK" dirty="0" smtClean="0"/>
          </a:p>
          <a:p>
            <a:pPr lvl="0"/>
            <a:endParaRPr lang="da-DK" dirty="0" smtClean="0"/>
          </a:p>
          <a:p>
            <a:pPr lvl="0"/>
            <a:endParaRPr lang="da-DK" dirty="0" smtClean="0"/>
          </a:p>
        </p:txBody>
      </p:sp>
    </p:spTree>
    <p:extLst>
      <p:ext uri="{BB962C8B-B14F-4D97-AF65-F5344CB8AC3E}">
        <p14:creationId xmlns:p14="http://schemas.microsoft.com/office/powerpoint/2010/main" val="4986074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smtClean="0"/>
              <a:t>CLICK TO EDIT TITLE</a:t>
            </a:r>
            <a:endParaRPr lang="en-US" dirty="0"/>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17474333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smtClean="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smtClean="0"/>
              <a:t>CLICK TO EDIT TITLE</a:t>
            </a:r>
            <a:endParaRPr lang="en-US" dirty="0"/>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smtClean="0"/>
              <a:t>Insert</a:t>
            </a:r>
            <a:r>
              <a:rPr lang="da-DK" dirty="0" smtClean="0"/>
              <a:t> </a:t>
            </a:r>
            <a:r>
              <a:rPr lang="da-DK" dirty="0" err="1" smtClean="0"/>
              <a:t>text</a:t>
            </a:r>
            <a:r>
              <a:rPr lang="da-DK" dirty="0" smtClean="0"/>
              <a:t> </a:t>
            </a:r>
            <a:r>
              <a:rPr lang="da-DK" dirty="0" err="1" smtClean="0"/>
              <a:t>here</a:t>
            </a:r>
            <a:endParaRPr lang="da-DK" dirty="0" smtClean="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smtClean="0"/>
              <a:t>Drag &amp; Drop Image</a:t>
            </a:r>
            <a:endParaRPr lang="en-US" dirty="0"/>
          </a:p>
        </p:txBody>
      </p:sp>
    </p:spTree>
    <p:extLst>
      <p:ext uri="{BB962C8B-B14F-4D97-AF65-F5344CB8AC3E}">
        <p14:creationId xmlns:p14="http://schemas.microsoft.com/office/powerpoint/2010/main" val="7359317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smtClean="0"/>
              <a:t>YOUR TITLE HERE</a:t>
            </a:r>
            <a:endParaRPr lang="en-US"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smtClean="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endParaRPr lang="en-US" dirty="0"/>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19" r:id="rId1"/>
    <p:sldLayoutId id="2147484053" r:id="rId2"/>
    <p:sldLayoutId id="2147484050"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18" r:id="rId12"/>
    <p:sldLayoutId id="2147484052" r:id="rId13"/>
    <p:sldLayoutId id="2147484066" r:id="rId14"/>
  </p:sldLayoutIdLst>
  <p:timing>
    <p:tnLst>
      <p:par>
        <p:cTn id="1" dur="indefinite" restart="never" nodeType="tmRoot"/>
      </p:par>
    </p:tnLst>
  </p:timing>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9"/>
            <a:ext cx="10972800" cy="1143000"/>
          </a:xfrm>
          <a:prstGeom prst="rect">
            <a:avLst/>
          </a:prstGeom>
        </p:spPr>
        <p:txBody>
          <a:bodyPr vert="horz" lIns="117226" tIns="58613" rIns="117226" bIns="58613"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609600" y="1600201"/>
            <a:ext cx="10972800" cy="4525963"/>
          </a:xfrm>
          <a:prstGeom prst="rect">
            <a:avLst/>
          </a:prstGeom>
        </p:spPr>
        <p:txBody>
          <a:bodyPr vert="horz" lIns="117226" tIns="58613" rIns="117226" bIns="58613"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09600" y="6356352"/>
            <a:ext cx="2844800" cy="365125"/>
          </a:xfrm>
          <a:prstGeom prst="rect">
            <a:avLst/>
          </a:prstGeom>
        </p:spPr>
        <p:txBody>
          <a:bodyPr vert="horz" lIns="117226" tIns="58613" rIns="117226" bIns="58613" rtlCol="0" anchor="ctr"/>
          <a:lstStyle>
            <a:lvl1pPr algn="l">
              <a:defRPr sz="1500">
                <a:solidFill>
                  <a:schemeClr val="tx1">
                    <a:tint val="75000"/>
                  </a:schemeClr>
                </a:solidFill>
              </a:defRPr>
            </a:lvl1pPr>
          </a:lstStyle>
          <a:p>
            <a:pPr defTabSz="1172261"/>
            <a:endParaRPr lang="da-DK">
              <a:solidFill>
                <a:srgbClr val="192753">
                  <a:tint val="75000"/>
                </a:srgbClr>
              </a:solidFill>
            </a:endParaRPr>
          </a:p>
        </p:txBody>
      </p:sp>
      <p:sp>
        <p:nvSpPr>
          <p:cNvPr id="5" name="Pladsholder til sidefod 4"/>
          <p:cNvSpPr>
            <a:spLocks noGrp="1"/>
          </p:cNvSpPr>
          <p:nvPr>
            <p:ph type="ftr" sz="quarter" idx="3"/>
          </p:nvPr>
        </p:nvSpPr>
        <p:spPr>
          <a:xfrm>
            <a:off x="4165600" y="6356352"/>
            <a:ext cx="3860800" cy="365125"/>
          </a:xfrm>
          <a:prstGeom prst="rect">
            <a:avLst/>
          </a:prstGeom>
        </p:spPr>
        <p:txBody>
          <a:bodyPr vert="horz" lIns="117226" tIns="58613" rIns="117226" bIns="58613" rtlCol="0" anchor="ctr"/>
          <a:lstStyle>
            <a:lvl1pPr algn="ctr">
              <a:defRPr sz="1500">
                <a:solidFill>
                  <a:schemeClr val="tx1">
                    <a:tint val="75000"/>
                  </a:schemeClr>
                </a:solidFill>
              </a:defRPr>
            </a:lvl1pPr>
          </a:lstStyle>
          <a:p>
            <a:pPr defTabSz="1172261"/>
            <a:endParaRPr lang="da-DK">
              <a:solidFill>
                <a:srgbClr val="192753">
                  <a:tint val="75000"/>
                </a:srgbClr>
              </a:solidFill>
            </a:endParaRPr>
          </a:p>
        </p:txBody>
      </p:sp>
      <p:sp>
        <p:nvSpPr>
          <p:cNvPr id="6" name="Pladsholder til diasnummer 5"/>
          <p:cNvSpPr>
            <a:spLocks noGrp="1"/>
          </p:cNvSpPr>
          <p:nvPr>
            <p:ph type="sldNum" sz="quarter" idx="4"/>
          </p:nvPr>
        </p:nvSpPr>
        <p:spPr>
          <a:xfrm>
            <a:off x="8737600" y="6356352"/>
            <a:ext cx="2844800" cy="365125"/>
          </a:xfrm>
          <a:prstGeom prst="rect">
            <a:avLst/>
          </a:prstGeom>
        </p:spPr>
        <p:txBody>
          <a:bodyPr vert="horz" lIns="117226" tIns="58613" rIns="117226" bIns="58613" rtlCol="0" anchor="ctr"/>
          <a:lstStyle>
            <a:lvl1pPr algn="r">
              <a:defRPr sz="1500">
                <a:solidFill>
                  <a:schemeClr val="tx1">
                    <a:tint val="75000"/>
                  </a:schemeClr>
                </a:solidFill>
              </a:defRPr>
            </a:lvl1pPr>
          </a:lstStyle>
          <a:p>
            <a:pPr defTabSz="1172261"/>
            <a:fld id="{559E2166-45DE-4106-9E1E-2993B08DB4CC}" type="slidenum">
              <a:rPr lang="da-DK" smtClean="0">
                <a:solidFill>
                  <a:srgbClr val="192753">
                    <a:tint val="75000"/>
                  </a:srgbClr>
                </a:solidFill>
              </a:rPr>
              <a:pPr defTabSz="1172261"/>
              <a:t>‹nr.›</a:t>
            </a:fld>
            <a:endParaRPr lang="da-DK">
              <a:solidFill>
                <a:srgbClr val="192753">
                  <a:tint val="75000"/>
                </a:srgbClr>
              </a:solidFill>
            </a:endParaRPr>
          </a:p>
        </p:txBody>
      </p:sp>
    </p:spTree>
    <p:extLst>
      <p:ext uri="{BB962C8B-B14F-4D97-AF65-F5344CB8AC3E}">
        <p14:creationId xmlns:p14="http://schemas.microsoft.com/office/powerpoint/2010/main" val="933824575"/>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iming>
    <p:tnLst>
      <p:par>
        <p:cTn id="1" dur="indefinite" restart="never" nodeType="tmRoot"/>
      </p:par>
    </p:tnLst>
  </p:timing>
  <p:hf hdr="0" ftr="0" dt="0"/>
  <p:txStyles>
    <p:titleStyle>
      <a:lvl1pPr algn="ctr" defTabSz="1172261" rtl="0" eaLnBrk="1" latinLnBrk="0" hangingPunct="1">
        <a:spcBef>
          <a:spcPct val="0"/>
        </a:spcBef>
        <a:buNone/>
        <a:defRPr sz="5600" kern="1200">
          <a:solidFill>
            <a:schemeClr val="tx1"/>
          </a:solidFill>
          <a:latin typeface="+mj-lt"/>
          <a:ea typeface="+mj-ea"/>
          <a:cs typeface="+mj-cs"/>
        </a:defRPr>
      </a:lvl1pPr>
    </p:titleStyle>
    <p:bodyStyle>
      <a:lvl1pPr marL="439598" indent="-439598" algn="l" defTabSz="1172261" rtl="0" eaLnBrk="1" latinLnBrk="0" hangingPunct="1">
        <a:spcBef>
          <a:spcPct val="20000"/>
        </a:spcBef>
        <a:buFont typeface="Arial" pitchFamily="34" charset="0"/>
        <a:buChar char="•"/>
        <a:defRPr sz="4100" kern="1200">
          <a:solidFill>
            <a:schemeClr val="tx1"/>
          </a:solidFill>
          <a:latin typeface="+mn-lt"/>
          <a:ea typeface="+mn-ea"/>
          <a:cs typeface="+mn-cs"/>
        </a:defRPr>
      </a:lvl1pPr>
      <a:lvl2pPr marL="952462" indent="-366332" algn="l" defTabSz="1172261" rtl="0" eaLnBrk="1" latinLnBrk="0" hangingPunct="1">
        <a:spcBef>
          <a:spcPct val="20000"/>
        </a:spcBef>
        <a:buFont typeface="Arial" pitchFamily="34" charset="0"/>
        <a:buChar char="–"/>
        <a:defRPr sz="3600" kern="1200">
          <a:solidFill>
            <a:schemeClr val="tx1"/>
          </a:solidFill>
          <a:latin typeface="+mn-lt"/>
          <a:ea typeface="+mn-ea"/>
          <a:cs typeface="+mn-cs"/>
        </a:defRPr>
      </a:lvl2pPr>
      <a:lvl3pPr marL="1465326" indent="-293065" algn="l" defTabSz="1172261" rtl="0" eaLnBrk="1" latinLnBrk="0" hangingPunct="1">
        <a:spcBef>
          <a:spcPct val="20000"/>
        </a:spcBef>
        <a:buFont typeface="Arial" pitchFamily="34" charset="0"/>
        <a:buChar char="•"/>
        <a:defRPr sz="3100" kern="1200">
          <a:solidFill>
            <a:schemeClr val="tx1"/>
          </a:solidFill>
          <a:latin typeface="+mn-lt"/>
          <a:ea typeface="+mn-ea"/>
          <a:cs typeface="+mn-cs"/>
        </a:defRPr>
      </a:lvl3pPr>
      <a:lvl4pPr marL="2051456" indent="-293065" algn="l" defTabSz="1172261" rtl="0" eaLnBrk="1" latinLnBrk="0" hangingPunct="1">
        <a:spcBef>
          <a:spcPct val="20000"/>
        </a:spcBef>
        <a:buFont typeface="Arial" pitchFamily="34" charset="0"/>
        <a:buChar char="–"/>
        <a:defRPr sz="2600" kern="1200">
          <a:solidFill>
            <a:schemeClr val="tx1"/>
          </a:solidFill>
          <a:latin typeface="+mn-lt"/>
          <a:ea typeface="+mn-ea"/>
          <a:cs typeface="+mn-cs"/>
        </a:defRPr>
      </a:lvl4pPr>
      <a:lvl5pPr marL="2637587" indent="-293065" algn="l" defTabSz="1172261" rtl="0" eaLnBrk="1" latinLnBrk="0" hangingPunct="1">
        <a:spcBef>
          <a:spcPct val="20000"/>
        </a:spcBef>
        <a:buFont typeface="Arial" pitchFamily="34" charset="0"/>
        <a:buChar char="»"/>
        <a:defRPr sz="2600" kern="1200">
          <a:solidFill>
            <a:schemeClr val="tx1"/>
          </a:solidFill>
          <a:latin typeface="+mn-lt"/>
          <a:ea typeface="+mn-ea"/>
          <a:cs typeface="+mn-cs"/>
        </a:defRPr>
      </a:lvl5pPr>
      <a:lvl6pPr marL="3223717" indent="-293065" algn="l" defTabSz="1172261" rtl="0" eaLnBrk="1" latinLnBrk="0" hangingPunct="1">
        <a:spcBef>
          <a:spcPct val="20000"/>
        </a:spcBef>
        <a:buFont typeface="Arial" pitchFamily="34" charset="0"/>
        <a:buChar char="•"/>
        <a:defRPr sz="2600" kern="1200">
          <a:solidFill>
            <a:schemeClr val="tx1"/>
          </a:solidFill>
          <a:latin typeface="+mn-lt"/>
          <a:ea typeface="+mn-ea"/>
          <a:cs typeface="+mn-cs"/>
        </a:defRPr>
      </a:lvl6pPr>
      <a:lvl7pPr marL="3809848" indent="-293065" algn="l" defTabSz="1172261" rtl="0" eaLnBrk="1" latinLnBrk="0" hangingPunct="1">
        <a:spcBef>
          <a:spcPct val="20000"/>
        </a:spcBef>
        <a:buFont typeface="Arial" pitchFamily="34" charset="0"/>
        <a:buChar char="•"/>
        <a:defRPr sz="2600" kern="1200">
          <a:solidFill>
            <a:schemeClr val="tx1"/>
          </a:solidFill>
          <a:latin typeface="+mn-lt"/>
          <a:ea typeface="+mn-ea"/>
          <a:cs typeface="+mn-cs"/>
        </a:defRPr>
      </a:lvl7pPr>
      <a:lvl8pPr marL="4395978" indent="-293065" algn="l" defTabSz="1172261" rtl="0" eaLnBrk="1" latinLnBrk="0" hangingPunct="1">
        <a:spcBef>
          <a:spcPct val="20000"/>
        </a:spcBef>
        <a:buFont typeface="Arial" pitchFamily="34" charset="0"/>
        <a:buChar char="•"/>
        <a:defRPr sz="2600" kern="1200">
          <a:solidFill>
            <a:schemeClr val="tx1"/>
          </a:solidFill>
          <a:latin typeface="+mn-lt"/>
          <a:ea typeface="+mn-ea"/>
          <a:cs typeface="+mn-cs"/>
        </a:defRPr>
      </a:lvl8pPr>
      <a:lvl9pPr marL="4982108" indent="-293065" algn="l" defTabSz="1172261" rtl="0" eaLnBrk="1" latinLnBrk="0" hangingPunct="1">
        <a:spcBef>
          <a:spcPct val="20000"/>
        </a:spcBef>
        <a:buFont typeface="Arial" pitchFamily="34" charset="0"/>
        <a:buChar char="•"/>
        <a:defRPr sz="2600" kern="1200">
          <a:solidFill>
            <a:schemeClr val="tx1"/>
          </a:solidFill>
          <a:latin typeface="+mn-lt"/>
          <a:ea typeface="+mn-ea"/>
          <a:cs typeface="+mn-cs"/>
        </a:defRPr>
      </a:lvl9pPr>
    </p:bodyStyle>
    <p:otherStyle>
      <a:defPPr>
        <a:defRPr lang="da-DK"/>
      </a:defPPr>
      <a:lvl1pPr marL="0" algn="l" defTabSz="1172261" rtl="0" eaLnBrk="1" latinLnBrk="0" hangingPunct="1">
        <a:defRPr sz="2300" kern="1200">
          <a:solidFill>
            <a:schemeClr val="tx1"/>
          </a:solidFill>
          <a:latin typeface="+mn-lt"/>
          <a:ea typeface="+mn-ea"/>
          <a:cs typeface="+mn-cs"/>
        </a:defRPr>
      </a:lvl1pPr>
      <a:lvl2pPr marL="586130" algn="l" defTabSz="1172261" rtl="0" eaLnBrk="1" latinLnBrk="0" hangingPunct="1">
        <a:defRPr sz="2300" kern="1200">
          <a:solidFill>
            <a:schemeClr val="tx1"/>
          </a:solidFill>
          <a:latin typeface="+mn-lt"/>
          <a:ea typeface="+mn-ea"/>
          <a:cs typeface="+mn-cs"/>
        </a:defRPr>
      </a:lvl2pPr>
      <a:lvl3pPr marL="1172261" algn="l" defTabSz="1172261" rtl="0" eaLnBrk="1" latinLnBrk="0" hangingPunct="1">
        <a:defRPr sz="2300" kern="1200">
          <a:solidFill>
            <a:schemeClr val="tx1"/>
          </a:solidFill>
          <a:latin typeface="+mn-lt"/>
          <a:ea typeface="+mn-ea"/>
          <a:cs typeface="+mn-cs"/>
        </a:defRPr>
      </a:lvl3pPr>
      <a:lvl4pPr marL="1758391" algn="l" defTabSz="1172261" rtl="0" eaLnBrk="1" latinLnBrk="0" hangingPunct="1">
        <a:defRPr sz="2300" kern="1200">
          <a:solidFill>
            <a:schemeClr val="tx1"/>
          </a:solidFill>
          <a:latin typeface="+mn-lt"/>
          <a:ea typeface="+mn-ea"/>
          <a:cs typeface="+mn-cs"/>
        </a:defRPr>
      </a:lvl4pPr>
      <a:lvl5pPr marL="2344522" algn="l" defTabSz="1172261" rtl="0" eaLnBrk="1" latinLnBrk="0" hangingPunct="1">
        <a:defRPr sz="2300" kern="1200">
          <a:solidFill>
            <a:schemeClr val="tx1"/>
          </a:solidFill>
          <a:latin typeface="+mn-lt"/>
          <a:ea typeface="+mn-ea"/>
          <a:cs typeface="+mn-cs"/>
        </a:defRPr>
      </a:lvl5pPr>
      <a:lvl6pPr marL="2930652" algn="l" defTabSz="1172261" rtl="0" eaLnBrk="1" latinLnBrk="0" hangingPunct="1">
        <a:defRPr sz="2300" kern="1200">
          <a:solidFill>
            <a:schemeClr val="tx1"/>
          </a:solidFill>
          <a:latin typeface="+mn-lt"/>
          <a:ea typeface="+mn-ea"/>
          <a:cs typeface="+mn-cs"/>
        </a:defRPr>
      </a:lvl6pPr>
      <a:lvl7pPr marL="3516782" algn="l" defTabSz="1172261" rtl="0" eaLnBrk="1" latinLnBrk="0" hangingPunct="1">
        <a:defRPr sz="2300" kern="1200">
          <a:solidFill>
            <a:schemeClr val="tx1"/>
          </a:solidFill>
          <a:latin typeface="+mn-lt"/>
          <a:ea typeface="+mn-ea"/>
          <a:cs typeface="+mn-cs"/>
        </a:defRPr>
      </a:lvl7pPr>
      <a:lvl8pPr marL="4102913" algn="l" defTabSz="1172261" rtl="0" eaLnBrk="1" latinLnBrk="0" hangingPunct="1">
        <a:defRPr sz="2300" kern="1200">
          <a:solidFill>
            <a:schemeClr val="tx1"/>
          </a:solidFill>
          <a:latin typeface="+mn-lt"/>
          <a:ea typeface="+mn-ea"/>
          <a:cs typeface="+mn-cs"/>
        </a:defRPr>
      </a:lvl8pPr>
      <a:lvl9pPr marL="4689043" algn="l" defTabSz="1172261"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diagramLayout" Target="../diagrams/layout8.xm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2" Type="http://schemas.openxmlformats.org/officeDocument/2006/relationships/notesSlide" Target="../notesSlides/notesSlide10.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41" Type="http://schemas.openxmlformats.org/officeDocument/2006/relationships/diagramColors" Target="../diagrams/colors8.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www.skimmel.d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ladsholder til billede 33"/>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p:spPr>
      </p:pic>
      <p:sp>
        <p:nvSpPr>
          <p:cNvPr id="4" name="Titel 3"/>
          <p:cNvSpPr>
            <a:spLocks noGrp="1"/>
          </p:cNvSpPr>
          <p:nvPr>
            <p:ph type="title"/>
          </p:nvPr>
        </p:nvSpPr>
        <p:spPr/>
        <p:txBody>
          <a:bodyPr/>
          <a:lstStyle/>
          <a:p>
            <a:endParaRPr lang="da-DK" dirty="0"/>
          </a:p>
        </p:txBody>
      </p:sp>
      <p:sp>
        <p:nvSpPr>
          <p:cNvPr id="7" name="Pladsholder til tekst 6"/>
          <p:cNvSpPr>
            <a:spLocks noGrp="1"/>
          </p:cNvSpPr>
          <p:nvPr>
            <p:ph type="body" sz="quarter" idx="12"/>
          </p:nvPr>
        </p:nvSpPr>
        <p:spPr/>
        <p:txBody>
          <a:bodyPr/>
          <a:lstStyle/>
          <a:p>
            <a:endParaRPr lang="da-DK"/>
          </a:p>
        </p:txBody>
      </p:sp>
      <p:grpSp>
        <p:nvGrpSpPr>
          <p:cNvPr id="10" name="Gruppe 9"/>
          <p:cNvGrpSpPr/>
          <p:nvPr/>
        </p:nvGrpSpPr>
        <p:grpSpPr>
          <a:xfrm>
            <a:off x="5466450" y="6027162"/>
            <a:ext cx="1272706"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2290672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420683" y="594560"/>
            <a:ext cx="3890306" cy="595424"/>
          </a:xfrm>
          <a:prstGeom prst="rect">
            <a:avLst/>
          </a:prstGeom>
        </p:spPr>
        <p:txBody>
          <a:bodyPr wrap="none" lIns="117226" tIns="58613" rIns="117226" bIns="58613">
            <a:spAutoFit/>
          </a:bodyPr>
          <a:lstStyle/>
          <a:p>
            <a:pPr algn="ctr">
              <a:defRPr/>
            </a:pPr>
            <a:r>
              <a:rPr lang="da-DK" sz="3100" b="1" spc="385" dirty="0">
                <a:solidFill>
                  <a:srgbClr val="211A52"/>
                </a:solidFill>
                <a:latin typeface="Arial" panose="020B0604020202020204" pitchFamily="34" charset="0"/>
                <a:cs typeface="Arial" panose="020B0604020202020204" pitchFamily="34" charset="0"/>
              </a:rPr>
              <a:t>ORGANISATION</a:t>
            </a:r>
          </a:p>
        </p:txBody>
      </p:sp>
      <p:sp>
        <p:nvSpPr>
          <p:cNvPr id="68" name="Tekstboks 67"/>
          <p:cNvSpPr txBox="1"/>
          <p:nvPr/>
        </p:nvSpPr>
        <p:spPr>
          <a:xfrm>
            <a:off x="309033" y="5975032"/>
            <a:ext cx="2813051" cy="272259"/>
          </a:xfrm>
          <a:prstGeom prst="rect">
            <a:avLst/>
          </a:prstGeom>
          <a:ln w="9525">
            <a:solidFill>
              <a:schemeClr val="accent5"/>
            </a:solidFill>
          </a:ln>
        </p:spPr>
        <p:style>
          <a:lnRef idx="2">
            <a:schemeClr val="accent6"/>
          </a:lnRef>
          <a:fillRef idx="1">
            <a:schemeClr val="lt1"/>
          </a:fillRef>
          <a:effectRef idx="0">
            <a:schemeClr val="accent6"/>
          </a:effectRef>
          <a:fontRef idx="minor">
            <a:schemeClr val="dk1"/>
          </a:fontRef>
        </p:style>
        <p:txBody>
          <a:bodyPr lIns="117226" tIns="58613" rIns="117226" bIns="58613">
            <a:spAutoFit/>
          </a:bodyPr>
          <a:lstStyle/>
          <a:p>
            <a:pPr>
              <a:defRPr/>
            </a:pPr>
            <a:r>
              <a:rPr lang="da-DK" sz="1000" dirty="0">
                <a:latin typeface="Arial" pitchFamily="34" charset="0"/>
                <a:cs typeface="Arial" pitchFamily="34" charset="0"/>
              </a:rPr>
              <a:t>* angiver </a:t>
            </a:r>
            <a:r>
              <a:rPr lang="da-DK" sz="1000" dirty="0" err="1">
                <a:latin typeface="Arial" pitchFamily="34" charset="0"/>
                <a:cs typeface="Arial" pitchFamily="34" charset="0"/>
              </a:rPr>
              <a:t>tværfakultære</a:t>
            </a:r>
            <a:r>
              <a:rPr lang="da-DK" sz="1000" dirty="0">
                <a:latin typeface="Arial" pitchFamily="34" charset="0"/>
                <a:cs typeface="Arial" pitchFamily="34" charset="0"/>
              </a:rPr>
              <a:t> institutter eller skoler</a:t>
            </a:r>
          </a:p>
        </p:txBody>
      </p:sp>
      <p:grpSp>
        <p:nvGrpSpPr>
          <p:cNvPr id="4" name="Gruppe 3"/>
          <p:cNvGrpSpPr/>
          <p:nvPr/>
        </p:nvGrpSpPr>
        <p:grpSpPr>
          <a:xfrm>
            <a:off x="420683" y="411923"/>
            <a:ext cx="10923218" cy="6051021"/>
            <a:chOff x="279145" y="502921"/>
            <a:chExt cx="10118510" cy="5605245"/>
          </a:xfrm>
        </p:grpSpPr>
        <p:cxnSp>
          <p:nvCxnSpPr>
            <p:cNvPr id="79" name="Lige forbindelse 78"/>
            <p:cNvCxnSpPr/>
            <p:nvPr/>
          </p:nvCxnSpPr>
          <p:spPr>
            <a:xfrm>
              <a:off x="5001684" y="2127886"/>
              <a:ext cx="0" cy="344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kstboks 49"/>
            <p:cNvSpPr txBox="1"/>
            <p:nvPr/>
          </p:nvSpPr>
          <p:spPr>
            <a:xfrm>
              <a:off x="4163485" y="2367916"/>
              <a:ext cx="1864783" cy="3953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6152" tIns="58613" rIns="46152" bIns="58613">
              <a:spAutoFit/>
            </a:bodyPr>
            <a:lstStyle/>
            <a:p>
              <a:pPr algn="ctr">
                <a:defRPr/>
              </a:pPr>
              <a:r>
                <a:rPr lang="da-DK" sz="900" b="1" dirty="0">
                  <a:latin typeface="Arial" pitchFamily="34" charset="0"/>
                  <a:cs typeface="Arial" pitchFamily="34" charset="0"/>
                </a:rPr>
                <a:t>Det Sundhedsvidenskabelige Fakultet </a:t>
              </a:r>
            </a:p>
          </p:txBody>
        </p:sp>
        <p:sp>
          <p:nvSpPr>
            <p:cNvPr id="6150" name="Tekstboks 50"/>
            <p:cNvSpPr txBox="1">
              <a:spLocks noChangeArrowheads="1"/>
            </p:cNvSpPr>
            <p:nvPr/>
          </p:nvSpPr>
          <p:spPr bwMode="auto">
            <a:xfrm>
              <a:off x="5162551" y="927736"/>
              <a:ext cx="2017183"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Per Michael Johansen</a:t>
              </a:r>
            </a:p>
            <a:p>
              <a:pPr algn="ctr" eaLnBrk="1" hangingPunct="1"/>
              <a:r>
                <a:rPr lang="da-DK" altLang="da-DK" sz="800" b="1">
                  <a:latin typeface="Arial" panose="020B0604020202020204" pitchFamily="34" charset="0"/>
                  <a:cs typeface="Arial" panose="020B0604020202020204" pitchFamily="34" charset="0"/>
                </a:rPr>
                <a:t>Rektor</a:t>
              </a:r>
              <a:endParaRPr lang="da-DK" altLang="da-DK" sz="1000">
                <a:latin typeface="Arial" panose="020B0604020202020204" pitchFamily="34" charset="0"/>
                <a:cs typeface="Arial" panose="020B0604020202020204" pitchFamily="34" charset="0"/>
              </a:endParaRPr>
            </a:p>
          </p:txBody>
        </p:sp>
        <p:sp>
          <p:nvSpPr>
            <p:cNvPr id="6151" name="Tekstboks 51"/>
            <p:cNvSpPr txBox="1">
              <a:spLocks noChangeArrowheads="1"/>
            </p:cNvSpPr>
            <p:nvPr/>
          </p:nvSpPr>
          <p:spPr bwMode="auto">
            <a:xfrm>
              <a:off x="3122085" y="1278256"/>
              <a:ext cx="1873249"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dirty="0">
                  <a:latin typeface="Arial" panose="020B0604020202020204" pitchFamily="34" charset="0"/>
                  <a:cs typeface="Arial" panose="020B0604020202020204" pitchFamily="34" charset="0"/>
                </a:rPr>
                <a:t>Inger Askehave</a:t>
              </a:r>
            </a:p>
            <a:p>
              <a:pPr algn="ctr" eaLnBrk="1" hangingPunct="1"/>
              <a:r>
                <a:rPr lang="da-DK" altLang="da-DK" sz="800" b="1" dirty="0">
                  <a:latin typeface="Arial" panose="020B0604020202020204" pitchFamily="34" charset="0"/>
                  <a:cs typeface="Arial" panose="020B0604020202020204" pitchFamily="34" charset="0"/>
                </a:rPr>
                <a:t>Prorektor</a:t>
              </a:r>
              <a:endParaRPr lang="da-DK" altLang="da-DK" sz="1000" dirty="0">
                <a:latin typeface="Arial" panose="020B0604020202020204" pitchFamily="34" charset="0"/>
                <a:cs typeface="Arial" panose="020B0604020202020204" pitchFamily="34" charset="0"/>
              </a:endParaRPr>
            </a:p>
          </p:txBody>
        </p:sp>
        <p:sp>
          <p:nvSpPr>
            <p:cNvPr id="6152" name="Tekstboks 52"/>
            <p:cNvSpPr txBox="1">
              <a:spLocks noChangeArrowheads="1"/>
            </p:cNvSpPr>
            <p:nvPr/>
          </p:nvSpPr>
          <p:spPr bwMode="auto">
            <a:xfrm>
              <a:off x="7351184" y="1278256"/>
              <a:ext cx="1947333"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Antonino Castrone</a:t>
              </a:r>
            </a:p>
            <a:p>
              <a:pPr algn="ctr" eaLnBrk="1" hangingPunct="1"/>
              <a:r>
                <a:rPr lang="da-DK" altLang="da-DK" sz="800" b="1">
                  <a:latin typeface="Arial" panose="020B0604020202020204" pitchFamily="34" charset="0"/>
                  <a:cs typeface="Arial" panose="020B0604020202020204" pitchFamily="34" charset="0"/>
                </a:rPr>
                <a:t>Universitetsdirektør </a:t>
              </a:r>
              <a:endParaRPr lang="da-DK" altLang="da-DK" sz="1000">
                <a:latin typeface="Arial" panose="020B0604020202020204" pitchFamily="34" charset="0"/>
                <a:cs typeface="Arial" panose="020B0604020202020204" pitchFamily="34" charset="0"/>
              </a:endParaRPr>
            </a:p>
          </p:txBody>
        </p:sp>
        <p:sp>
          <p:nvSpPr>
            <p:cNvPr id="54" name="Tekstboks 53"/>
            <p:cNvSpPr txBox="1"/>
            <p:nvPr/>
          </p:nvSpPr>
          <p:spPr>
            <a:xfrm>
              <a:off x="8352366" y="2360296"/>
              <a:ext cx="1949451" cy="3953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6152" tIns="58613" rIns="46152" bIns="58613">
              <a:spAutoFit/>
            </a:bodyPr>
            <a:lstStyle/>
            <a:p>
              <a:pPr algn="ctr">
                <a:defRPr/>
              </a:pPr>
              <a:r>
                <a:rPr lang="da-DK" sz="900" b="1" dirty="0">
                  <a:latin typeface="Arial" pitchFamily="34" charset="0"/>
                  <a:cs typeface="Arial" pitchFamily="34" charset="0"/>
                </a:rPr>
                <a:t>Det Ingeniør- og Naturvidenskabelige Fakultet </a:t>
              </a:r>
            </a:p>
          </p:txBody>
        </p:sp>
        <p:sp>
          <p:nvSpPr>
            <p:cNvPr id="55" name="Tekstboks 54"/>
            <p:cNvSpPr txBox="1"/>
            <p:nvPr/>
          </p:nvSpPr>
          <p:spPr>
            <a:xfrm>
              <a:off x="2243667" y="2360296"/>
              <a:ext cx="1839384" cy="3953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6152" tIns="58613" rIns="46152" bIns="58613">
              <a:spAutoFit/>
            </a:bodyPr>
            <a:lstStyle/>
            <a:p>
              <a:pPr algn="ctr">
                <a:defRPr/>
              </a:pPr>
              <a:r>
                <a:rPr lang="da-DK" sz="900" b="1" dirty="0">
                  <a:latin typeface="Arial" pitchFamily="34" charset="0"/>
                  <a:cs typeface="Arial" pitchFamily="34" charset="0"/>
                </a:rPr>
                <a:t>Det Humanistiske Fakultet</a:t>
              </a:r>
            </a:p>
            <a:p>
              <a:pPr algn="ctr">
                <a:defRPr/>
              </a:pPr>
              <a:r>
                <a:rPr lang="da-DK" sz="900" b="1" dirty="0">
                  <a:latin typeface="Arial" pitchFamily="34" charset="0"/>
                  <a:cs typeface="Arial" pitchFamily="34" charset="0"/>
                </a:rPr>
                <a:t> </a:t>
              </a:r>
            </a:p>
          </p:txBody>
        </p:sp>
        <p:sp>
          <p:nvSpPr>
            <p:cNvPr id="56" name="Tekstboks 55"/>
            <p:cNvSpPr txBox="1"/>
            <p:nvPr/>
          </p:nvSpPr>
          <p:spPr>
            <a:xfrm>
              <a:off x="309033" y="2360296"/>
              <a:ext cx="1854200" cy="3953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6152" tIns="58613" rIns="46152" bIns="58613">
              <a:spAutoFit/>
            </a:bodyPr>
            <a:lstStyle/>
            <a:p>
              <a:pPr algn="ctr">
                <a:defRPr/>
              </a:pPr>
              <a:r>
                <a:rPr lang="da-DK" sz="900" b="1" dirty="0">
                  <a:latin typeface="Arial" pitchFamily="34" charset="0"/>
                  <a:cs typeface="Arial" pitchFamily="34" charset="0"/>
                </a:rPr>
                <a:t>Det Samfundsvidenskabelige Fakultet</a:t>
              </a:r>
            </a:p>
          </p:txBody>
        </p:sp>
        <p:sp>
          <p:nvSpPr>
            <p:cNvPr id="6156" name="Tekstboks 57"/>
            <p:cNvSpPr txBox="1">
              <a:spLocks noChangeArrowheads="1"/>
            </p:cNvSpPr>
            <p:nvPr/>
          </p:nvSpPr>
          <p:spPr bwMode="auto">
            <a:xfrm>
              <a:off x="8352366" y="2788920"/>
              <a:ext cx="1949451"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Mogens Rysholt Poulsen</a:t>
              </a:r>
            </a:p>
            <a:p>
              <a:pPr algn="ctr" eaLnBrk="1" hangingPunct="1"/>
              <a:r>
                <a:rPr lang="da-DK" altLang="da-DK" sz="800" b="1">
                  <a:latin typeface="Arial" panose="020B0604020202020204" pitchFamily="34" charset="0"/>
                  <a:cs typeface="Arial" panose="020B0604020202020204" pitchFamily="34" charset="0"/>
                </a:rPr>
                <a:t>Dekan</a:t>
              </a:r>
              <a:endParaRPr lang="da-DK" altLang="da-DK" sz="1000">
                <a:latin typeface="Arial" panose="020B0604020202020204" pitchFamily="34" charset="0"/>
                <a:cs typeface="Arial" panose="020B0604020202020204" pitchFamily="34" charset="0"/>
              </a:endParaRPr>
            </a:p>
          </p:txBody>
        </p:sp>
        <p:sp>
          <p:nvSpPr>
            <p:cNvPr id="59" name="Tekstboks 58"/>
            <p:cNvSpPr txBox="1"/>
            <p:nvPr/>
          </p:nvSpPr>
          <p:spPr>
            <a:xfrm>
              <a:off x="5175251" y="502921"/>
              <a:ext cx="2004483" cy="303037"/>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lIns="117226" tIns="58613" rIns="117226" bIns="58613">
              <a:spAutoFit/>
            </a:bodyPr>
            <a:lstStyle/>
            <a:p>
              <a:pPr algn="ctr">
                <a:defRPr/>
              </a:pPr>
              <a:r>
                <a:rPr lang="da-DK" sz="1200" b="1" dirty="0">
                  <a:latin typeface="Arial" pitchFamily="34" charset="0"/>
                  <a:cs typeface="Arial" pitchFamily="34" charset="0"/>
                </a:rPr>
                <a:t>BESTYRELSE </a:t>
              </a:r>
            </a:p>
          </p:txBody>
        </p:sp>
        <p:sp>
          <p:nvSpPr>
            <p:cNvPr id="6158" name="Tekstboks 60"/>
            <p:cNvSpPr txBox="1">
              <a:spLocks noChangeArrowheads="1"/>
            </p:cNvSpPr>
            <p:nvPr/>
          </p:nvSpPr>
          <p:spPr bwMode="auto">
            <a:xfrm>
              <a:off x="6305551" y="2790826"/>
              <a:ext cx="1951567"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Henrik Pedersen</a:t>
              </a:r>
            </a:p>
            <a:p>
              <a:pPr algn="ctr" eaLnBrk="1" hangingPunct="1"/>
              <a:r>
                <a:rPr lang="da-DK" altLang="da-DK" sz="800" b="1">
                  <a:latin typeface="Arial" panose="020B0604020202020204" pitchFamily="34" charset="0"/>
                  <a:cs typeface="Arial" panose="020B0604020202020204" pitchFamily="34" charset="0"/>
                </a:rPr>
                <a:t>Dekan</a:t>
              </a:r>
              <a:endParaRPr lang="da-DK" altLang="da-DK" sz="1000">
                <a:latin typeface="Arial" panose="020B0604020202020204" pitchFamily="34" charset="0"/>
                <a:cs typeface="Arial" panose="020B0604020202020204" pitchFamily="34" charset="0"/>
              </a:endParaRPr>
            </a:p>
          </p:txBody>
        </p:sp>
        <p:sp>
          <p:nvSpPr>
            <p:cNvPr id="6159" name="Tekstboks 61"/>
            <p:cNvSpPr txBox="1">
              <a:spLocks noChangeArrowheads="1"/>
            </p:cNvSpPr>
            <p:nvPr/>
          </p:nvSpPr>
          <p:spPr bwMode="auto">
            <a:xfrm>
              <a:off x="2243667" y="2787016"/>
              <a:ext cx="1839384"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Henrik Halkier</a:t>
              </a:r>
            </a:p>
            <a:p>
              <a:pPr algn="ctr" eaLnBrk="1" hangingPunct="1"/>
              <a:r>
                <a:rPr lang="da-DK" altLang="da-DK" sz="800" b="1">
                  <a:latin typeface="Arial" panose="020B0604020202020204" pitchFamily="34" charset="0"/>
                  <a:cs typeface="Arial" panose="020B0604020202020204" pitchFamily="34" charset="0"/>
                </a:rPr>
                <a:t>Dekan</a:t>
              </a:r>
              <a:endParaRPr lang="da-DK" altLang="da-DK" sz="1000">
                <a:latin typeface="Arial" panose="020B0604020202020204" pitchFamily="34" charset="0"/>
                <a:cs typeface="Arial" panose="020B0604020202020204" pitchFamily="34" charset="0"/>
              </a:endParaRPr>
            </a:p>
          </p:txBody>
        </p:sp>
        <p:sp>
          <p:nvSpPr>
            <p:cNvPr id="6160" name="Tekstboks 62"/>
            <p:cNvSpPr txBox="1">
              <a:spLocks noChangeArrowheads="1"/>
            </p:cNvSpPr>
            <p:nvPr/>
          </p:nvSpPr>
          <p:spPr bwMode="auto">
            <a:xfrm>
              <a:off x="309033" y="2790826"/>
              <a:ext cx="1854200"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Rasmus Antoft</a:t>
              </a:r>
            </a:p>
            <a:p>
              <a:pPr algn="ctr" eaLnBrk="1" hangingPunct="1"/>
              <a:r>
                <a:rPr lang="da-DK" altLang="da-DK" sz="800" b="1">
                  <a:latin typeface="Arial" panose="020B0604020202020204" pitchFamily="34" charset="0"/>
                  <a:cs typeface="Arial" panose="020B0604020202020204" pitchFamily="34" charset="0"/>
                </a:rPr>
                <a:t>Dekan</a:t>
              </a:r>
              <a:endParaRPr lang="da-DK" altLang="da-DK" sz="1000">
                <a:latin typeface="Arial" panose="020B0604020202020204" pitchFamily="34" charset="0"/>
                <a:cs typeface="Arial" panose="020B0604020202020204" pitchFamily="34" charset="0"/>
              </a:endParaRPr>
            </a:p>
          </p:txBody>
        </p:sp>
        <p:graphicFrame>
          <p:nvGraphicFramePr>
            <p:cNvPr id="65" name="Diagram 64"/>
            <p:cNvGraphicFramePr/>
            <p:nvPr>
              <p:extLst>
                <p:ext uri="{D42A27DB-BD31-4B8C-83A1-F6EECF244321}">
                  <p14:modId xmlns:p14="http://schemas.microsoft.com/office/powerpoint/2010/main" val="1746216263"/>
                </p:ext>
              </p:extLst>
            </p:nvPr>
          </p:nvGraphicFramePr>
          <p:xfrm>
            <a:off x="279145" y="3202096"/>
            <a:ext cx="2044832" cy="1641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63" name="Tekstboks 69"/>
            <p:cNvSpPr txBox="1">
              <a:spLocks noChangeArrowheads="1"/>
            </p:cNvSpPr>
            <p:nvPr/>
          </p:nvSpPr>
          <p:spPr bwMode="auto">
            <a:xfrm>
              <a:off x="4163485" y="2790826"/>
              <a:ext cx="1864783" cy="379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17226" tIns="58613" rIns="117226" bIns="58613">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latin typeface="Arial" panose="020B0604020202020204" pitchFamily="34" charset="0"/>
                  <a:cs typeface="Arial" panose="020B0604020202020204" pitchFamily="34" charset="0"/>
                </a:rPr>
                <a:t>Lars Hvilsted Rasmussen</a:t>
              </a:r>
            </a:p>
            <a:p>
              <a:pPr algn="ctr" eaLnBrk="1" hangingPunct="1"/>
              <a:r>
                <a:rPr lang="da-DK" altLang="da-DK" sz="800" b="1">
                  <a:latin typeface="Arial" panose="020B0604020202020204" pitchFamily="34" charset="0"/>
                  <a:cs typeface="Arial" panose="020B0604020202020204" pitchFamily="34" charset="0"/>
                </a:rPr>
                <a:t>Dekan</a:t>
              </a:r>
              <a:endParaRPr lang="da-DK" altLang="da-DK" sz="1000">
                <a:latin typeface="Arial" panose="020B0604020202020204" pitchFamily="34" charset="0"/>
                <a:cs typeface="Arial" panose="020B0604020202020204" pitchFamily="34" charset="0"/>
              </a:endParaRPr>
            </a:p>
          </p:txBody>
        </p:sp>
        <p:sp>
          <p:nvSpPr>
            <p:cNvPr id="71" name="Tekstboks 70"/>
            <p:cNvSpPr txBox="1"/>
            <p:nvPr/>
          </p:nvSpPr>
          <p:spPr>
            <a:xfrm>
              <a:off x="6305551" y="2360296"/>
              <a:ext cx="1951567" cy="3953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46152" tIns="58613" rIns="46152" bIns="58613">
              <a:spAutoFit/>
            </a:bodyPr>
            <a:lstStyle/>
            <a:p>
              <a:pPr algn="ctr">
                <a:defRPr/>
              </a:pPr>
              <a:r>
                <a:rPr lang="da-DK" sz="900" b="1" dirty="0">
                  <a:latin typeface="Arial" pitchFamily="34" charset="0"/>
                  <a:cs typeface="Arial" pitchFamily="34" charset="0"/>
                </a:rPr>
                <a:t>Det Tekniske Fakultet for IT og Design</a:t>
              </a:r>
            </a:p>
          </p:txBody>
        </p:sp>
        <p:cxnSp>
          <p:nvCxnSpPr>
            <p:cNvPr id="73" name="Vinklet forbindelse 72"/>
            <p:cNvCxnSpPr>
              <a:stCxn id="6150" idx="2"/>
              <a:endCxn id="6152" idx="1"/>
            </p:cNvCxnSpPr>
            <p:nvPr/>
          </p:nvCxnSpPr>
          <p:spPr>
            <a:xfrm rot="16200000" flipH="1">
              <a:off x="6680898" y="797961"/>
              <a:ext cx="160530" cy="1180041"/>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Vinklet forbindelse 73"/>
            <p:cNvCxnSpPr>
              <a:stCxn id="6150" idx="2"/>
              <a:endCxn id="6151" idx="3"/>
            </p:cNvCxnSpPr>
            <p:nvPr/>
          </p:nvCxnSpPr>
          <p:spPr>
            <a:xfrm rot="5400000">
              <a:off x="5502974" y="800078"/>
              <a:ext cx="160530" cy="117580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ge forbindelse 74"/>
            <p:cNvCxnSpPr/>
            <p:nvPr/>
          </p:nvCxnSpPr>
          <p:spPr>
            <a:xfrm>
              <a:off x="6172200" y="1453516"/>
              <a:ext cx="0" cy="3876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Vinklet forbindelse 75"/>
            <p:cNvCxnSpPr>
              <a:endCxn id="56" idx="0"/>
            </p:cNvCxnSpPr>
            <p:nvPr/>
          </p:nvCxnSpPr>
          <p:spPr>
            <a:xfrm rot="10800000" flipV="1">
              <a:off x="1236133" y="2127886"/>
              <a:ext cx="8062384" cy="232410"/>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ge forbindelse 77"/>
            <p:cNvCxnSpPr/>
            <p:nvPr/>
          </p:nvCxnSpPr>
          <p:spPr>
            <a:xfrm>
              <a:off x="3164417" y="2127886"/>
              <a:ext cx="0" cy="232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ge forbindelse 79"/>
            <p:cNvCxnSpPr/>
            <p:nvPr/>
          </p:nvCxnSpPr>
          <p:spPr>
            <a:xfrm>
              <a:off x="7351184" y="2127886"/>
              <a:ext cx="0" cy="232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ge forbindelse 80"/>
            <p:cNvCxnSpPr/>
            <p:nvPr/>
          </p:nvCxnSpPr>
          <p:spPr>
            <a:xfrm>
              <a:off x="9298517" y="2127886"/>
              <a:ext cx="0" cy="232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ge forbindelse 83"/>
            <p:cNvCxnSpPr>
              <a:endCxn id="6150" idx="0"/>
            </p:cNvCxnSpPr>
            <p:nvPr/>
          </p:nvCxnSpPr>
          <p:spPr>
            <a:xfrm flipH="1">
              <a:off x="6171143" y="634366"/>
              <a:ext cx="1057" cy="293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73" name="Gruppe 1029"/>
            <p:cNvGrpSpPr>
              <a:grpSpLocks/>
            </p:cNvGrpSpPr>
            <p:nvPr/>
          </p:nvGrpSpPr>
          <p:grpSpPr bwMode="auto">
            <a:xfrm>
              <a:off x="2243667" y="3196590"/>
              <a:ext cx="1839384" cy="1640206"/>
              <a:chOff x="1680662" y="2883983"/>
              <a:chExt cx="1378581" cy="1366815"/>
            </a:xfrm>
          </p:grpSpPr>
          <p:sp>
            <p:nvSpPr>
              <p:cNvPr id="1031" name="Kombinationstegning 1030"/>
              <p:cNvSpPr/>
              <p:nvPr/>
            </p:nvSpPr>
            <p:spPr>
              <a:xfrm>
                <a:off x="2174033" y="2883983"/>
                <a:ext cx="885210" cy="661977"/>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26671" tIns="13335" rIns="26670" bIns="13336" spcCol="1270" anchor="ctr"/>
              <a:lstStyle/>
              <a:p>
                <a:pPr marL="73266" lvl="1" indent="-73266" defTabSz="284925">
                  <a:lnSpc>
                    <a:spcPct val="90000"/>
                  </a:lnSpc>
                  <a:spcAft>
                    <a:spcPct val="15000"/>
                  </a:spcAft>
                  <a:buFontTx/>
                  <a:buChar char="••"/>
                  <a:defRPr/>
                </a:pPr>
                <a:r>
                  <a:rPr lang="da-DK" sz="700" dirty="0">
                    <a:latin typeface="Arial Narrow" pitchFamily="34" charset="0"/>
                  </a:rPr>
                  <a:t>Kommunikation og Psykologi</a:t>
                </a:r>
              </a:p>
              <a:p>
                <a:pPr marL="73266" lvl="1" indent="-73266" defTabSz="284925">
                  <a:lnSpc>
                    <a:spcPct val="90000"/>
                  </a:lnSpc>
                  <a:spcAft>
                    <a:spcPct val="15000"/>
                  </a:spcAft>
                  <a:buFontTx/>
                  <a:buChar char="••"/>
                  <a:defRPr/>
                </a:pPr>
                <a:r>
                  <a:rPr lang="da-DK" sz="700" dirty="0">
                    <a:latin typeface="Arial Narrow" pitchFamily="34" charset="0"/>
                  </a:rPr>
                  <a:t>Kultur og Globale Studier *</a:t>
                </a:r>
              </a:p>
              <a:p>
                <a:pPr marL="73266" lvl="1" indent="-73266" defTabSz="284925">
                  <a:lnSpc>
                    <a:spcPct val="90000"/>
                  </a:lnSpc>
                  <a:spcAft>
                    <a:spcPct val="15000"/>
                  </a:spcAft>
                  <a:buFontTx/>
                  <a:buChar char="••"/>
                  <a:defRPr/>
                </a:pPr>
                <a:r>
                  <a:rPr lang="da-DK" sz="700" dirty="0">
                    <a:latin typeface="Arial Narrow" pitchFamily="34" charset="0"/>
                  </a:rPr>
                  <a:t>Læring og Filosofi *</a:t>
                </a:r>
              </a:p>
            </p:txBody>
          </p:sp>
          <p:sp>
            <p:nvSpPr>
              <p:cNvPr id="1032" name="Kombinationstegning 1031"/>
              <p:cNvSpPr/>
              <p:nvPr/>
            </p:nvSpPr>
            <p:spPr>
              <a:xfrm>
                <a:off x="1680662" y="2883983"/>
                <a:ext cx="493371" cy="661977"/>
              </a:xfrm>
              <a:custGeom>
                <a:avLst/>
                <a:gdLst>
                  <a:gd name="connsiteX0" fmla="*/ 0 w 543602"/>
                  <a:gd name="connsiteY0" fmla="*/ 0 h 661936"/>
                  <a:gd name="connsiteX1" fmla="*/ 543602 w 543602"/>
                  <a:gd name="connsiteY1" fmla="*/ 0 h 661936"/>
                  <a:gd name="connsiteX2" fmla="*/ 543602 w 543602"/>
                  <a:gd name="connsiteY2" fmla="*/ 661936 h 661936"/>
                  <a:gd name="connsiteX3" fmla="*/ 0 w 543602"/>
                  <a:gd name="connsiteY3" fmla="*/ 661936 h 661936"/>
                  <a:gd name="connsiteX4" fmla="*/ 0 w 543602"/>
                  <a:gd name="connsiteY4" fmla="*/ 0 h 66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02" h="661936">
                    <a:moveTo>
                      <a:pt x="0" y="0"/>
                    </a:moveTo>
                    <a:lnTo>
                      <a:pt x="543602" y="0"/>
                    </a:lnTo>
                    <a:lnTo>
                      <a:pt x="543602" y="661936"/>
                    </a:lnTo>
                    <a:lnTo>
                      <a:pt x="0" y="661936"/>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480" tIns="15240" rIns="30480" bIns="15240" spcCol="1270" anchor="ctr"/>
              <a:lstStyle/>
              <a:p>
                <a:pPr algn="ctr" defTabSz="455879">
                  <a:lnSpc>
                    <a:spcPct val="90000"/>
                  </a:lnSpc>
                  <a:spcAft>
                    <a:spcPct val="35000"/>
                  </a:spcAft>
                  <a:defRPr/>
                </a:pPr>
                <a:r>
                  <a:rPr lang="da-DK" sz="1000" dirty="0">
                    <a:latin typeface="Arial" pitchFamily="34" charset="0"/>
                    <a:cs typeface="Arial" pitchFamily="34" charset="0"/>
                  </a:rPr>
                  <a:t>Institutter</a:t>
                </a:r>
              </a:p>
            </p:txBody>
          </p:sp>
          <p:sp>
            <p:nvSpPr>
              <p:cNvPr id="1033" name="Kombinationstegning 1032"/>
              <p:cNvSpPr/>
              <p:nvPr/>
            </p:nvSpPr>
            <p:spPr>
              <a:xfrm>
                <a:off x="2177205" y="3588821"/>
                <a:ext cx="877278" cy="661977"/>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22861" tIns="11430" rIns="22860" bIns="11431" spcCol="1270" anchor="ctr"/>
              <a:lstStyle/>
              <a:p>
                <a:pPr marL="73266" lvl="1" indent="-73266" defTabSz="341909">
                  <a:lnSpc>
                    <a:spcPct val="90000"/>
                  </a:lnSpc>
                  <a:spcAft>
                    <a:spcPct val="15000"/>
                  </a:spcAft>
                  <a:buFontTx/>
                  <a:buChar char="••"/>
                  <a:defRPr/>
                </a:pPr>
                <a:r>
                  <a:rPr lang="da-DK" sz="700" dirty="0">
                    <a:latin typeface="Arial Narrow" pitchFamily="34" charset="0"/>
                  </a:rPr>
                  <a:t>MPACT</a:t>
                </a:r>
              </a:p>
              <a:p>
                <a:pPr marL="73266" lvl="1" indent="-73266" defTabSz="341909">
                  <a:lnSpc>
                    <a:spcPct val="90000"/>
                  </a:lnSpc>
                  <a:spcAft>
                    <a:spcPct val="15000"/>
                  </a:spcAft>
                  <a:buFontTx/>
                  <a:buChar char="••"/>
                  <a:defRPr/>
                </a:pPr>
                <a:r>
                  <a:rPr lang="da-DK" sz="700" dirty="0">
                    <a:latin typeface="Arial Narrow" pitchFamily="34" charset="0"/>
                  </a:rPr>
                  <a:t>Erkendelses- og Forandringsprocesser *</a:t>
                </a:r>
              </a:p>
              <a:p>
                <a:pPr marL="73266" lvl="1" indent="-73266" defTabSz="341909">
                  <a:lnSpc>
                    <a:spcPct val="90000"/>
                  </a:lnSpc>
                  <a:spcAft>
                    <a:spcPct val="15000"/>
                  </a:spcAft>
                  <a:buFontTx/>
                  <a:buChar char="••"/>
                  <a:defRPr/>
                </a:pPr>
                <a:r>
                  <a:rPr lang="da-DK" sz="700" dirty="0">
                    <a:latin typeface="Arial Narrow" pitchFamily="34" charset="0"/>
                  </a:rPr>
                  <a:t>Kultur og Globale studier *</a:t>
                </a:r>
              </a:p>
            </p:txBody>
          </p:sp>
          <p:sp>
            <p:nvSpPr>
              <p:cNvPr id="1034" name="Kombinationstegning 1033"/>
              <p:cNvSpPr/>
              <p:nvPr/>
            </p:nvSpPr>
            <p:spPr>
              <a:xfrm>
                <a:off x="1680662" y="3590409"/>
                <a:ext cx="493371" cy="658801"/>
              </a:xfrm>
              <a:custGeom>
                <a:avLst/>
                <a:gdLst>
                  <a:gd name="connsiteX0" fmla="*/ 0 w 552104"/>
                  <a:gd name="connsiteY0" fmla="*/ 0 h 658796"/>
                  <a:gd name="connsiteX1" fmla="*/ 552104 w 552104"/>
                  <a:gd name="connsiteY1" fmla="*/ 0 h 658796"/>
                  <a:gd name="connsiteX2" fmla="*/ 552104 w 552104"/>
                  <a:gd name="connsiteY2" fmla="*/ 658796 h 658796"/>
                  <a:gd name="connsiteX3" fmla="*/ 0 w 552104"/>
                  <a:gd name="connsiteY3" fmla="*/ 658796 h 658796"/>
                  <a:gd name="connsiteX4" fmla="*/ 0 w 552104"/>
                  <a:gd name="connsiteY4" fmla="*/ 0 h 65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104" h="658796">
                    <a:moveTo>
                      <a:pt x="0" y="0"/>
                    </a:moveTo>
                    <a:lnTo>
                      <a:pt x="552104" y="0"/>
                    </a:lnTo>
                    <a:lnTo>
                      <a:pt x="552104" y="658796"/>
                    </a:lnTo>
                    <a:lnTo>
                      <a:pt x="0" y="658796"/>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480" tIns="15240" rIns="30480" bIns="15240" spcCol="1270" anchor="ctr"/>
              <a:lstStyle/>
              <a:p>
                <a:pPr algn="ctr" defTabSz="455879">
                  <a:lnSpc>
                    <a:spcPct val="90000"/>
                  </a:lnSpc>
                  <a:spcAft>
                    <a:spcPct val="35000"/>
                  </a:spcAft>
                  <a:defRPr/>
                </a:pPr>
                <a:r>
                  <a:rPr lang="da-DK" sz="1000" dirty="0">
                    <a:latin typeface="Arial" pitchFamily="34" charset="0"/>
                    <a:cs typeface="Arial" pitchFamily="34" charset="0"/>
                  </a:rPr>
                  <a:t>Skoler</a:t>
                </a:r>
              </a:p>
            </p:txBody>
          </p:sp>
        </p:grpSp>
        <p:grpSp>
          <p:nvGrpSpPr>
            <p:cNvPr id="6174" name="Gruppe 1034"/>
            <p:cNvGrpSpPr>
              <a:grpSpLocks/>
            </p:cNvGrpSpPr>
            <p:nvPr/>
          </p:nvGrpSpPr>
          <p:grpSpPr bwMode="auto">
            <a:xfrm>
              <a:off x="4163485" y="3196590"/>
              <a:ext cx="1864783" cy="1640206"/>
              <a:chOff x="3265128" y="2883983"/>
              <a:chExt cx="1398765" cy="1366815"/>
            </a:xfrm>
          </p:grpSpPr>
          <p:sp>
            <p:nvSpPr>
              <p:cNvPr id="1036" name="Kombinationstegning 1035"/>
              <p:cNvSpPr/>
              <p:nvPr/>
            </p:nvSpPr>
            <p:spPr>
              <a:xfrm>
                <a:off x="3758903" y="2883983"/>
                <a:ext cx="904990" cy="661977"/>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0481" tIns="15240" rIns="30480" bIns="15241" spcCol="1270" anchor="ctr"/>
              <a:lstStyle/>
              <a:p>
                <a:pPr marL="73266" lvl="1" indent="-73266" defTabSz="455879">
                  <a:lnSpc>
                    <a:spcPct val="90000"/>
                  </a:lnSpc>
                  <a:spcAft>
                    <a:spcPct val="15000"/>
                  </a:spcAft>
                  <a:buFontTx/>
                  <a:buChar char="••"/>
                  <a:defRPr/>
                </a:pPr>
                <a:r>
                  <a:rPr lang="da-DK" sz="700" dirty="0">
                    <a:latin typeface="Arial Narrow" pitchFamily="34" charset="0"/>
                  </a:rPr>
                  <a:t>Medicin og Sundhedsteknologi </a:t>
                </a:r>
              </a:p>
              <a:p>
                <a:pPr marL="73266" lvl="1" indent="-73266" defTabSz="455879">
                  <a:lnSpc>
                    <a:spcPct val="90000"/>
                  </a:lnSpc>
                  <a:spcAft>
                    <a:spcPct val="15000"/>
                  </a:spcAft>
                  <a:buFontTx/>
                  <a:buChar char="••"/>
                  <a:defRPr/>
                </a:pPr>
                <a:r>
                  <a:rPr lang="da-DK" sz="700" dirty="0">
                    <a:latin typeface="Arial Narrow" pitchFamily="34" charset="0"/>
                  </a:rPr>
                  <a:t>Klinisk Institut</a:t>
                </a:r>
              </a:p>
            </p:txBody>
          </p:sp>
          <p:sp>
            <p:nvSpPr>
              <p:cNvPr id="1037" name="Kombinationstegning 1036"/>
              <p:cNvSpPr/>
              <p:nvPr/>
            </p:nvSpPr>
            <p:spPr>
              <a:xfrm>
                <a:off x="3265128" y="2883983"/>
                <a:ext cx="493775" cy="661977"/>
              </a:xfrm>
              <a:custGeom>
                <a:avLst/>
                <a:gdLst>
                  <a:gd name="connsiteX0" fmla="*/ 0 w 543602"/>
                  <a:gd name="connsiteY0" fmla="*/ 0 h 661936"/>
                  <a:gd name="connsiteX1" fmla="*/ 543602 w 543602"/>
                  <a:gd name="connsiteY1" fmla="*/ 0 h 661936"/>
                  <a:gd name="connsiteX2" fmla="*/ 543602 w 543602"/>
                  <a:gd name="connsiteY2" fmla="*/ 661936 h 661936"/>
                  <a:gd name="connsiteX3" fmla="*/ 0 w 543602"/>
                  <a:gd name="connsiteY3" fmla="*/ 661936 h 661936"/>
                  <a:gd name="connsiteX4" fmla="*/ 0 w 543602"/>
                  <a:gd name="connsiteY4" fmla="*/ 0 h 66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602" h="661936">
                    <a:moveTo>
                      <a:pt x="0" y="0"/>
                    </a:moveTo>
                    <a:lnTo>
                      <a:pt x="543602" y="0"/>
                    </a:lnTo>
                    <a:lnTo>
                      <a:pt x="543602" y="661936"/>
                    </a:lnTo>
                    <a:lnTo>
                      <a:pt x="0" y="661936"/>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480" tIns="15240" rIns="30480" bIns="15240" spcCol="1270" anchor="ctr"/>
              <a:lstStyle/>
              <a:p>
                <a:pPr algn="ctr" defTabSz="455879">
                  <a:lnSpc>
                    <a:spcPct val="90000"/>
                  </a:lnSpc>
                  <a:spcAft>
                    <a:spcPct val="35000"/>
                  </a:spcAft>
                  <a:defRPr/>
                </a:pPr>
                <a:r>
                  <a:rPr lang="da-DK" sz="1000" dirty="0">
                    <a:latin typeface="Arial" pitchFamily="34" charset="0"/>
                    <a:cs typeface="Arial" pitchFamily="34" charset="0"/>
                  </a:rPr>
                  <a:t>Institutter</a:t>
                </a:r>
              </a:p>
            </p:txBody>
          </p:sp>
          <p:sp>
            <p:nvSpPr>
              <p:cNvPr id="1038" name="Kombinationstegning 1037"/>
              <p:cNvSpPr/>
              <p:nvPr/>
            </p:nvSpPr>
            <p:spPr>
              <a:xfrm>
                <a:off x="3758903" y="3588821"/>
                <a:ext cx="903403" cy="661977"/>
              </a:xfrm>
              <a:custGeom>
                <a:avLst/>
                <a:gdLst>
                  <a:gd name="connsiteX0" fmla="*/ 0 w 662698"/>
                  <a:gd name="connsiteY0" fmla="*/ 0 h 981519"/>
                  <a:gd name="connsiteX1" fmla="*/ 662698 w 662698"/>
                  <a:gd name="connsiteY1" fmla="*/ 0 h 981519"/>
                  <a:gd name="connsiteX2" fmla="*/ 662698 w 662698"/>
                  <a:gd name="connsiteY2" fmla="*/ 981519 h 981519"/>
                  <a:gd name="connsiteX3" fmla="*/ 0 w 662698"/>
                  <a:gd name="connsiteY3" fmla="*/ 981519 h 981519"/>
                  <a:gd name="connsiteX4" fmla="*/ 0 w 662698"/>
                  <a:gd name="connsiteY4" fmla="*/ 0 h 98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98" h="981519">
                    <a:moveTo>
                      <a:pt x="662698" y="1"/>
                    </a:moveTo>
                    <a:lnTo>
                      <a:pt x="662698" y="981518"/>
                    </a:lnTo>
                    <a:lnTo>
                      <a:pt x="0" y="981518"/>
                    </a:lnTo>
                    <a:lnTo>
                      <a:pt x="0" y="1"/>
                    </a:lnTo>
                    <a:lnTo>
                      <a:pt x="662698" y="1"/>
                    </a:lnTo>
                    <a:close/>
                  </a:path>
                </a:pathLst>
              </a:custGeom>
              <a:ln>
                <a:noFill/>
              </a:ln>
            </p:spPr>
            <p:style>
              <a:lnRef idx="2">
                <a:scrgbClr r="0" g="0" b="0"/>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lIns="30481" tIns="15240" rIns="30480" bIns="15241" spcCol="1270" anchor="ctr"/>
              <a:lstStyle/>
              <a:p>
                <a:pPr marL="73266" lvl="1" indent="-73266" defTabSz="455879">
                  <a:lnSpc>
                    <a:spcPct val="90000"/>
                  </a:lnSpc>
                  <a:spcAft>
                    <a:spcPct val="15000"/>
                  </a:spcAft>
                  <a:buFontTx/>
                  <a:buChar char="••"/>
                  <a:defRPr/>
                </a:pPr>
                <a:r>
                  <a:rPr lang="da-DK" sz="700" dirty="0">
                    <a:latin typeface="Arial Narrow" pitchFamily="34" charset="0"/>
                  </a:rPr>
                  <a:t>Medicin og Sundhed</a:t>
                </a:r>
              </a:p>
              <a:p>
                <a:pPr marL="73266" lvl="1" indent="-73266" defTabSz="455879">
                  <a:lnSpc>
                    <a:spcPct val="90000"/>
                  </a:lnSpc>
                  <a:spcAft>
                    <a:spcPct val="15000"/>
                  </a:spcAft>
                  <a:buFontTx/>
                  <a:buChar char="••"/>
                  <a:defRPr/>
                </a:pPr>
                <a:endParaRPr lang="da-DK" sz="700" dirty="0">
                  <a:latin typeface="Arial Narrow" pitchFamily="34" charset="0"/>
                </a:endParaRPr>
              </a:p>
            </p:txBody>
          </p:sp>
          <p:sp>
            <p:nvSpPr>
              <p:cNvPr id="1039" name="Kombinationstegning 1038"/>
              <p:cNvSpPr/>
              <p:nvPr/>
            </p:nvSpPr>
            <p:spPr>
              <a:xfrm>
                <a:off x="3265128" y="3590409"/>
                <a:ext cx="493775" cy="658801"/>
              </a:xfrm>
              <a:custGeom>
                <a:avLst/>
                <a:gdLst>
                  <a:gd name="connsiteX0" fmla="*/ 0 w 552104"/>
                  <a:gd name="connsiteY0" fmla="*/ 0 h 658796"/>
                  <a:gd name="connsiteX1" fmla="*/ 552104 w 552104"/>
                  <a:gd name="connsiteY1" fmla="*/ 0 h 658796"/>
                  <a:gd name="connsiteX2" fmla="*/ 552104 w 552104"/>
                  <a:gd name="connsiteY2" fmla="*/ 658796 h 658796"/>
                  <a:gd name="connsiteX3" fmla="*/ 0 w 552104"/>
                  <a:gd name="connsiteY3" fmla="*/ 658796 h 658796"/>
                  <a:gd name="connsiteX4" fmla="*/ 0 w 552104"/>
                  <a:gd name="connsiteY4" fmla="*/ 0 h 65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104" h="658796">
                    <a:moveTo>
                      <a:pt x="0" y="0"/>
                    </a:moveTo>
                    <a:lnTo>
                      <a:pt x="552104" y="0"/>
                    </a:lnTo>
                    <a:lnTo>
                      <a:pt x="552104" y="658796"/>
                    </a:lnTo>
                    <a:lnTo>
                      <a:pt x="0" y="658796"/>
                    </a:lnTo>
                    <a:lnTo>
                      <a:pt x="0" y="0"/>
                    </a:lnTo>
                    <a:close/>
                  </a:path>
                </a:pathLst>
              </a:custGeom>
              <a:ln>
                <a:no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480" tIns="15240" rIns="30480" bIns="15240" spcCol="1270" anchor="ctr"/>
              <a:lstStyle/>
              <a:p>
                <a:pPr algn="ctr" defTabSz="455879">
                  <a:lnSpc>
                    <a:spcPct val="90000"/>
                  </a:lnSpc>
                  <a:spcAft>
                    <a:spcPct val="35000"/>
                  </a:spcAft>
                  <a:defRPr/>
                </a:pPr>
                <a:r>
                  <a:rPr lang="da-DK" sz="1000" dirty="0">
                    <a:latin typeface="Arial" pitchFamily="34" charset="0"/>
                    <a:cs typeface="Arial" pitchFamily="34" charset="0"/>
                  </a:rPr>
                  <a:t>Skoler</a:t>
                </a:r>
              </a:p>
            </p:txBody>
          </p:sp>
        </p:grpSp>
        <p:graphicFrame>
          <p:nvGraphicFramePr>
            <p:cNvPr id="94" name="Diagram 93"/>
            <p:cNvGraphicFramePr/>
            <p:nvPr>
              <p:extLst>
                <p:ext uri="{D42A27DB-BD31-4B8C-83A1-F6EECF244321}">
                  <p14:modId xmlns:p14="http://schemas.microsoft.com/office/powerpoint/2010/main" val="129138761"/>
                </p:ext>
              </p:extLst>
            </p:nvPr>
          </p:nvGraphicFramePr>
          <p:xfrm>
            <a:off x="6306401" y="3195522"/>
            <a:ext cx="2044832" cy="164178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5" name="Diagram 94"/>
            <p:cNvGraphicFramePr/>
            <p:nvPr>
              <p:extLst>
                <p:ext uri="{D42A27DB-BD31-4B8C-83A1-F6EECF244321}">
                  <p14:modId xmlns:p14="http://schemas.microsoft.com/office/powerpoint/2010/main" val="1817381424"/>
                </p:ext>
              </p:extLst>
            </p:nvPr>
          </p:nvGraphicFramePr>
          <p:xfrm>
            <a:off x="8352823" y="3195522"/>
            <a:ext cx="2044832" cy="164178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7" name="Tekstboks 66"/>
            <p:cNvSpPr txBox="1"/>
            <p:nvPr/>
          </p:nvSpPr>
          <p:spPr>
            <a:xfrm>
              <a:off x="5238750" y="5756178"/>
              <a:ext cx="1866900" cy="351988"/>
            </a:xfrm>
            <a:prstGeom prst="rect">
              <a:avLst/>
            </a:prstGeom>
            <a:noFill/>
            <a:ln>
              <a:solidFill>
                <a:schemeClr val="tx1"/>
              </a:solidFill>
            </a:ln>
          </p:spPr>
          <p:txBody>
            <a:bodyPr lIns="117226" tIns="58613" rIns="117226" bIns="58613">
              <a:spAutoFit/>
            </a:bodyPr>
            <a:lstStyle/>
            <a:p>
              <a:pPr algn="ctr">
                <a:defRPr/>
              </a:pPr>
              <a:r>
                <a:rPr lang="da-DK" sz="900" b="1" dirty="0" smtClean="0">
                  <a:latin typeface="Arial" pitchFamily="34" charset="0"/>
                  <a:cs typeface="Arial" pitchFamily="34" charset="0"/>
                </a:rPr>
                <a:t>Dorte Stigaard</a:t>
              </a:r>
              <a:endParaRPr lang="da-DK" sz="900" b="1" dirty="0">
                <a:latin typeface="Arial" pitchFamily="34" charset="0"/>
                <a:cs typeface="Arial" pitchFamily="34" charset="0"/>
              </a:endParaRPr>
            </a:p>
            <a:p>
              <a:pPr algn="ctr">
                <a:defRPr/>
              </a:pPr>
              <a:r>
                <a:rPr lang="da-DK" sz="800" b="1" dirty="0" smtClean="0">
                  <a:latin typeface="Arial" pitchFamily="34" charset="0"/>
                  <a:cs typeface="Arial" pitchFamily="34" charset="0"/>
                </a:rPr>
                <a:t>Innovationsdirektør</a:t>
              </a:r>
              <a:r>
                <a:rPr lang="da-DK" sz="800" b="1" dirty="0" smtClean="0">
                  <a:latin typeface="+mj-lt"/>
                </a:rPr>
                <a:t> </a:t>
              </a:r>
              <a:endParaRPr lang="da-DK" sz="1000" dirty="0">
                <a:latin typeface="+mj-lt"/>
              </a:endParaRPr>
            </a:p>
          </p:txBody>
        </p:sp>
        <p:sp>
          <p:nvSpPr>
            <p:cNvPr id="69" name="Tekstboks 68"/>
            <p:cNvSpPr txBox="1"/>
            <p:nvPr/>
          </p:nvSpPr>
          <p:spPr>
            <a:xfrm>
              <a:off x="5238750" y="5323743"/>
              <a:ext cx="1866900" cy="3695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17226" tIns="58613" rIns="117226" bIns="58613" anchor="ctr"/>
            <a:lstStyle/>
            <a:p>
              <a:pPr algn="ctr">
                <a:defRPr/>
              </a:pPr>
              <a:endParaRPr lang="da-DK" sz="900" b="1" dirty="0">
                <a:latin typeface="Arial" pitchFamily="34" charset="0"/>
                <a:cs typeface="Arial" pitchFamily="34" charset="0"/>
              </a:endParaRPr>
            </a:p>
            <a:p>
              <a:pPr algn="ctr">
                <a:defRPr/>
              </a:pPr>
              <a:r>
                <a:rPr lang="da-DK" sz="900" b="1" dirty="0">
                  <a:latin typeface="Arial" pitchFamily="34" charset="0"/>
                  <a:cs typeface="Arial" pitchFamily="34" charset="0"/>
                </a:rPr>
                <a:t>AAU Innovation</a:t>
              </a:r>
            </a:p>
            <a:p>
              <a:pPr algn="ctr">
                <a:defRPr/>
              </a:pPr>
              <a:endParaRPr lang="da-DK" sz="900" b="1" dirty="0">
                <a:latin typeface="Arial" pitchFamily="34" charset="0"/>
                <a:cs typeface="Arial" pitchFamily="34" charset="0"/>
              </a:endParaRPr>
            </a:p>
          </p:txBody>
        </p:sp>
        <p:cxnSp>
          <p:nvCxnSpPr>
            <p:cNvPr id="85" name="Lige forbindelse 84"/>
            <p:cNvCxnSpPr/>
            <p:nvPr/>
          </p:nvCxnSpPr>
          <p:spPr>
            <a:xfrm>
              <a:off x="8688917" y="1658237"/>
              <a:ext cx="0" cy="286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81" name="Tekstboks 71"/>
            <p:cNvSpPr txBox="1">
              <a:spLocks noChangeArrowheads="1"/>
            </p:cNvSpPr>
            <p:nvPr/>
          </p:nvSpPr>
          <p:spPr bwMode="auto">
            <a:xfrm>
              <a:off x="8352366" y="1752753"/>
              <a:ext cx="1949451" cy="256870"/>
            </a:xfrm>
            <a:prstGeom prst="rect">
              <a:avLst/>
            </a:prstGeom>
            <a:solidFill>
              <a:schemeClr val="tx1"/>
            </a:solidFill>
            <a:ln w="9525">
              <a:solidFill>
                <a:schemeClr val="tx1"/>
              </a:solidFill>
              <a:miter lim="800000"/>
              <a:headEnd/>
              <a:tailEnd/>
            </a:ln>
          </p:spPr>
          <p:txBody>
            <a:bodyPr lIns="117226" tIns="58613" rIns="117226" bIns="58613" anchor="ctr">
              <a:spAutoFit/>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algn="ctr" eaLnBrk="1" hangingPunct="1"/>
              <a:r>
                <a:rPr lang="da-DK" altLang="da-DK" sz="900" b="1">
                  <a:solidFill>
                    <a:schemeClr val="bg1"/>
                  </a:solidFill>
                  <a:latin typeface="Arial" panose="020B0604020202020204" pitchFamily="34" charset="0"/>
                  <a:cs typeface="Arial" panose="020B0604020202020204" pitchFamily="34" charset="0"/>
                </a:rPr>
                <a:t>Fælles Service</a:t>
              </a:r>
              <a:r>
                <a:rPr lang="da-DK" altLang="da-DK" sz="800" b="1">
                  <a:solidFill>
                    <a:schemeClr val="bg1"/>
                  </a:solidFill>
                  <a:latin typeface="Arial" panose="020B0604020202020204" pitchFamily="34" charset="0"/>
                  <a:cs typeface="Arial" panose="020B0604020202020204" pitchFamily="34" charset="0"/>
                </a:rPr>
                <a:t> </a:t>
              </a:r>
              <a:endParaRPr lang="da-DK" altLang="da-DK" sz="1000">
                <a:solidFill>
                  <a:schemeClr val="bg1"/>
                </a:solidFill>
                <a:latin typeface="Arial" panose="020B0604020202020204" pitchFamily="34" charset="0"/>
                <a:cs typeface="Arial" panose="020B0604020202020204" pitchFamily="34" charset="0"/>
              </a:endParaRPr>
            </a:p>
          </p:txBody>
        </p:sp>
        <p:graphicFrame>
          <p:nvGraphicFramePr>
            <p:cNvPr id="46" name="Diagram 45"/>
            <p:cNvGraphicFramePr/>
            <p:nvPr>
              <p:extLst>
                <p:ext uri="{D42A27DB-BD31-4B8C-83A1-F6EECF244321}">
                  <p14:modId xmlns:p14="http://schemas.microsoft.com/office/powerpoint/2010/main" val="3057558772"/>
                </p:ext>
              </p:extLst>
            </p:nvPr>
          </p:nvGraphicFramePr>
          <p:xfrm>
            <a:off x="279145" y="4843879"/>
            <a:ext cx="2044832" cy="43371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48" name="Diagram 47"/>
            <p:cNvGraphicFramePr/>
            <p:nvPr>
              <p:extLst>
                <p:ext uri="{D42A27DB-BD31-4B8C-83A1-F6EECF244321}">
                  <p14:modId xmlns:p14="http://schemas.microsoft.com/office/powerpoint/2010/main" val="1854176893"/>
                </p:ext>
              </p:extLst>
            </p:nvPr>
          </p:nvGraphicFramePr>
          <p:xfrm>
            <a:off x="2170389" y="4843879"/>
            <a:ext cx="2044832" cy="43371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49" name="Diagram 48"/>
            <p:cNvGraphicFramePr/>
            <p:nvPr>
              <p:extLst>
                <p:ext uri="{D42A27DB-BD31-4B8C-83A1-F6EECF244321}">
                  <p14:modId xmlns:p14="http://schemas.microsoft.com/office/powerpoint/2010/main" val="664734716"/>
                </p:ext>
              </p:extLst>
            </p:nvPr>
          </p:nvGraphicFramePr>
          <p:xfrm>
            <a:off x="4141311" y="4843879"/>
            <a:ext cx="2044832" cy="43371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51" name="Diagram 50"/>
            <p:cNvGraphicFramePr/>
            <p:nvPr>
              <p:extLst>
                <p:ext uri="{D42A27DB-BD31-4B8C-83A1-F6EECF244321}">
                  <p14:modId xmlns:p14="http://schemas.microsoft.com/office/powerpoint/2010/main" val="750999011"/>
                </p:ext>
              </p:extLst>
            </p:nvPr>
          </p:nvGraphicFramePr>
          <p:xfrm>
            <a:off x="6286003" y="4843879"/>
            <a:ext cx="2044832" cy="433717"/>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2" name="Diagram 51"/>
            <p:cNvGraphicFramePr/>
            <p:nvPr>
              <p:extLst>
                <p:ext uri="{D42A27DB-BD31-4B8C-83A1-F6EECF244321}">
                  <p14:modId xmlns:p14="http://schemas.microsoft.com/office/powerpoint/2010/main" val="2744905046"/>
                </p:ext>
              </p:extLst>
            </p:nvPr>
          </p:nvGraphicFramePr>
          <p:xfrm>
            <a:off x="8339989" y="4843879"/>
            <a:ext cx="2044832" cy="433717"/>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pSp>
    </p:spTree>
    <p:extLst>
      <p:ext uri="{BB962C8B-B14F-4D97-AF65-F5344CB8AC3E}">
        <p14:creationId xmlns:p14="http://schemas.microsoft.com/office/powerpoint/2010/main" val="210248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431372" y="893952"/>
            <a:ext cx="4426533" cy="595418"/>
          </a:xfrm>
          <a:prstGeom prst="rect">
            <a:avLst/>
          </a:prstGeom>
        </p:spPr>
        <p:txBody>
          <a:bodyPr wrap="none" lIns="117221" tIns="58610" rIns="117221" bIns="58610">
            <a:spAutoFit/>
          </a:bodyPr>
          <a:lstStyle/>
          <a:p>
            <a:pPr defTabSz="1172215"/>
            <a:r>
              <a:rPr lang="da-DK" sz="3100" b="1" spc="385" dirty="0">
                <a:solidFill>
                  <a:srgbClr val="211A52"/>
                </a:solidFill>
              </a:rPr>
              <a:t>FÆLLES SERVICE</a:t>
            </a:r>
          </a:p>
        </p:txBody>
      </p:sp>
      <p:pic>
        <p:nvPicPr>
          <p:cNvPr id="9" name="Picture 4" descr="\\ADM.AAU.DK\Users\sed\Documents\AAU_powerpoint\AAU_B+ÿLGER_CMYK-05.png"/>
          <p:cNvPicPr>
            <a:picLocks noChangeAspect="1" noChangeArrowheads="1"/>
          </p:cNvPicPr>
          <p:nvPr/>
        </p:nvPicPr>
        <p:blipFill rotWithShape="1">
          <a:blip r:embed="rId3">
            <a:extLst>
              <a:ext uri="{28A0092B-C50C-407E-A947-70E740481C1C}">
                <a14:useLocalDpi xmlns:a14="http://schemas.microsoft.com/office/drawing/2010/main" val="0"/>
              </a:ext>
            </a:extLst>
          </a:blip>
          <a:srcRect l="64690" t="20446" r="10565" b="36623"/>
          <a:stretch/>
        </p:blipFill>
        <p:spPr bwMode="auto">
          <a:xfrm rot="5400000">
            <a:off x="-1440606" y="20391"/>
            <a:ext cx="990083" cy="2430704"/>
          </a:xfrm>
          <a:prstGeom prst="rect">
            <a:avLst/>
          </a:prstGeom>
          <a:noFill/>
          <a:extLst>
            <a:ext uri="{909E8E84-426E-40DD-AFC4-6F175D3DCCD1}">
              <a14:hiddenFill xmlns:a14="http://schemas.microsoft.com/office/drawing/2010/main">
                <a:solidFill>
                  <a:srgbClr val="FFFFFF"/>
                </a:solidFill>
              </a14:hiddenFill>
            </a:ext>
          </a:extLst>
        </p:spPr>
      </p:pic>
      <p:sp>
        <p:nvSpPr>
          <p:cNvPr id="48" name="Tekstboks 47"/>
          <p:cNvSpPr txBox="1"/>
          <p:nvPr/>
        </p:nvSpPr>
        <p:spPr>
          <a:xfrm>
            <a:off x="164811" y="3330605"/>
            <a:ext cx="1320000" cy="2228400"/>
          </a:xfrm>
          <a:prstGeom prst="rect">
            <a:avLst/>
          </a:prstGeom>
          <a:noFill/>
          <a:ln>
            <a:solidFill>
              <a:schemeClr val="tx1"/>
            </a:solidFill>
          </a:ln>
        </p:spPr>
        <p:txBody>
          <a:bodyPr wrap="square" lIns="138451" tIns="58610" rIns="117221" bIns="58610" rtlCol="0">
            <a:noAutofit/>
          </a:bodyPr>
          <a:lstStyle/>
          <a:p>
            <a:pPr defTabSz="1172215">
              <a:spcAft>
                <a:spcPts val="26"/>
              </a:spcAft>
            </a:pPr>
            <a:r>
              <a:rPr lang="da-DK" sz="900" b="1" dirty="0">
                <a:solidFill>
                  <a:srgbClr val="192753"/>
                </a:solidFill>
                <a:latin typeface="Arial Narrow" panose="020B0606020202030204" pitchFamily="34" charset="0"/>
              </a:rPr>
              <a:t>AUB</a:t>
            </a:r>
          </a:p>
          <a:p>
            <a:pPr algn="ctr" defTabSz="1172215">
              <a:spcAft>
                <a:spcPts val="26"/>
              </a:spcAft>
            </a:pPr>
            <a:endParaRPr lang="da-DK" sz="800" dirty="0">
              <a:solidFill>
                <a:srgbClr val="192753"/>
              </a:solidFill>
              <a:latin typeface="Arial Narrow" panose="020B0606020202030204" pitchFamily="34" charset="0"/>
            </a:endParaRPr>
          </a:p>
          <a:p>
            <a:pPr marL="92300" indent="-92300" defTabSz="1172215">
              <a:spcAft>
                <a:spcPts val="26"/>
              </a:spcAft>
              <a:buFont typeface="Arial" panose="020B0604020202020204" pitchFamily="34" charset="0"/>
              <a:buChar char="•"/>
            </a:pPr>
            <a:r>
              <a:rPr lang="da-DK" sz="800" dirty="0" err="1">
                <a:solidFill>
                  <a:srgbClr val="192753"/>
                </a:solidFill>
                <a:latin typeface="Arial Narrow" panose="020B0606020202030204" pitchFamily="34" charset="0"/>
              </a:rPr>
              <a:t>Accensionsteam</a:t>
            </a:r>
            <a:endParaRPr lang="da-DK" sz="800" dirty="0">
              <a:solidFill>
                <a:srgbClr val="192753"/>
              </a:solidFill>
              <a:latin typeface="Arial Narrow" panose="020B0606020202030204" pitchFamily="34" charset="0"/>
            </a:endParaRPr>
          </a:p>
          <a:p>
            <a:pPr marL="92300" indent="-92300" defTabSz="1172215">
              <a:spcAft>
                <a:spcPts val="26"/>
              </a:spcAft>
              <a:buFont typeface="Arial" panose="020B0604020202020204" pitchFamily="34" charset="0"/>
              <a:buChar char="•"/>
            </a:pPr>
            <a:r>
              <a:rPr lang="da-DK" sz="800" dirty="0">
                <a:solidFill>
                  <a:srgbClr val="192753"/>
                </a:solidFill>
                <a:latin typeface="Arial Narrow" panose="020B0606020202030204" pitchFamily="34" charset="0"/>
              </a:rPr>
              <a:t>Administrationsteam</a:t>
            </a:r>
          </a:p>
          <a:p>
            <a:pPr marL="92300" indent="-92300" defTabSz="1172215">
              <a:spcAft>
                <a:spcPts val="26"/>
              </a:spcAft>
              <a:buFont typeface="Arial" panose="020B0604020202020204" pitchFamily="34" charset="0"/>
              <a:buChar char="•"/>
            </a:pPr>
            <a:r>
              <a:rPr lang="da-DK" sz="800" dirty="0">
                <a:solidFill>
                  <a:srgbClr val="192753"/>
                </a:solidFill>
                <a:latin typeface="Arial Narrow" panose="020B0606020202030204" pitchFamily="34" charset="0"/>
              </a:rPr>
              <a:t>Ekspeditionsteam</a:t>
            </a:r>
          </a:p>
          <a:p>
            <a:pPr marL="92300" indent="-92300" defTabSz="1172215">
              <a:spcAft>
                <a:spcPts val="26"/>
              </a:spcAft>
              <a:buFont typeface="Arial" panose="020B0604020202020204" pitchFamily="34" charset="0"/>
              <a:buChar char="•"/>
            </a:pPr>
            <a:r>
              <a:rPr lang="da-DK" sz="800" dirty="0">
                <a:solidFill>
                  <a:srgbClr val="192753"/>
                </a:solidFill>
                <a:latin typeface="Arial Narrow" panose="020B0606020202030204" pitchFamily="34" charset="0"/>
              </a:rPr>
              <a:t>Informationsteam</a:t>
            </a:r>
          </a:p>
          <a:p>
            <a:pPr marL="92300" indent="-92300" defTabSz="1172215">
              <a:spcAft>
                <a:spcPts val="26"/>
              </a:spcAft>
              <a:buFont typeface="Arial" panose="020B0604020202020204" pitchFamily="34" charset="0"/>
              <a:buChar char="•"/>
            </a:pPr>
            <a:r>
              <a:rPr lang="da-DK" sz="800" dirty="0">
                <a:solidFill>
                  <a:srgbClr val="192753"/>
                </a:solidFill>
                <a:latin typeface="Arial Narrow" panose="020B0606020202030204" pitchFamily="34" charset="0"/>
              </a:rPr>
              <a:t>VBN/redaktion og </a:t>
            </a:r>
            <a:r>
              <a:rPr lang="da-DK" sz="800" dirty="0" err="1">
                <a:solidFill>
                  <a:srgbClr val="192753"/>
                </a:solidFill>
                <a:latin typeface="Arial Narrow" panose="020B0606020202030204" pitchFamily="34" charset="0"/>
              </a:rPr>
              <a:t>ranking</a:t>
            </a:r>
            <a:endParaRPr lang="da-DK" sz="800" dirty="0">
              <a:solidFill>
                <a:srgbClr val="192753"/>
              </a:solidFill>
              <a:latin typeface="Arial Narrow" panose="020B0606020202030204" pitchFamily="34" charset="0"/>
            </a:endParaRPr>
          </a:p>
          <a:p>
            <a:pPr marL="92300" indent="-92300" defTabSz="1172215">
              <a:spcAft>
                <a:spcPts val="26"/>
              </a:spcAft>
              <a:buFont typeface="Arial" panose="020B0604020202020204" pitchFamily="34" charset="0"/>
              <a:buChar char="•"/>
            </a:pPr>
            <a:r>
              <a:rPr lang="da-DK" sz="800" dirty="0">
                <a:solidFill>
                  <a:srgbClr val="192753"/>
                </a:solidFill>
                <a:latin typeface="Arial Narrow" panose="020B0606020202030204" pitchFamily="34" charset="0"/>
              </a:rPr>
              <a:t>ESDH-sekretariat</a:t>
            </a: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r>
              <a:rPr lang="da-DK" sz="1000" dirty="0">
                <a:solidFill>
                  <a:srgbClr val="192753"/>
                </a:solidFill>
                <a:latin typeface="Arial Narrow" panose="020B0606020202030204" pitchFamily="34" charset="0"/>
              </a:rPr>
              <a:t/>
            </a:r>
            <a:br>
              <a:rPr lang="da-DK" sz="1000" dirty="0">
                <a:solidFill>
                  <a:srgbClr val="192753"/>
                </a:solidFill>
                <a:latin typeface="Arial Narrow" panose="020B0606020202030204" pitchFamily="34" charset="0"/>
              </a:rPr>
            </a:br>
            <a:endParaRPr lang="da-DK" sz="1000" dirty="0">
              <a:solidFill>
                <a:srgbClr val="192753"/>
              </a:solidFill>
              <a:latin typeface="Arial Narrow" panose="020B0606020202030204" pitchFamily="34" charset="0"/>
            </a:endParaRPr>
          </a:p>
        </p:txBody>
      </p:sp>
      <p:sp>
        <p:nvSpPr>
          <p:cNvPr id="49" name="Tekstboks 48"/>
          <p:cNvSpPr txBox="1"/>
          <p:nvPr/>
        </p:nvSpPr>
        <p:spPr>
          <a:xfrm>
            <a:off x="1484811" y="3332029"/>
            <a:ext cx="1134104" cy="2228400"/>
          </a:xfrm>
          <a:prstGeom prst="rect">
            <a:avLst/>
          </a:prstGeom>
          <a:noFill/>
          <a:ln>
            <a:solidFill>
              <a:schemeClr val="tx1"/>
            </a:solidFill>
          </a:ln>
        </p:spPr>
        <p:txBody>
          <a:bodyPr wrap="square" lIns="138451" tIns="58610" rIns="46151" bIns="58610" rtlCol="0">
            <a:spAutoFit/>
          </a:bodyPr>
          <a:lstStyle/>
          <a:p>
            <a:pPr defTabSz="1172215"/>
            <a:r>
              <a:rPr lang="da-DK" sz="900" b="1" dirty="0">
                <a:solidFill>
                  <a:srgbClr val="192753"/>
                </a:solidFill>
                <a:latin typeface="Arial Narrow" panose="020B0606020202030204" pitchFamily="34" charset="0"/>
              </a:rPr>
              <a:t>IT-services</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Strategi og Portefølje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Projekt og Systemforvaltning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Support Services</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Infrastruktur Services</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Informationssikkerhed </a:t>
            </a: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r>
              <a:rPr lang="da-DK" sz="1000" dirty="0">
                <a:solidFill>
                  <a:srgbClr val="192753"/>
                </a:solidFill>
                <a:latin typeface="Arial Narrow" panose="020B0606020202030204" pitchFamily="34" charset="0"/>
              </a:rPr>
              <a:t/>
            </a:r>
            <a:br>
              <a:rPr lang="da-DK" sz="1000" dirty="0">
                <a:solidFill>
                  <a:srgbClr val="192753"/>
                </a:solidFill>
                <a:latin typeface="Arial Narrow" panose="020B0606020202030204" pitchFamily="34" charset="0"/>
              </a:rPr>
            </a:br>
            <a:endParaRPr lang="da-DK" sz="1000" dirty="0">
              <a:solidFill>
                <a:srgbClr val="192753"/>
              </a:solidFill>
              <a:latin typeface="Arial Narrow" panose="020B0606020202030204" pitchFamily="34" charset="0"/>
            </a:endParaRPr>
          </a:p>
        </p:txBody>
      </p:sp>
      <p:sp>
        <p:nvSpPr>
          <p:cNvPr id="66" name="Tekstboks 65"/>
          <p:cNvSpPr txBox="1"/>
          <p:nvPr/>
        </p:nvSpPr>
        <p:spPr>
          <a:xfrm>
            <a:off x="5187055" y="3332030"/>
            <a:ext cx="1046400" cy="2228400"/>
          </a:xfrm>
          <a:prstGeom prst="rect">
            <a:avLst/>
          </a:prstGeom>
          <a:noFill/>
          <a:ln>
            <a:solidFill>
              <a:schemeClr val="tx1"/>
            </a:solidFill>
          </a:ln>
        </p:spPr>
        <p:txBody>
          <a:bodyPr wrap="square" lIns="92300" tIns="58610" rIns="0" bIns="58610" rtlCol="0">
            <a:noAutofit/>
          </a:bodyPr>
          <a:lstStyle/>
          <a:p>
            <a:pPr defTabSz="1172215"/>
            <a:r>
              <a:rPr lang="da-DK" sz="900" b="1" dirty="0">
                <a:solidFill>
                  <a:srgbClr val="192753"/>
                </a:solidFill>
                <a:latin typeface="Arial Narrow" panose="020B0606020202030204" pitchFamily="34" charset="0"/>
              </a:rPr>
              <a:t>Rektorsekretariatet</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Sekretariatsbetjening af rektorat, direktion, administrativ ledergruppe mv.</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Mødeforberedelse af rektoratets medlemmer</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Strategisekretariat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Strategisk analyse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Politisk rådgivning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Juridiske spørgsmål</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Events</a:t>
            </a:r>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r>
              <a:rPr lang="da-DK" sz="1000" dirty="0">
                <a:solidFill>
                  <a:srgbClr val="192753"/>
                </a:solidFill>
                <a:latin typeface="Arial Narrow" panose="020B0606020202030204" pitchFamily="34" charset="0"/>
              </a:rPr>
              <a:t/>
            </a:r>
            <a:br>
              <a:rPr lang="da-DK" sz="1000" dirty="0">
                <a:solidFill>
                  <a:srgbClr val="192753"/>
                </a:solidFill>
                <a:latin typeface="Arial Narrow" panose="020B0606020202030204" pitchFamily="34" charset="0"/>
              </a:rPr>
            </a:br>
            <a:endParaRPr lang="da-DK" sz="1000" dirty="0">
              <a:solidFill>
                <a:srgbClr val="192753"/>
              </a:solidFill>
              <a:latin typeface="Arial Narrow" panose="020B0606020202030204" pitchFamily="34" charset="0"/>
            </a:endParaRPr>
          </a:p>
        </p:txBody>
      </p:sp>
      <p:sp>
        <p:nvSpPr>
          <p:cNvPr id="67" name="Tekstboks 66"/>
          <p:cNvSpPr txBox="1"/>
          <p:nvPr/>
        </p:nvSpPr>
        <p:spPr>
          <a:xfrm>
            <a:off x="7280987" y="3332030"/>
            <a:ext cx="1183152" cy="2228400"/>
          </a:xfrm>
          <a:prstGeom prst="rect">
            <a:avLst/>
          </a:prstGeom>
          <a:noFill/>
          <a:ln>
            <a:solidFill>
              <a:schemeClr val="tx1"/>
            </a:solidFill>
          </a:ln>
        </p:spPr>
        <p:txBody>
          <a:bodyPr wrap="square" lIns="117221" tIns="58610" rIns="117221" bIns="58610" rtlCol="0">
            <a:spAutoFit/>
          </a:bodyPr>
          <a:lstStyle/>
          <a:p>
            <a:pPr defTabSz="1172215"/>
            <a:r>
              <a:rPr lang="da-DK" sz="900" b="1" dirty="0">
                <a:solidFill>
                  <a:srgbClr val="192753"/>
                </a:solidFill>
                <a:latin typeface="Arial Narrow" panose="020B0606020202030204" pitchFamily="34" charset="0"/>
              </a:rPr>
              <a:t>Studieservice</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AAU Karriere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Kvalitetssikring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Optagelse og efteruddannelse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Sekretariat</a:t>
            </a:r>
            <a:br>
              <a:rPr lang="da-DK" sz="800" dirty="0">
                <a:solidFill>
                  <a:srgbClr val="192753"/>
                </a:solidFill>
                <a:latin typeface="Arial Narrow" panose="020B0606020202030204" pitchFamily="34" charset="0"/>
              </a:rPr>
            </a:br>
            <a:r>
              <a:rPr lang="da-DK" sz="800" dirty="0">
                <a:solidFill>
                  <a:srgbClr val="192753"/>
                </a:solidFill>
                <a:latin typeface="Arial Narrow" panose="020B0606020202030204" pitchFamily="34" charset="0"/>
              </a:rPr>
              <a:t>Studievejledning og Internationalt Kontor</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SU og Studie-IT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Nordjysk Elitesport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Studentersamfundets Sekretariat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Studievalg Nordjylland</a:t>
            </a:r>
          </a:p>
          <a:p>
            <a:pPr defTabSz="1172215"/>
            <a:r>
              <a:rPr lang="da-DK" sz="800" dirty="0">
                <a:solidFill>
                  <a:srgbClr val="192753"/>
                </a:solidFill>
                <a:latin typeface="Arial Narrow" panose="020B0606020202030204" pitchFamily="34" charset="0"/>
              </a:rPr>
              <a:t/>
            </a:r>
            <a:br>
              <a:rPr lang="da-DK" sz="800" dirty="0">
                <a:solidFill>
                  <a:srgbClr val="192753"/>
                </a:solidFill>
                <a:latin typeface="Arial Narrow" panose="020B0606020202030204" pitchFamily="34" charset="0"/>
              </a:rPr>
            </a:br>
            <a:endParaRPr lang="da-DK" sz="800" dirty="0">
              <a:solidFill>
                <a:srgbClr val="192753"/>
              </a:solidFill>
              <a:latin typeface="Arial Narrow" panose="020B0606020202030204" pitchFamily="34" charset="0"/>
            </a:endParaRPr>
          </a:p>
        </p:txBody>
      </p:sp>
      <p:sp>
        <p:nvSpPr>
          <p:cNvPr id="69" name="Tekstboks 68"/>
          <p:cNvSpPr txBox="1"/>
          <p:nvPr/>
        </p:nvSpPr>
        <p:spPr>
          <a:xfrm>
            <a:off x="8466566" y="3332803"/>
            <a:ext cx="1181831" cy="2228400"/>
          </a:xfrm>
          <a:prstGeom prst="rect">
            <a:avLst/>
          </a:prstGeom>
          <a:noFill/>
          <a:ln>
            <a:solidFill>
              <a:schemeClr val="tx1"/>
            </a:solidFill>
          </a:ln>
        </p:spPr>
        <p:txBody>
          <a:bodyPr wrap="square" lIns="117221" tIns="58610" rIns="117221" bIns="58610" rtlCol="0">
            <a:spAutoFit/>
          </a:bodyPr>
          <a:lstStyle/>
          <a:p>
            <a:pPr defTabSz="1172215"/>
            <a:r>
              <a:rPr lang="da-DK" sz="900" b="1" dirty="0">
                <a:solidFill>
                  <a:srgbClr val="192753"/>
                </a:solidFill>
                <a:latin typeface="Arial Narrow" panose="020B0606020202030204" pitchFamily="34" charset="0"/>
              </a:rPr>
              <a:t>Økonomi</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Bogholderi/rejsekontor/projektøkonomi</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Indkøbsenhed</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ØA Support/ØA-IT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Controllerenhed</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Økonomistyring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ØC Fælles</a:t>
            </a:r>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r>
              <a:rPr lang="da-DK" sz="1000" dirty="0">
                <a:solidFill>
                  <a:srgbClr val="192753"/>
                </a:solidFill>
                <a:latin typeface="Arial Narrow" panose="020B0606020202030204" pitchFamily="34" charset="0"/>
              </a:rPr>
              <a:t/>
            </a:r>
            <a:br>
              <a:rPr lang="da-DK" sz="1000" dirty="0">
                <a:solidFill>
                  <a:srgbClr val="192753"/>
                </a:solidFill>
                <a:latin typeface="Arial Narrow" panose="020B0606020202030204" pitchFamily="34" charset="0"/>
              </a:rPr>
            </a:br>
            <a:endParaRPr lang="da-DK" sz="1000" dirty="0">
              <a:solidFill>
                <a:srgbClr val="192753"/>
              </a:solidFill>
              <a:latin typeface="Arial Narrow" panose="020B0606020202030204" pitchFamily="34" charset="0"/>
            </a:endParaRPr>
          </a:p>
        </p:txBody>
      </p:sp>
      <p:sp>
        <p:nvSpPr>
          <p:cNvPr id="72" name="Tekstboks 71"/>
          <p:cNvSpPr txBox="1"/>
          <p:nvPr/>
        </p:nvSpPr>
        <p:spPr>
          <a:xfrm>
            <a:off x="9648395" y="3332952"/>
            <a:ext cx="1152128" cy="2228400"/>
          </a:xfrm>
          <a:prstGeom prst="rect">
            <a:avLst/>
          </a:prstGeom>
          <a:noFill/>
          <a:ln>
            <a:solidFill>
              <a:schemeClr val="tx1"/>
            </a:solidFill>
          </a:ln>
        </p:spPr>
        <p:txBody>
          <a:bodyPr wrap="square" lIns="117221" tIns="58610" rIns="92300" bIns="58610" rtlCol="0">
            <a:spAutoFit/>
          </a:bodyPr>
          <a:lstStyle/>
          <a:p>
            <a:pPr defTabSz="1172215"/>
            <a:r>
              <a:rPr lang="da-DK" sz="900" b="1" dirty="0">
                <a:solidFill>
                  <a:srgbClr val="192753"/>
                </a:solidFill>
                <a:latin typeface="Arial Narrow" panose="020B0606020202030204" pitchFamily="34" charset="0"/>
              </a:rPr>
              <a:t>Fælles Service CPH</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Campusledelse og administration</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IT Service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Bygningsdrift og vedligehold</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Virksomheds-samarbejde mv.</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Studieservice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Kommunikation mm. </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Overordnet drift og udvikling af AAU CPH</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Ekstern repræsentation, events mv.  </a:t>
            </a:r>
            <a:br>
              <a:rPr lang="da-DK" sz="800" dirty="0">
                <a:solidFill>
                  <a:srgbClr val="192753"/>
                </a:solidFill>
                <a:latin typeface="Arial Narrow" panose="020B0606020202030204" pitchFamily="34" charset="0"/>
              </a:rPr>
            </a:br>
            <a:endParaRPr lang="da-DK" sz="800" dirty="0">
              <a:solidFill>
                <a:srgbClr val="192753"/>
              </a:solidFill>
              <a:latin typeface="Arial Narrow" panose="020B0606020202030204" pitchFamily="34" charset="0"/>
            </a:endParaRPr>
          </a:p>
        </p:txBody>
      </p:sp>
      <p:sp>
        <p:nvSpPr>
          <p:cNvPr id="85" name="Tekstboks 84"/>
          <p:cNvSpPr txBox="1"/>
          <p:nvPr/>
        </p:nvSpPr>
        <p:spPr>
          <a:xfrm>
            <a:off x="2620296" y="3332030"/>
            <a:ext cx="1248139" cy="2228400"/>
          </a:xfrm>
          <a:prstGeom prst="rect">
            <a:avLst/>
          </a:prstGeom>
          <a:noFill/>
          <a:ln>
            <a:solidFill>
              <a:schemeClr val="tx1"/>
            </a:solidFill>
          </a:ln>
        </p:spPr>
        <p:txBody>
          <a:bodyPr wrap="square" lIns="117221" tIns="58610" rIns="117221" bIns="58610" rtlCol="0">
            <a:spAutoFit/>
          </a:bodyPr>
          <a:lstStyle/>
          <a:p>
            <a:pPr defTabSz="1172215"/>
            <a:r>
              <a:rPr lang="da-DK" sz="900" b="1" dirty="0">
                <a:solidFill>
                  <a:srgbClr val="192753"/>
                </a:solidFill>
                <a:latin typeface="Arial Narrow" panose="020B0606020202030204" pitchFamily="34" charset="0"/>
              </a:rPr>
              <a:t>Campus Service</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Administration og planlægning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Byggeri og drift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Bygningsservice</a:t>
            </a:r>
          </a:p>
          <a:p>
            <a:pPr defTabSz="1172215"/>
            <a:endParaRPr lang="da-DK" sz="800" dirty="0">
              <a:solidFill>
                <a:srgbClr val="192753"/>
              </a:solidFill>
              <a:latin typeface="Arial Narrow" panose="020B0606020202030204" pitchFamily="34" charset="0"/>
            </a:endParaRPr>
          </a:p>
          <a:p>
            <a:pPr defTabSz="1172215"/>
            <a:endParaRPr lang="da-DK" sz="800" dirty="0">
              <a:solidFill>
                <a:srgbClr val="192753"/>
              </a:solidFill>
              <a:latin typeface="Arial Narrow" panose="020B0606020202030204" pitchFamily="34" charset="0"/>
            </a:endParaRPr>
          </a:p>
          <a:p>
            <a:pPr defTabSz="1172215"/>
            <a:endParaRPr lang="da-DK" sz="8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endParaRPr lang="da-DK" sz="1000" dirty="0">
              <a:solidFill>
                <a:srgbClr val="192753"/>
              </a:solidFill>
              <a:latin typeface="Arial Narrow" panose="020B0606020202030204" pitchFamily="34" charset="0"/>
            </a:endParaRPr>
          </a:p>
          <a:p>
            <a:pPr algn="ctr" defTabSz="1172215"/>
            <a:r>
              <a:rPr lang="da-DK" sz="1000" dirty="0">
                <a:solidFill>
                  <a:srgbClr val="192753"/>
                </a:solidFill>
                <a:latin typeface="Arial Narrow" panose="020B0606020202030204" pitchFamily="34" charset="0"/>
              </a:rPr>
              <a:t/>
            </a:r>
            <a:br>
              <a:rPr lang="da-DK" sz="1000" dirty="0">
                <a:solidFill>
                  <a:srgbClr val="192753"/>
                </a:solidFill>
                <a:latin typeface="Arial Narrow" panose="020B0606020202030204" pitchFamily="34" charset="0"/>
              </a:rPr>
            </a:br>
            <a:endParaRPr lang="da-DK" sz="1000" dirty="0">
              <a:solidFill>
                <a:srgbClr val="192753"/>
              </a:solidFill>
              <a:latin typeface="Arial Narrow" panose="020B0606020202030204" pitchFamily="34" charset="0"/>
            </a:endParaRPr>
          </a:p>
        </p:txBody>
      </p:sp>
      <p:sp>
        <p:nvSpPr>
          <p:cNvPr id="86" name="Tekstboks 85"/>
          <p:cNvSpPr txBox="1"/>
          <p:nvPr/>
        </p:nvSpPr>
        <p:spPr>
          <a:xfrm>
            <a:off x="3867055" y="3330560"/>
            <a:ext cx="1320000" cy="2228400"/>
          </a:xfrm>
          <a:prstGeom prst="rect">
            <a:avLst/>
          </a:prstGeom>
          <a:noFill/>
          <a:ln>
            <a:solidFill>
              <a:schemeClr val="tx1"/>
            </a:solidFill>
          </a:ln>
        </p:spPr>
        <p:txBody>
          <a:bodyPr wrap="square" lIns="117221" tIns="58610" rIns="117221" bIns="58610" rtlCol="0">
            <a:spAutoFit/>
          </a:bodyPr>
          <a:lstStyle/>
          <a:p>
            <a:pPr defTabSz="1172215"/>
            <a:r>
              <a:rPr lang="da-DK" sz="900" b="1" dirty="0">
                <a:solidFill>
                  <a:srgbClr val="192753"/>
                </a:solidFill>
                <a:latin typeface="Arial Narrow" panose="020B0606020202030204" pitchFamily="34" charset="0"/>
              </a:rPr>
              <a:t>HR</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AAU Kompetenceudvikling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HR Servicecenter HSF</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HR Servicecenter EST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HR Specialistcenter</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International </a:t>
            </a:r>
            <a:r>
              <a:rPr lang="da-DK" sz="800" dirty="0" err="1">
                <a:solidFill>
                  <a:srgbClr val="192753"/>
                </a:solidFill>
                <a:latin typeface="Arial Narrow" panose="020B0606020202030204" pitchFamily="34" charset="0"/>
              </a:rPr>
              <a:t>Staff</a:t>
            </a:r>
            <a:r>
              <a:rPr lang="da-DK" sz="800" dirty="0">
                <a:solidFill>
                  <a:srgbClr val="192753"/>
                </a:solidFill>
                <a:latin typeface="Arial Narrow" panose="020B0606020202030204" pitchFamily="34" charset="0"/>
              </a:rPr>
              <a:t> Office</a:t>
            </a:r>
            <a:br>
              <a:rPr lang="da-DK" sz="800" dirty="0">
                <a:solidFill>
                  <a:srgbClr val="192753"/>
                </a:solidFill>
                <a:latin typeface="Arial Narrow" panose="020B0606020202030204" pitchFamily="34" charset="0"/>
              </a:rPr>
            </a:br>
            <a:r>
              <a:rPr lang="da-DK" sz="800" dirty="0">
                <a:solidFill>
                  <a:srgbClr val="192753"/>
                </a:solidFill>
                <a:latin typeface="Arial Narrow" panose="020B0606020202030204" pitchFamily="34" charset="0"/>
              </a:rPr>
              <a:t/>
            </a:r>
            <a:br>
              <a:rPr lang="da-DK" sz="800" dirty="0">
                <a:solidFill>
                  <a:srgbClr val="192753"/>
                </a:solidFill>
                <a:latin typeface="Arial Narrow" panose="020B0606020202030204" pitchFamily="34" charset="0"/>
              </a:rPr>
            </a:br>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endParaRPr lang="da-DK" sz="800" dirty="0">
              <a:solidFill>
                <a:srgbClr val="192753"/>
              </a:solidFill>
              <a:latin typeface="Arial Narrow" panose="020B0606020202030204" pitchFamily="34" charset="0"/>
            </a:endParaRPr>
          </a:p>
          <a:p>
            <a:pPr defTabSz="1172215"/>
            <a:endParaRPr lang="da-DK" sz="800" dirty="0">
              <a:solidFill>
                <a:srgbClr val="192753"/>
              </a:solidFill>
              <a:latin typeface="Arial Narrow" panose="020B0606020202030204" pitchFamily="34" charset="0"/>
            </a:endParaRPr>
          </a:p>
          <a:p>
            <a:pPr defTabSz="1172215"/>
            <a:r>
              <a:rPr lang="da-DK" sz="800" dirty="0">
                <a:solidFill>
                  <a:srgbClr val="192753"/>
                </a:solidFill>
                <a:latin typeface="Arial Narrow" panose="020B0606020202030204" pitchFamily="34" charset="0"/>
              </a:rPr>
              <a:t/>
            </a:r>
            <a:br>
              <a:rPr lang="da-DK" sz="800" dirty="0">
                <a:solidFill>
                  <a:srgbClr val="192753"/>
                </a:solidFill>
                <a:latin typeface="Arial Narrow" panose="020B0606020202030204" pitchFamily="34" charset="0"/>
              </a:rPr>
            </a:br>
            <a:endParaRPr lang="da-DK" sz="800" dirty="0">
              <a:solidFill>
                <a:srgbClr val="192753"/>
              </a:solidFill>
              <a:latin typeface="Arial Narrow" panose="020B0606020202030204" pitchFamily="34" charset="0"/>
            </a:endParaRPr>
          </a:p>
          <a:p>
            <a:pPr defTabSz="1172215"/>
            <a:endParaRPr lang="da-DK" sz="800" dirty="0">
              <a:solidFill>
                <a:srgbClr val="192753"/>
              </a:solidFill>
              <a:latin typeface="Arial Narrow" panose="020B0606020202030204" pitchFamily="34" charset="0"/>
            </a:endParaRPr>
          </a:p>
        </p:txBody>
      </p:sp>
      <p:sp>
        <p:nvSpPr>
          <p:cNvPr id="87" name="Tekstboks 86"/>
          <p:cNvSpPr txBox="1"/>
          <p:nvPr/>
        </p:nvSpPr>
        <p:spPr>
          <a:xfrm>
            <a:off x="155589" y="2564906"/>
            <a:ext cx="11893072" cy="318419"/>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lIns="117221" tIns="58610" rIns="117221" bIns="58610" rtlCol="0">
            <a:spAutoFit/>
          </a:bodyPr>
          <a:lstStyle/>
          <a:p>
            <a:pPr algn="ctr" defTabSz="1172215"/>
            <a:r>
              <a:rPr lang="da-DK" sz="1300" b="1" dirty="0">
                <a:solidFill>
                  <a:prstClr val="white"/>
                </a:solidFill>
                <a:latin typeface="Arial" pitchFamily="34" charset="0"/>
                <a:cs typeface="Arial" pitchFamily="34" charset="0"/>
              </a:rPr>
              <a:t>FÆLLES SERVICE</a:t>
            </a:r>
          </a:p>
        </p:txBody>
      </p:sp>
      <p:sp>
        <p:nvSpPr>
          <p:cNvPr id="88" name="Tekstboks 87"/>
          <p:cNvSpPr txBox="1"/>
          <p:nvPr/>
        </p:nvSpPr>
        <p:spPr>
          <a:xfrm>
            <a:off x="164811" y="2947550"/>
            <a:ext cx="1320000"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Maj Rosenstand </a:t>
            </a:r>
          </a:p>
          <a:p>
            <a:pPr algn="ctr" defTabSz="1172215"/>
            <a:r>
              <a:rPr lang="da-DK" sz="800" b="1" dirty="0" err="1">
                <a:solidFill>
                  <a:srgbClr val="192753"/>
                </a:solidFill>
                <a:latin typeface="Arial Narrow" panose="020B0606020202030204" pitchFamily="34" charset="0"/>
              </a:rPr>
              <a:t>Konst</a:t>
            </a:r>
            <a:r>
              <a:rPr lang="da-DK" sz="800" b="1" dirty="0">
                <a:solidFill>
                  <a:srgbClr val="192753"/>
                </a:solidFill>
                <a:latin typeface="Arial Narrow" panose="020B0606020202030204" pitchFamily="34" charset="0"/>
              </a:rPr>
              <a:t>. Overbibliotekar</a:t>
            </a:r>
            <a:endParaRPr lang="da-DK" sz="1000" dirty="0">
              <a:solidFill>
                <a:srgbClr val="192753"/>
              </a:solidFill>
              <a:latin typeface="Arial Narrow" panose="020B0606020202030204" pitchFamily="34" charset="0"/>
            </a:endParaRPr>
          </a:p>
        </p:txBody>
      </p:sp>
      <p:sp>
        <p:nvSpPr>
          <p:cNvPr id="89" name="Tekstboks 88"/>
          <p:cNvSpPr txBox="1"/>
          <p:nvPr/>
        </p:nvSpPr>
        <p:spPr>
          <a:xfrm>
            <a:off x="1484996" y="2946776"/>
            <a:ext cx="1133921"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Flemming Koch</a:t>
            </a:r>
          </a:p>
          <a:p>
            <a:pPr algn="ctr" defTabSz="1172215"/>
            <a:r>
              <a:rPr lang="da-DK" sz="800" b="1" dirty="0">
                <a:solidFill>
                  <a:srgbClr val="192753"/>
                </a:solidFill>
                <a:latin typeface="Arial Narrow" panose="020B0606020202030204" pitchFamily="34" charset="0"/>
              </a:rPr>
              <a:t>IT-direktør</a:t>
            </a:r>
          </a:p>
        </p:txBody>
      </p:sp>
      <p:sp>
        <p:nvSpPr>
          <p:cNvPr id="90" name="Tekstboks 89"/>
          <p:cNvSpPr txBox="1"/>
          <p:nvPr/>
        </p:nvSpPr>
        <p:spPr>
          <a:xfrm>
            <a:off x="2618916" y="2946776"/>
            <a:ext cx="1248139"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Mogens Juul Møller </a:t>
            </a:r>
          </a:p>
          <a:p>
            <a:pPr algn="ctr" defTabSz="1172215"/>
            <a:r>
              <a:rPr lang="da-DK" sz="800" b="1" dirty="0">
                <a:solidFill>
                  <a:srgbClr val="192753"/>
                </a:solidFill>
                <a:latin typeface="Arial Narrow" panose="020B0606020202030204" pitchFamily="34" charset="0"/>
              </a:rPr>
              <a:t>Campusdirektør</a:t>
            </a:r>
            <a:endParaRPr lang="da-DK" sz="1000" dirty="0">
              <a:solidFill>
                <a:srgbClr val="192753"/>
              </a:solidFill>
              <a:latin typeface="Arial Narrow" panose="020B0606020202030204" pitchFamily="34" charset="0"/>
            </a:endParaRPr>
          </a:p>
        </p:txBody>
      </p:sp>
      <p:sp>
        <p:nvSpPr>
          <p:cNvPr id="91" name="Tekstboks 90"/>
          <p:cNvSpPr txBox="1"/>
          <p:nvPr/>
        </p:nvSpPr>
        <p:spPr>
          <a:xfrm>
            <a:off x="3867053" y="2946776"/>
            <a:ext cx="1320000"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Henrik H. Søndergaard </a:t>
            </a:r>
          </a:p>
          <a:p>
            <a:pPr algn="ctr" defTabSz="1172215"/>
            <a:r>
              <a:rPr lang="da-DK" sz="800" b="1" dirty="0">
                <a:solidFill>
                  <a:srgbClr val="192753"/>
                </a:solidFill>
                <a:latin typeface="Arial Narrow" panose="020B0606020202030204" pitchFamily="34" charset="0"/>
              </a:rPr>
              <a:t>HR-chef</a:t>
            </a:r>
            <a:endParaRPr lang="da-DK" sz="1000" dirty="0">
              <a:solidFill>
                <a:srgbClr val="192753"/>
              </a:solidFill>
              <a:latin typeface="Arial Narrow" panose="020B0606020202030204" pitchFamily="34" charset="0"/>
            </a:endParaRPr>
          </a:p>
        </p:txBody>
      </p:sp>
      <p:sp>
        <p:nvSpPr>
          <p:cNvPr id="92" name="Tekstboks 91"/>
          <p:cNvSpPr txBox="1"/>
          <p:nvPr/>
        </p:nvSpPr>
        <p:spPr>
          <a:xfrm>
            <a:off x="5187055" y="2946125"/>
            <a:ext cx="2093932"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Ulla Gjørling</a:t>
            </a:r>
          </a:p>
          <a:p>
            <a:pPr algn="ctr" defTabSz="1172215"/>
            <a:r>
              <a:rPr lang="da-DK" sz="800" b="1" dirty="0">
                <a:solidFill>
                  <a:srgbClr val="192753"/>
                </a:solidFill>
                <a:latin typeface="Arial Narrow" panose="020B0606020202030204" pitchFamily="34" charset="0"/>
              </a:rPr>
              <a:t>Sekretariatschef</a:t>
            </a:r>
            <a:endParaRPr lang="da-DK" sz="1000" dirty="0">
              <a:solidFill>
                <a:srgbClr val="192753"/>
              </a:solidFill>
              <a:latin typeface="Arial Narrow" panose="020B0606020202030204" pitchFamily="34" charset="0"/>
            </a:endParaRPr>
          </a:p>
        </p:txBody>
      </p:sp>
      <p:sp>
        <p:nvSpPr>
          <p:cNvPr id="93" name="Tekstboks 92"/>
          <p:cNvSpPr txBox="1"/>
          <p:nvPr/>
        </p:nvSpPr>
        <p:spPr>
          <a:xfrm>
            <a:off x="7280989" y="2946125"/>
            <a:ext cx="1185577"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Lone Vestergaard</a:t>
            </a:r>
          </a:p>
          <a:p>
            <a:pPr algn="ctr" defTabSz="1172215"/>
            <a:r>
              <a:rPr lang="da-DK" sz="800" b="1" dirty="0">
                <a:solidFill>
                  <a:srgbClr val="192753"/>
                </a:solidFill>
                <a:latin typeface="Arial Narrow" panose="020B0606020202030204" pitchFamily="34" charset="0"/>
              </a:rPr>
              <a:t>Studiechef</a:t>
            </a:r>
            <a:endParaRPr lang="da-DK" sz="1000" dirty="0">
              <a:solidFill>
                <a:srgbClr val="192753"/>
              </a:solidFill>
              <a:latin typeface="Arial Narrow" panose="020B0606020202030204" pitchFamily="34" charset="0"/>
            </a:endParaRPr>
          </a:p>
        </p:txBody>
      </p:sp>
      <p:sp>
        <p:nvSpPr>
          <p:cNvPr id="96" name="Tekstboks 95"/>
          <p:cNvSpPr txBox="1"/>
          <p:nvPr/>
        </p:nvSpPr>
        <p:spPr>
          <a:xfrm>
            <a:off x="8466564" y="2946080"/>
            <a:ext cx="1181829"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Morten Winterberg</a:t>
            </a:r>
          </a:p>
          <a:p>
            <a:pPr algn="ctr" defTabSz="1172215"/>
            <a:r>
              <a:rPr lang="da-DK" sz="800" b="1" dirty="0">
                <a:solidFill>
                  <a:srgbClr val="192753"/>
                </a:solidFill>
                <a:latin typeface="Arial Narrow" panose="020B0606020202030204" pitchFamily="34" charset="0"/>
              </a:rPr>
              <a:t>Økonomidirektør</a:t>
            </a:r>
            <a:endParaRPr lang="da-DK" sz="1000" dirty="0">
              <a:solidFill>
                <a:srgbClr val="192753"/>
              </a:solidFill>
              <a:latin typeface="Arial Narrow" panose="020B0606020202030204" pitchFamily="34" charset="0"/>
            </a:endParaRPr>
          </a:p>
        </p:txBody>
      </p:sp>
      <p:sp>
        <p:nvSpPr>
          <p:cNvPr id="97" name="Tekstboks 96"/>
          <p:cNvSpPr txBox="1"/>
          <p:nvPr/>
        </p:nvSpPr>
        <p:spPr>
          <a:xfrm>
            <a:off x="9648395" y="2946125"/>
            <a:ext cx="1152128"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Martin Vive Ivø</a:t>
            </a:r>
          </a:p>
          <a:p>
            <a:pPr algn="ctr" defTabSz="1172215"/>
            <a:r>
              <a:rPr lang="da-DK" sz="800" b="1" dirty="0">
                <a:solidFill>
                  <a:srgbClr val="192753"/>
                </a:solidFill>
                <a:latin typeface="Arial Narrow" panose="020B0606020202030204" pitchFamily="34" charset="0"/>
              </a:rPr>
              <a:t>Campuschef CPH</a:t>
            </a:r>
            <a:endParaRPr lang="da-DK" sz="1000" dirty="0">
              <a:solidFill>
                <a:srgbClr val="192753"/>
              </a:solidFill>
              <a:latin typeface="Arial Narrow" panose="020B0606020202030204" pitchFamily="34" charset="0"/>
            </a:endParaRPr>
          </a:p>
        </p:txBody>
      </p:sp>
      <p:sp>
        <p:nvSpPr>
          <p:cNvPr id="100" name="Tekstboks 99"/>
          <p:cNvSpPr txBox="1"/>
          <p:nvPr/>
        </p:nvSpPr>
        <p:spPr>
          <a:xfrm>
            <a:off x="5286035" y="1379920"/>
            <a:ext cx="1632181"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pitchFamily="34" charset="0"/>
                <a:cs typeface="Arial" pitchFamily="34" charset="0"/>
              </a:rPr>
              <a:t>Antonino </a:t>
            </a:r>
            <a:r>
              <a:rPr lang="da-DK" sz="900" b="1" dirty="0" err="1">
                <a:solidFill>
                  <a:srgbClr val="192753"/>
                </a:solidFill>
                <a:latin typeface="Arial" pitchFamily="34" charset="0"/>
                <a:cs typeface="Arial" pitchFamily="34" charset="0"/>
              </a:rPr>
              <a:t>Castrone</a:t>
            </a:r>
            <a:endParaRPr lang="da-DK" sz="900" b="1" dirty="0">
              <a:solidFill>
                <a:srgbClr val="192753"/>
              </a:solidFill>
              <a:latin typeface="Arial" pitchFamily="34" charset="0"/>
              <a:cs typeface="Arial" pitchFamily="34" charset="0"/>
            </a:endParaRPr>
          </a:p>
          <a:p>
            <a:pPr algn="ctr" defTabSz="1172215"/>
            <a:r>
              <a:rPr lang="da-DK" sz="800" b="1" dirty="0">
                <a:solidFill>
                  <a:srgbClr val="192753"/>
                </a:solidFill>
                <a:latin typeface="Arial" pitchFamily="34" charset="0"/>
                <a:cs typeface="Arial" pitchFamily="34" charset="0"/>
              </a:rPr>
              <a:t>Universitetsdirektør </a:t>
            </a:r>
            <a:endParaRPr lang="da-DK" sz="1000" dirty="0">
              <a:solidFill>
                <a:srgbClr val="192753"/>
              </a:solidFill>
              <a:latin typeface="Arial" pitchFamily="34" charset="0"/>
              <a:cs typeface="Arial" pitchFamily="34" charset="0"/>
            </a:endParaRPr>
          </a:p>
        </p:txBody>
      </p:sp>
      <p:sp>
        <p:nvSpPr>
          <p:cNvPr id="56" name="Tekstboks 55"/>
          <p:cNvSpPr txBox="1"/>
          <p:nvPr/>
        </p:nvSpPr>
        <p:spPr>
          <a:xfrm>
            <a:off x="10800524" y="3332801"/>
            <a:ext cx="1248139" cy="2226634"/>
          </a:xfrm>
          <a:prstGeom prst="rect">
            <a:avLst/>
          </a:prstGeom>
          <a:noFill/>
          <a:ln>
            <a:solidFill>
              <a:schemeClr val="tx1"/>
            </a:solidFill>
          </a:ln>
        </p:spPr>
        <p:txBody>
          <a:bodyPr wrap="square" lIns="117221" tIns="58610" rIns="117221" bIns="58610" rtlCol="0">
            <a:spAutoFit/>
          </a:bodyPr>
          <a:lstStyle/>
          <a:p>
            <a:pPr defTabSz="1172215"/>
            <a:r>
              <a:rPr lang="da-DK" sz="900" b="1" dirty="0">
                <a:solidFill>
                  <a:srgbClr val="192753"/>
                </a:solidFill>
                <a:latin typeface="Arial Narrow" panose="020B0606020202030204" pitchFamily="34" charset="0"/>
              </a:rPr>
              <a:t>Fælles Service ESB</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Campusledelse og administration (økonomi, HR mm.)</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IT Service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Campus- og bygningsservice (teknik, drift, vedligehold, rengøring)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Studievejledning, IK og boligformidling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Studiesekretariat (studieservice, skemalægning, lokalebookning mm.)</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Kommunikation mm.</a:t>
            </a:r>
          </a:p>
        </p:txBody>
      </p:sp>
      <p:sp>
        <p:nvSpPr>
          <p:cNvPr id="57" name="Tekstboks 56"/>
          <p:cNvSpPr txBox="1"/>
          <p:nvPr/>
        </p:nvSpPr>
        <p:spPr>
          <a:xfrm>
            <a:off x="10800524" y="2946080"/>
            <a:ext cx="1248139" cy="379975"/>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Narrow" panose="020B0606020202030204" pitchFamily="34" charset="0"/>
              </a:rPr>
              <a:t>Anders S. Kristensen</a:t>
            </a:r>
          </a:p>
          <a:p>
            <a:pPr algn="ctr" defTabSz="1172215"/>
            <a:r>
              <a:rPr lang="da-DK" sz="800" b="1" dirty="0">
                <a:solidFill>
                  <a:srgbClr val="192753"/>
                </a:solidFill>
                <a:latin typeface="Arial Narrow" panose="020B0606020202030204" pitchFamily="34" charset="0"/>
              </a:rPr>
              <a:t>Campuschef ESB</a:t>
            </a:r>
            <a:endParaRPr lang="da-DK" sz="1000" dirty="0">
              <a:solidFill>
                <a:srgbClr val="192753"/>
              </a:solidFill>
              <a:latin typeface="Arial Narrow" panose="020B0606020202030204" pitchFamily="34" charset="0"/>
            </a:endParaRPr>
          </a:p>
        </p:txBody>
      </p:sp>
      <p:cxnSp>
        <p:nvCxnSpPr>
          <p:cNvPr id="3" name="Lige forbindelse 2"/>
          <p:cNvCxnSpPr>
            <a:stCxn id="100" idx="2"/>
          </p:cNvCxnSpPr>
          <p:nvPr/>
        </p:nvCxnSpPr>
        <p:spPr>
          <a:xfrm>
            <a:off x="6102126" y="1759895"/>
            <a:ext cx="1" cy="8914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kstboks 36"/>
          <p:cNvSpPr txBox="1"/>
          <p:nvPr/>
        </p:nvSpPr>
        <p:spPr>
          <a:xfrm>
            <a:off x="6234587" y="3332026"/>
            <a:ext cx="1046400" cy="2228400"/>
          </a:xfrm>
          <a:prstGeom prst="rect">
            <a:avLst/>
          </a:prstGeom>
          <a:noFill/>
          <a:ln>
            <a:solidFill>
              <a:schemeClr val="tx1"/>
            </a:solidFill>
          </a:ln>
        </p:spPr>
        <p:txBody>
          <a:bodyPr wrap="square" lIns="92300" tIns="58610" rIns="92300" bIns="58610" rtlCol="0">
            <a:spAutoFit/>
          </a:bodyPr>
          <a:lstStyle/>
          <a:p>
            <a:pPr defTabSz="1172215"/>
            <a:r>
              <a:rPr lang="da-DK" sz="900" b="1" dirty="0">
                <a:solidFill>
                  <a:srgbClr val="192753"/>
                </a:solidFill>
                <a:latin typeface="Arial Narrow" panose="020B0606020202030204" pitchFamily="34" charset="0"/>
              </a:rPr>
              <a:t>Kommunikation</a:t>
            </a:r>
          </a:p>
          <a:p>
            <a:pPr algn="ctr" defTabSz="1172215"/>
            <a:endParaRPr lang="da-DK" sz="800" dirty="0">
              <a:solidFill>
                <a:srgbClr val="192753"/>
              </a:solidFill>
              <a:latin typeface="Arial Narrow" panose="020B0606020202030204" pitchFamily="34" charset="0"/>
            </a:endParaRP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Strategi-     kommunikation</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Rådgivning af ledelsen vedr. kommunikation</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Koordination af </a:t>
            </a:r>
            <a:r>
              <a:rPr lang="da-DK" sz="800" dirty="0" err="1">
                <a:solidFill>
                  <a:srgbClr val="192753"/>
                </a:solidFill>
                <a:latin typeface="Arial Narrow" panose="020B0606020202030204" pitchFamily="34" charset="0"/>
              </a:rPr>
              <a:t>tværfakultære</a:t>
            </a:r>
            <a:r>
              <a:rPr lang="da-DK" sz="800" dirty="0">
                <a:solidFill>
                  <a:srgbClr val="192753"/>
                </a:solidFill>
                <a:latin typeface="Arial Narrow" panose="020B0606020202030204" pitchFamily="34" charset="0"/>
              </a:rPr>
              <a:t> kommunikations-aktiviteter</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Markedsføring</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Presse</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Web: aau.dk og intranet</a:t>
            </a:r>
          </a:p>
          <a:p>
            <a:pPr marL="92300" indent="-92300" defTabSz="1172215">
              <a:buFont typeface="Arial" panose="020B0604020202020204" pitchFamily="34" charset="0"/>
              <a:buChar char="•"/>
            </a:pPr>
            <a:r>
              <a:rPr lang="da-DK" sz="800" dirty="0">
                <a:solidFill>
                  <a:srgbClr val="192753"/>
                </a:solidFill>
                <a:latin typeface="Arial Narrow" panose="020B0606020202030204" pitchFamily="34" charset="0"/>
              </a:rPr>
              <a:t>Events</a:t>
            </a:r>
            <a:endParaRPr lang="da-DK" sz="1000" dirty="0">
              <a:solidFill>
                <a:srgbClr val="192753"/>
              </a:solidFill>
              <a:latin typeface="Arial Narrow" panose="020B0606020202030204" pitchFamily="34" charset="0"/>
            </a:endParaRPr>
          </a:p>
        </p:txBody>
      </p:sp>
      <p:sp>
        <p:nvSpPr>
          <p:cNvPr id="27" name="Tekstboks 26"/>
          <p:cNvSpPr txBox="1"/>
          <p:nvPr/>
        </p:nvSpPr>
        <p:spPr>
          <a:xfrm>
            <a:off x="593369" y="318256"/>
            <a:ext cx="1086143" cy="256864"/>
          </a:xfrm>
          <a:prstGeom prst="rect">
            <a:avLst/>
          </a:prstGeom>
          <a:noFill/>
          <a:ln>
            <a:solidFill>
              <a:schemeClr val="tx1"/>
            </a:solidFill>
          </a:ln>
        </p:spPr>
        <p:txBody>
          <a:bodyPr wrap="square" lIns="117221" tIns="58610" rIns="117221" bIns="58610" rtlCol="0">
            <a:spAutoFit/>
          </a:bodyPr>
          <a:lstStyle/>
          <a:p>
            <a:pPr algn="ctr" defTabSz="1172215"/>
            <a:r>
              <a:rPr lang="da-DK" sz="900" b="1" dirty="0">
                <a:solidFill>
                  <a:srgbClr val="192753"/>
                </a:solidFill>
                <a:latin typeface="Arial" pitchFamily="34" charset="0"/>
                <a:cs typeface="Arial" pitchFamily="34" charset="0"/>
              </a:rPr>
              <a:t>PR. 1/11-2017</a:t>
            </a:r>
            <a:endParaRPr lang="da-DK" sz="1000" dirty="0">
              <a:solidFill>
                <a:srgbClr val="192753"/>
              </a:solidFill>
              <a:latin typeface="Arial" pitchFamily="34" charset="0"/>
              <a:cs typeface="Arial" pitchFamily="34" charset="0"/>
            </a:endParaRPr>
          </a:p>
        </p:txBody>
      </p:sp>
    </p:spTree>
    <p:extLst>
      <p:ext uri="{BB962C8B-B14F-4D97-AF65-F5344CB8AC3E}">
        <p14:creationId xmlns:p14="http://schemas.microsoft.com/office/powerpoint/2010/main" val="1771745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12</a:t>
            </a:fld>
            <a:endParaRPr lang="en-US" dirty="0" smtClean="0"/>
          </a:p>
        </p:txBody>
      </p:sp>
      <p:sp>
        <p:nvSpPr>
          <p:cNvPr id="3" name="Titel 2"/>
          <p:cNvSpPr>
            <a:spLocks noGrp="1"/>
          </p:cNvSpPr>
          <p:nvPr>
            <p:ph type="title"/>
          </p:nvPr>
        </p:nvSpPr>
        <p:spPr>
          <a:xfrm>
            <a:off x="587374" y="370290"/>
            <a:ext cx="7535222" cy="1474385"/>
          </a:xfrm>
        </p:spPr>
        <p:txBody>
          <a:bodyPr/>
          <a:lstStyle/>
          <a:p>
            <a:r>
              <a:rPr lang="da-DK" dirty="0" smtClean="0"/>
              <a:t>AAU-TILGANGEN</a:t>
            </a:r>
            <a:br>
              <a:rPr lang="da-DK" dirty="0" smtClean="0"/>
            </a:br>
            <a:r>
              <a:rPr lang="da-DK" sz="2000" dirty="0" smtClean="0"/>
              <a:t>= SYNERGI MELLEM AAU’S KERNEAKTIVITETER</a:t>
            </a:r>
            <a:endParaRPr lang="da-DK" sz="2000" dirty="0"/>
          </a:p>
        </p:txBody>
      </p:sp>
      <p:sp>
        <p:nvSpPr>
          <p:cNvPr id="4" name="Oval 16"/>
          <p:cNvSpPr/>
          <p:nvPr/>
        </p:nvSpPr>
        <p:spPr>
          <a:xfrm>
            <a:off x="5323075" y="3218509"/>
            <a:ext cx="1545850" cy="15458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5" name="Oval 17"/>
          <p:cNvSpPr/>
          <p:nvPr/>
        </p:nvSpPr>
        <p:spPr>
          <a:xfrm>
            <a:off x="5323075" y="1943727"/>
            <a:ext cx="1545850" cy="154585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7" name="Oval 17"/>
          <p:cNvSpPr/>
          <p:nvPr/>
        </p:nvSpPr>
        <p:spPr>
          <a:xfrm>
            <a:off x="6438730" y="4011240"/>
            <a:ext cx="1545850" cy="154585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8" name="Oval 17"/>
          <p:cNvSpPr/>
          <p:nvPr/>
        </p:nvSpPr>
        <p:spPr>
          <a:xfrm>
            <a:off x="4236602" y="4011240"/>
            <a:ext cx="1545850" cy="1545850"/>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9" name="Rektangel 8"/>
          <p:cNvSpPr/>
          <p:nvPr/>
        </p:nvSpPr>
        <p:spPr>
          <a:xfrm>
            <a:off x="5406630" y="2561326"/>
            <a:ext cx="1402948"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FORSKNING</a:t>
            </a:r>
            <a:endParaRPr lang="da-DK" sz="1600" dirty="0"/>
          </a:p>
        </p:txBody>
      </p:sp>
      <p:sp>
        <p:nvSpPr>
          <p:cNvPr id="10" name="Rektangel 9"/>
          <p:cNvSpPr/>
          <p:nvPr/>
        </p:nvSpPr>
        <p:spPr>
          <a:xfrm>
            <a:off x="5782452" y="3841963"/>
            <a:ext cx="627095" cy="338554"/>
          </a:xfrm>
          <a:prstGeom prst="rect">
            <a:avLst/>
          </a:prstGeom>
        </p:spPr>
        <p:txBody>
          <a:bodyPr wrap="none">
            <a:spAutoFit/>
          </a:bodyPr>
          <a:lstStyle/>
          <a:p>
            <a:pPr lvl="0"/>
            <a:r>
              <a:rPr lang="da-DK" sz="1600" b="1" dirty="0" smtClean="0">
                <a:latin typeface="Arial" panose="020B0604020202020204" pitchFamily="34" charset="0"/>
                <a:cs typeface="Arial" panose="020B0604020202020204" pitchFamily="34" charset="0"/>
              </a:rPr>
              <a:t>AAU</a:t>
            </a:r>
            <a:endParaRPr lang="da-DK" sz="1600" b="1" dirty="0"/>
          </a:p>
        </p:txBody>
      </p:sp>
      <p:sp>
        <p:nvSpPr>
          <p:cNvPr id="11" name="Rektangel 10"/>
          <p:cNvSpPr/>
          <p:nvPr/>
        </p:nvSpPr>
        <p:spPr>
          <a:xfrm>
            <a:off x="4219086" y="4642267"/>
            <a:ext cx="1580882"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UDDANNELSE</a:t>
            </a:r>
            <a:endParaRPr lang="da-DK" sz="1600" dirty="0"/>
          </a:p>
        </p:txBody>
      </p:sp>
      <p:sp>
        <p:nvSpPr>
          <p:cNvPr id="12" name="Rektangel 11"/>
          <p:cNvSpPr/>
          <p:nvPr/>
        </p:nvSpPr>
        <p:spPr>
          <a:xfrm>
            <a:off x="6525263" y="4642267"/>
            <a:ext cx="1430135"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INNOVATION</a:t>
            </a:r>
            <a:endParaRPr lang="da-DK" sz="1600" dirty="0"/>
          </a:p>
        </p:txBody>
      </p:sp>
      <p:cxnSp>
        <p:nvCxnSpPr>
          <p:cNvPr id="13" name="Straight Connector 20"/>
          <p:cNvCxnSpPr/>
          <p:nvPr/>
        </p:nvCxnSpPr>
        <p:spPr>
          <a:xfrm flipH="1">
            <a:off x="7130452" y="2681956"/>
            <a:ext cx="1643897"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20"/>
          <p:cNvCxnSpPr/>
          <p:nvPr/>
        </p:nvCxnSpPr>
        <p:spPr>
          <a:xfrm flipH="1">
            <a:off x="8278315" y="4790665"/>
            <a:ext cx="42311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7" name="Rektangel 16"/>
          <p:cNvSpPr/>
          <p:nvPr/>
        </p:nvSpPr>
        <p:spPr>
          <a:xfrm>
            <a:off x="8920264" y="2494140"/>
            <a:ext cx="2516221" cy="830997"/>
          </a:xfrm>
          <a:prstGeom prst="rect">
            <a:avLst/>
          </a:prstGeom>
        </p:spPr>
        <p:txBody>
          <a:bodyPr wrap="square">
            <a:spAutoFit/>
          </a:bodyPr>
          <a:lstStyle/>
          <a:p>
            <a:r>
              <a:rPr lang="da-DK" sz="1600" dirty="0">
                <a:latin typeface="Arial" panose="020B0604020202020204" pitchFamily="34" charset="0"/>
                <a:cs typeface="Arial" panose="020B0604020202020204" pitchFamily="34" charset="0"/>
              </a:rPr>
              <a:t>Udvikling af ny viden med relevans for samfundets udfordringer.</a:t>
            </a:r>
            <a:endParaRPr lang="da-DK" sz="1600" dirty="0">
              <a:latin typeface="Arial" panose="020B0604020202020204" pitchFamily="34" charset="0"/>
              <a:ea typeface="Fjalla One" charset="0"/>
              <a:cs typeface="Arial" panose="020B0604020202020204" pitchFamily="34" charset="0"/>
            </a:endParaRPr>
          </a:p>
        </p:txBody>
      </p:sp>
      <p:sp>
        <p:nvSpPr>
          <p:cNvPr id="23" name="Rektangel 22"/>
          <p:cNvSpPr/>
          <p:nvPr/>
        </p:nvSpPr>
        <p:spPr>
          <a:xfrm>
            <a:off x="8920264" y="4599173"/>
            <a:ext cx="2516221" cy="1323439"/>
          </a:xfrm>
          <a:prstGeom prst="rect">
            <a:avLst/>
          </a:prstGeom>
        </p:spPr>
        <p:txBody>
          <a:bodyPr wrap="square">
            <a:spAutoFit/>
          </a:bodyPr>
          <a:lstStyle/>
          <a:p>
            <a:pPr>
              <a:spcBef>
                <a:spcPct val="20000"/>
              </a:spcBef>
              <a:buClr>
                <a:srgbClr val="1F497D">
                  <a:lumMod val="50000"/>
                </a:srgbClr>
              </a:buClr>
            </a:pPr>
            <a:r>
              <a:rPr lang="da-DK" sz="1600" dirty="0">
                <a:latin typeface="Arial" panose="020B0604020202020204" pitchFamily="34" charset="0"/>
                <a:cs typeface="Arial" panose="020B0604020202020204" pitchFamily="34" charset="0"/>
              </a:rPr>
              <a:t>Udvikling af nye løsninger på tværs af discipliner – og i </a:t>
            </a:r>
            <a:r>
              <a:rPr lang="da-DK" sz="1600" dirty="0" err="1">
                <a:latin typeface="Arial" panose="020B0604020202020204" pitchFamily="34" charset="0"/>
                <a:cs typeface="Arial" panose="020B0604020202020204" pitchFamily="34" charset="0"/>
              </a:rPr>
              <a:t>samskabelse</a:t>
            </a:r>
            <a:r>
              <a:rPr lang="da-DK" sz="1600" dirty="0">
                <a:latin typeface="Arial" panose="020B0604020202020204" pitchFamily="34" charset="0"/>
                <a:cs typeface="Arial" panose="020B0604020202020204" pitchFamily="34" charset="0"/>
              </a:rPr>
              <a:t> mellem studerende, forskere og omverdenen</a:t>
            </a:r>
          </a:p>
        </p:txBody>
      </p:sp>
      <p:cxnSp>
        <p:nvCxnSpPr>
          <p:cNvPr id="25" name="Straight Connector 20"/>
          <p:cNvCxnSpPr/>
          <p:nvPr/>
        </p:nvCxnSpPr>
        <p:spPr>
          <a:xfrm flipH="1">
            <a:off x="2714017" y="4790665"/>
            <a:ext cx="1269499"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Rektangel 25"/>
          <p:cNvSpPr/>
          <p:nvPr/>
        </p:nvSpPr>
        <p:spPr>
          <a:xfrm>
            <a:off x="1783941" y="2603162"/>
            <a:ext cx="2719965" cy="1077218"/>
          </a:xfrm>
          <a:prstGeom prst="rect">
            <a:avLst/>
          </a:prstGeom>
        </p:spPr>
        <p:txBody>
          <a:bodyPr wrap="square">
            <a:spAutoFit/>
          </a:bodyPr>
          <a:lstStyle/>
          <a:p>
            <a:pPr>
              <a:spcBef>
                <a:spcPct val="20000"/>
              </a:spcBef>
              <a:buClr>
                <a:srgbClr val="1F497D">
                  <a:lumMod val="50000"/>
                </a:srgbClr>
              </a:buClr>
            </a:pPr>
            <a:r>
              <a:rPr lang="da-DK" sz="1600" dirty="0">
                <a:latin typeface="Arial" panose="020B0604020202020204" pitchFamily="34" charset="0"/>
                <a:cs typeface="Arial" panose="020B0604020202020204" pitchFamily="34" charset="0"/>
              </a:rPr>
              <a:t>Uddannelser baseret på læringsmodellen Problembaseret Læring (PBL).</a:t>
            </a:r>
          </a:p>
        </p:txBody>
      </p:sp>
      <p:cxnSp>
        <p:nvCxnSpPr>
          <p:cNvPr id="28" name="Straight Connector 20"/>
          <p:cNvCxnSpPr/>
          <p:nvPr/>
        </p:nvCxnSpPr>
        <p:spPr>
          <a:xfrm flipH="1" flipV="1">
            <a:off x="2705259" y="3841963"/>
            <a:ext cx="1" cy="948702"/>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078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3" name="Titel 2"/>
          <p:cNvSpPr>
            <a:spLocks noGrp="1"/>
          </p:cNvSpPr>
          <p:nvPr>
            <p:ph type="title"/>
          </p:nvPr>
        </p:nvSpPr>
        <p:spPr/>
        <p:txBody>
          <a:bodyPr tIns="0" anchor="ctr" anchorCtr="0"/>
          <a:lstStyle/>
          <a:p>
            <a:r>
              <a:rPr lang="da-DK" dirty="0"/>
              <a:t>AAU OG DE STUDERENDE</a:t>
            </a:r>
          </a:p>
        </p:txBody>
      </p:sp>
    </p:spTree>
    <p:extLst>
      <p:ext uri="{BB962C8B-B14F-4D97-AF65-F5344CB8AC3E}">
        <p14:creationId xmlns:p14="http://schemas.microsoft.com/office/powerpoint/2010/main" val="3371033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p:cNvSpPr>
            <a:spLocks noGrp="1"/>
          </p:cNvSpPr>
          <p:nvPr>
            <p:ph type="body" sz="quarter" idx="17"/>
          </p:nvPr>
        </p:nvSpPr>
        <p:spPr>
          <a:xfrm>
            <a:off x="8103714" y="2930803"/>
            <a:ext cx="3516785" cy="3222624"/>
          </a:xfrm>
        </p:spPr>
        <p:txBody>
          <a:bodyPr/>
          <a:lstStyle/>
          <a:p>
            <a:pPr>
              <a:lnSpc>
                <a:spcPct val="100000"/>
              </a:lnSpc>
            </a:pPr>
            <a:r>
              <a:rPr lang="da-DK" b="1" dirty="0" smtClean="0">
                <a:latin typeface="Arial" panose="020B0604020202020204" pitchFamily="34" charset="0"/>
                <a:cs typeface="Arial" panose="020B0604020202020204" pitchFamily="34" charset="0"/>
              </a:rPr>
              <a:t>13</a:t>
            </a:r>
            <a:r>
              <a:rPr lang="da-DK" b="1" dirty="0" smtClean="0">
                <a:latin typeface="Arial" panose="020B0604020202020204" pitchFamily="34" charset="0"/>
                <a:cs typeface="Arial" panose="020B0604020202020204" pitchFamily="34" charset="0"/>
              </a:rPr>
              <a:t> </a:t>
            </a:r>
            <a:r>
              <a:rPr lang="da-DK" b="1" dirty="0" smtClean="0">
                <a:latin typeface="Arial" panose="020B0604020202020204" pitchFamily="34" charset="0"/>
                <a:cs typeface="Arial" panose="020B0604020202020204" pitchFamily="34" charset="0"/>
              </a:rPr>
              <a:t>professionsbachelor-</a:t>
            </a:r>
            <a:br>
              <a:rPr lang="da-DK" b="1" dirty="0" smtClean="0">
                <a:latin typeface="Arial" panose="020B0604020202020204" pitchFamily="34" charset="0"/>
                <a:cs typeface="Arial" panose="020B0604020202020204" pitchFamily="34" charset="0"/>
              </a:rPr>
            </a:br>
            <a:r>
              <a:rPr lang="da-DK" b="1" dirty="0" smtClean="0">
                <a:latin typeface="Arial" panose="020B0604020202020204" pitchFamily="34" charset="0"/>
                <a:cs typeface="Arial" panose="020B0604020202020204" pitchFamily="34" charset="0"/>
              </a:rPr>
              <a:t>uddannelser </a:t>
            </a:r>
            <a:r>
              <a:rPr lang="da-DK" dirty="0" smtClean="0">
                <a:latin typeface="Arial" panose="020B0604020202020204" pitchFamily="34" charset="0"/>
                <a:cs typeface="Arial" panose="020B0604020202020204" pitchFamily="34" charset="0"/>
              </a:rPr>
              <a:t>(</a:t>
            </a:r>
            <a:r>
              <a:rPr lang="da-DK" dirty="0">
                <a:latin typeface="Arial" panose="020B0604020202020204" pitchFamily="34" charset="0"/>
                <a:cs typeface="Arial" panose="020B0604020202020204" pitchFamily="34" charset="0"/>
              </a:rPr>
              <a:t>ingen engelsksprogede)</a:t>
            </a:r>
          </a:p>
          <a:p>
            <a:pPr>
              <a:lnSpc>
                <a:spcPct val="100000"/>
              </a:lnSpc>
            </a:pPr>
            <a:r>
              <a:rPr lang="da-DK" b="1" dirty="0" smtClean="0">
                <a:latin typeface="Arial" panose="020B0604020202020204" pitchFamily="34" charset="0"/>
                <a:cs typeface="Arial" panose="020B0604020202020204" pitchFamily="34" charset="0"/>
              </a:rPr>
              <a:t>77</a:t>
            </a:r>
            <a:r>
              <a:rPr lang="da-DK" b="1" dirty="0" smtClean="0">
                <a:latin typeface="Arial" panose="020B0604020202020204" pitchFamily="34" charset="0"/>
                <a:cs typeface="Arial" panose="020B0604020202020204" pitchFamily="34" charset="0"/>
              </a:rPr>
              <a:t> </a:t>
            </a:r>
            <a:r>
              <a:rPr lang="da-DK" b="1" dirty="0">
                <a:latin typeface="Arial" panose="020B0604020202020204" pitchFamily="34" charset="0"/>
                <a:cs typeface="Arial" panose="020B0604020202020204" pitchFamily="34" charset="0"/>
              </a:rPr>
              <a:t>bacheloruddannelser </a:t>
            </a:r>
            <a:r>
              <a:rPr lang="da-DK" b="1" dirty="0" smtClean="0">
                <a:latin typeface="Arial" panose="020B0604020202020204" pitchFamily="34" charset="0"/>
                <a:cs typeface="Arial" panose="020B0604020202020204" pitchFamily="34" charset="0"/>
              </a:rPr>
              <a:t/>
            </a:r>
            <a:br>
              <a:rPr lang="da-DK" b="1"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a:t>
            </a:r>
            <a:r>
              <a:rPr lang="da-DK" dirty="0">
                <a:latin typeface="Arial" panose="020B0604020202020204" pitchFamily="34" charset="0"/>
                <a:cs typeface="Arial" panose="020B0604020202020204" pitchFamily="34" charset="0"/>
              </a:rPr>
              <a:t>heraf </a:t>
            </a:r>
            <a:r>
              <a:rPr lang="da-DK" dirty="0" smtClean="0">
                <a:latin typeface="Arial" panose="020B0604020202020204" pitchFamily="34" charset="0"/>
                <a:cs typeface="Arial" panose="020B0604020202020204" pitchFamily="34" charset="0"/>
              </a:rPr>
              <a:t>12 </a:t>
            </a:r>
            <a:r>
              <a:rPr lang="da-DK" dirty="0">
                <a:latin typeface="Arial" panose="020B0604020202020204" pitchFamily="34" charset="0"/>
                <a:cs typeface="Arial" panose="020B0604020202020204" pitchFamily="34" charset="0"/>
              </a:rPr>
              <a:t>engelsksprogede</a:t>
            </a:r>
            <a:r>
              <a:rPr lang="da-DK" dirty="0" smtClean="0">
                <a:latin typeface="Arial" panose="020B0604020202020204" pitchFamily="34" charset="0"/>
                <a:cs typeface="Arial" panose="020B0604020202020204" pitchFamily="34" charset="0"/>
              </a:rPr>
              <a:t>).</a:t>
            </a:r>
          </a:p>
          <a:p>
            <a:pPr>
              <a:lnSpc>
                <a:spcPct val="100000"/>
              </a:lnSpc>
            </a:pPr>
            <a:r>
              <a:rPr lang="da-DK" b="1" dirty="0" smtClean="0">
                <a:latin typeface="Arial" panose="020B0604020202020204" pitchFamily="34" charset="0"/>
                <a:cs typeface="Arial" panose="020B0604020202020204" pitchFamily="34" charset="0"/>
              </a:rPr>
              <a:t>139</a:t>
            </a:r>
            <a:r>
              <a:rPr lang="da-DK" b="1" dirty="0" smtClean="0">
                <a:latin typeface="Arial" panose="020B0604020202020204" pitchFamily="34" charset="0"/>
                <a:cs typeface="Arial" panose="020B0604020202020204" pitchFamily="34" charset="0"/>
              </a:rPr>
              <a:t> </a:t>
            </a:r>
            <a:r>
              <a:rPr lang="da-DK" b="1" dirty="0" smtClean="0">
                <a:latin typeface="Arial" panose="020B0604020202020204" pitchFamily="34" charset="0"/>
                <a:cs typeface="Arial" panose="020B0604020202020204" pitchFamily="34" charset="0"/>
              </a:rPr>
              <a:t>kandidatuddannelser</a:t>
            </a:r>
            <a:br>
              <a:rPr lang="da-DK" b="1"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a:t>
            </a:r>
            <a:r>
              <a:rPr lang="da-DK" dirty="0">
                <a:latin typeface="Arial" panose="020B0604020202020204" pitchFamily="34" charset="0"/>
                <a:cs typeface="Arial" panose="020B0604020202020204" pitchFamily="34" charset="0"/>
              </a:rPr>
              <a:t>heraf </a:t>
            </a:r>
            <a:r>
              <a:rPr lang="da-DK" dirty="0" smtClean="0">
                <a:latin typeface="Arial" panose="020B0604020202020204" pitchFamily="34" charset="0"/>
                <a:cs typeface="Arial" panose="020B0604020202020204" pitchFamily="34" charset="0"/>
              </a:rPr>
              <a:t>83</a:t>
            </a:r>
            <a:r>
              <a:rPr lang="da-DK" dirty="0" smtClean="0">
                <a:latin typeface="Arial" panose="020B0604020202020204" pitchFamily="34" charset="0"/>
                <a:cs typeface="Arial" panose="020B0604020202020204" pitchFamily="34" charset="0"/>
              </a:rPr>
              <a:t> </a:t>
            </a:r>
            <a:r>
              <a:rPr lang="da-DK" dirty="0">
                <a:latin typeface="Arial" panose="020B0604020202020204" pitchFamily="34" charset="0"/>
                <a:cs typeface="Arial" panose="020B0604020202020204" pitchFamily="34" charset="0"/>
              </a:rPr>
              <a:t>engelsksprogede).</a:t>
            </a:r>
          </a:p>
          <a:p>
            <a:pPr marL="0" indent="0">
              <a:lnSpc>
                <a:spcPct val="100000"/>
              </a:lnSpc>
              <a:buNone/>
            </a:pPr>
            <a:endParaRPr lang="da-DK" dirty="0"/>
          </a:p>
        </p:txBody>
      </p:sp>
      <p:sp>
        <p:nvSpPr>
          <p:cNvPr id="2" name="Pladsholder til slidenummer 1"/>
          <p:cNvSpPr>
            <a:spLocks noGrp="1"/>
          </p:cNvSpPr>
          <p:nvPr>
            <p:ph type="sldNum" sz="quarter" idx="10"/>
          </p:nvPr>
        </p:nvSpPr>
        <p:spPr/>
        <p:txBody>
          <a:bodyPr/>
          <a:lstStyle/>
          <a:p>
            <a:fld id="{D8D877B3-D348-4611-9BDB-C5374591D951}" type="slidenum">
              <a:rPr lang="en-US" smtClean="0"/>
              <a:pPr/>
              <a:t>14</a:t>
            </a:fld>
            <a:endParaRPr lang="en-US" dirty="0" smtClean="0"/>
          </a:p>
        </p:txBody>
      </p:sp>
      <p:sp>
        <p:nvSpPr>
          <p:cNvPr id="9" name="Titel 8"/>
          <p:cNvSpPr>
            <a:spLocks noGrp="1"/>
          </p:cNvSpPr>
          <p:nvPr>
            <p:ph type="title"/>
          </p:nvPr>
        </p:nvSpPr>
        <p:spPr>
          <a:xfrm>
            <a:off x="8103714" y="943460"/>
            <a:ext cx="4006509" cy="1621619"/>
          </a:xfrm>
        </p:spPr>
        <p:txBody>
          <a:bodyPr/>
          <a:lstStyle/>
          <a:p>
            <a:r>
              <a:rPr lang="da-DK" dirty="0" smtClean="0"/>
              <a:t>STUDERENDE</a:t>
            </a:r>
            <a:br>
              <a:rPr lang="da-DK" dirty="0" smtClean="0"/>
            </a:br>
            <a:r>
              <a:rPr lang="da-DK" sz="1600" b="0" dirty="0" smtClean="0"/>
              <a:t>BACHELOR- OG KANDIDATOPTAGET PÅ AAU 2011-17 (1. OG 7. SEM.)</a:t>
            </a:r>
            <a:endParaRPr lang="da-DK" sz="1600" b="0" dirty="0"/>
          </a:p>
        </p:txBody>
      </p:sp>
      <p:graphicFrame>
        <p:nvGraphicFramePr>
          <p:cNvPr id="12" name="Pladsholder til indhold 7"/>
          <p:cNvGraphicFramePr>
            <a:graphicFrameLocks/>
          </p:cNvGraphicFramePr>
          <p:nvPr>
            <p:extLst>
              <p:ext uri="{D42A27DB-BD31-4B8C-83A1-F6EECF244321}">
                <p14:modId xmlns:p14="http://schemas.microsoft.com/office/powerpoint/2010/main" val="3041453366"/>
              </p:ext>
            </p:extLst>
          </p:nvPr>
        </p:nvGraphicFramePr>
        <p:xfrm>
          <a:off x="587375" y="1411645"/>
          <a:ext cx="6757008" cy="40066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022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15</a:t>
            </a:fld>
            <a:endParaRPr lang="en-US" dirty="0" smtClean="0"/>
          </a:p>
        </p:txBody>
      </p:sp>
      <p:sp>
        <p:nvSpPr>
          <p:cNvPr id="9" name="Titel 8"/>
          <p:cNvSpPr>
            <a:spLocks noGrp="1"/>
          </p:cNvSpPr>
          <p:nvPr>
            <p:ph type="title"/>
          </p:nvPr>
        </p:nvSpPr>
        <p:spPr>
          <a:xfrm>
            <a:off x="8103715" y="943460"/>
            <a:ext cx="3637569" cy="1621619"/>
          </a:xfrm>
        </p:spPr>
        <p:txBody>
          <a:bodyPr/>
          <a:lstStyle/>
          <a:p>
            <a:r>
              <a:rPr lang="da-DK" dirty="0" smtClean="0"/>
              <a:t>STUDIETID</a:t>
            </a:r>
            <a:br>
              <a:rPr lang="da-DK" dirty="0" smtClean="0"/>
            </a:br>
            <a:r>
              <a:rPr lang="da-DK" sz="1600" b="0" dirty="0" smtClean="0">
                <a:cs typeface="Arial" panose="020B0604020202020204" pitchFamily="34" charset="0"/>
              </a:rPr>
              <a:t>OVERSKRIDELSE </a:t>
            </a:r>
            <a:r>
              <a:rPr lang="da-DK" sz="1600" b="0" dirty="0">
                <a:cs typeface="Arial" panose="020B0604020202020204" pitchFamily="34" charset="0"/>
              </a:rPr>
              <a:t>AF NORMERET </a:t>
            </a:r>
            <a:r>
              <a:rPr lang="da-DK" sz="1600" b="0" dirty="0" smtClean="0">
                <a:cs typeface="Arial" panose="020B0604020202020204" pitchFamily="34" charset="0"/>
              </a:rPr>
              <a:t>STUDIETID </a:t>
            </a:r>
            <a:r>
              <a:rPr lang="da-DK" sz="1600" b="0" dirty="0">
                <a:cs typeface="Arial" panose="020B0604020202020204" pitchFamily="34" charset="0"/>
              </a:rPr>
              <a:t>FOR BACHELOR OG KANDIDAT</a:t>
            </a:r>
          </a:p>
        </p:txBody>
      </p:sp>
      <p:sp>
        <p:nvSpPr>
          <p:cNvPr id="3" name="Pladsholder til tekst 2"/>
          <p:cNvSpPr>
            <a:spLocks noGrp="1"/>
          </p:cNvSpPr>
          <p:nvPr>
            <p:ph type="body" sz="quarter" idx="17"/>
          </p:nvPr>
        </p:nvSpPr>
        <p:spPr>
          <a:xfrm>
            <a:off x="8103714" y="2804344"/>
            <a:ext cx="3516785" cy="2633418"/>
          </a:xfrm>
        </p:spPr>
        <p:txBody>
          <a:bodyPr/>
          <a:lstStyle/>
          <a:p>
            <a:endParaRPr lang="da-DK" dirty="0"/>
          </a:p>
        </p:txBody>
      </p:sp>
      <p:graphicFrame>
        <p:nvGraphicFramePr>
          <p:cNvPr id="7" name="Pladsholder til indhold 4"/>
          <p:cNvGraphicFramePr>
            <a:graphicFrameLocks/>
          </p:cNvGraphicFramePr>
          <p:nvPr>
            <p:extLst>
              <p:ext uri="{D42A27DB-BD31-4B8C-83A1-F6EECF244321}">
                <p14:modId xmlns:p14="http://schemas.microsoft.com/office/powerpoint/2010/main" val="2883152810"/>
              </p:ext>
            </p:extLst>
          </p:nvPr>
        </p:nvGraphicFramePr>
        <p:xfrm>
          <a:off x="-204280" y="1376798"/>
          <a:ext cx="7142514" cy="36524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5163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2" name="Titel 1"/>
          <p:cNvSpPr>
            <a:spLocks noGrp="1"/>
          </p:cNvSpPr>
          <p:nvPr>
            <p:ph type="title"/>
          </p:nvPr>
        </p:nvSpPr>
        <p:spPr/>
        <p:txBody>
          <a:bodyPr tIns="0" anchor="ctr" anchorCtr="0"/>
          <a:lstStyle/>
          <a:p>
            <a:r>
              <a:rPr lang="da-DK" dirty="0" smtClean="0"/>
              <a:t>VORES LÆRINGSMODEL</a:t>
            </a:r>
            <a:endParaRPr lang="da-DK" dirty="0"/>
          </a:p>
        </p:txBody>
      </p:sp>
    </p:spTree>
    <p:extLst>
      <p:ext uri="{BB962C8B-B14F-4D97-AF65-F5344CB8AC3E}">
        <p14:creationId xmlns:p14="http://schemas.microsoft.com/office/powerpoint/2010/main" val="1870990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2" name="Pladsholder til slidenummer 1"/>
          <p:cNvSpPr>
            <a:spLocks noGrp="1"/>
          </p:cNvSpPr>
          <p:nvPr>
            <p:ph type="sldNum" sz="quarter" idx="10"/>
          </p:nvPr>
        </p:nvSpPr>
        <p:spPr/>
        <p:txBody>
          <a:bodyPr/>
          <a:lstStyle/>
          <a:p>
            <a:fld id="{D8D877B3-D348-4611-9BDB-C5374591D951}" type="slidenum">
              <a:rPr lang="en-US" smtClean="0"/>
              <a:pPr/>
              <a:t>17</a:t>
            </a:fld>
            <a:endParaRPr lang="en-US" dirty="0" smtClean="0"/>
          </a:p>
        </p:txBody>
      </p:sp>
      <p:sp>
        <p:nvSpPr>
          <p:cNvPr id="5" name="Titel 4"/>
          <p:cNvSpPr>
            <a:spLocks noGrp="1"/>
          </p:cNvSpPr>
          <p:nvPr>
            <p:ph type="title"/>
          </p:nvPr>
        </p:nvSpPr>
        <p:spPr>
          <a:xfrm>
            <a:off x="587373" y="359273"/>
            <a:ext cx="6570750" cy="1621619"/>
          </a:xfrm>
        </p:spPr>
        <p:txBody>
          <a:bodyPr/>
          <a:lstStyle/>
          <a:p>
            <a:r>
              <a:rPr lang="da-DK" dirty="0"/>
              <a:t>PROBLEM- </a:t>
            </a:r>
            <a:r>
              <a:rPr lang="da-DK" dirty="0" smtClean="0"/>
              <a:t>OG PROJEKT-</a:t>
            </a:r>
            <a:br>
              <a:rPr lang="da-DK" dirty="0" smtClean="0"/>
            </a:br>
            <a:r>
              <a:rPr lang="da-DK" dirty="0" smtClean="0"/>
              <a:t>BASERET LÆRING</a:t>
            </a:r>
            <a:r>
              <a:rPr lang="da-DK" dirty="0"/>
              <a:t/>
            </a:r>
            <a:br>
              <a:rPr lang="da-DK" dirty="0"/>
            </a:br>
            <a:r>
              <a:rPr lang="da-DK" sz="1600" b="0" dirty="0" smtClean="0"/>
              <a:t>(AAU-TILGANGEN)</a:t>
            </a:r>
            <a:endParaRPr lang="da-DK" sz="1600" b="0" dirty="0"/>
          </a:p>
        </p:txBody>
      </p:sp>
      <p:sp>
        <p:nvSpPr>
          <p:cNvPr id="7" name="Pladsholder til tekst 6"/>
          <p:cNvSpPr>
            <a:spLocks noGrp="1"/>
          </p:cNvSpPr>
          <p:nvPr>
            <p:ph type="body" sz="quarter" idx="12"/>
          </p:nvPr>
        </p:nvSpPr>
        <p:spPr>
          <a:xfrm>
            <a:off x="587375" y="2408663"/>
            <a:ext cx="4694630" cy="3863045"/>
          </a:xfrm>
        </p:spPr>
        <p:txBody>
          <a:bodyPr>
            <a:noAutofit/>
          </a:bodyPr>
          <a:lstStyle/>
          <a:p>
            <a:r>
              <a:rPr lang="da-DK" altLang="da-DK" dirty="0">
                <a:solidFill>
                  <a:srgbClr val="002654"/>
                </a:solidFill>
                <a:latin typeface="Arial" panose="020B0604020202020204" pitchFamily="34" charset="0"/>
                <a:cs typeface="Arial" panose="020B0604020202020204" pitchFamily="34" charset="0"/>
              </a:rPr>
              <a:t>De studerende er drevet af et </a:t>
            </a:r>
            <a:r>
              <a:rPr lang="da-DK" altLang="da-DK" dirty="0" smtClean="0">
                <a:solidFill>
                  <a:srgbClr val="002654"/>
                </a:solidFill>
                <a:latin typeface="Arial" panose="020B0604020202020204" pitchFamily="34" charset="0"/>
                <a:cs typeface="Arial" panose="020B0604020202020204" pitchFamily="34" charset="0"/>
              </a:rPr>
              <a:t>problem </a:t>
            </a:r>
            <a:br>
              <a:rPr lang="da-DK" altLang="da-DK" dirty="0" smtClean="0">
                <a:solidFill>
                  <a:srgbClr val="002654"/>
                </a:solidFill>
                <a:latin typeface="Arial" panose="020B0604020202020204" pitchFamily="34" charset="0"/>
                <a:cs typeface="Arial" panose="020B0604020202020204" pitchFamily="34" charset="0"/>
              </a:rPr>
            </a:br>
            <a:r>
              <a:rPr lang="da-DK" altLang="da-DK" dirty="0" smtClean="0">
                <a:solidFill>
                  <a:srgbClr val="002654"/>
                </a:solidFill>
                <a:latin typeface="Arial" panose="020B0604020202020204" pitchFamily="34" charset="0"/>
                <a:cs typeface="Arial" panose="020B0604020202020204" pitchFamily="34" charset="0"/>
              </a:rPr>
              <a:t>– </a:t>
            </a:r>
            <a:r>
              <a:rPr lang="da-DK" altLang="da-DK" dirty="0">
                <a:solidFill>
                  <a:srgbClr val="002654"/>
                </a:solidFill>
                <a:latin typeface="Arial" panose="020B0604020202020204" pitchFamily="34" charset="0"/>
                <a:cs typeface="Arial" panose="020B0604020202020204" pitchFamily="34" charset="0"/>
              </a:rPr>
              <a:t>lærer gennem problemløsning. </a:t>
            </a:r>
          </a:p>
          <a:p>
            <a:endParaRPr lang="da-DK" altLang="da-DK" dirty="0">
              <a:solidFill>
                <a:srgbClr val="002654"/>
              </a:solidFill>
              <a:latin typeface="Arial" panose="020B0604020202020204" pitchFamily="34" charset="0"/>
              <a:cs typeface="Arial" panose="020B0604020202020204" pitchFamily="34" charset="0"/>
            </a:endParaRPr>
          </a:p>
          <a:p>
            <a:r>
              <a:rPr lang="da-DK" altLang="da-DK" dirty="0">
                <a:solidFill>
                  <a:srgbClr val="002654"/>
                </a:solidFill>
                <a:latin typeface="Arial" panose="020B0604020202020204" pitchFamily="34" charset="0"/>
                <a:cs typeface="Arial" panose="020B0604020202020204" pitchFamily="34" charset="0"/>
              </a:rPr>
              <a:t>De studerende udarbejder et projekt 	                           – projektarbejdet foregår i grupper. </a:t>
            </a:r>
          </a:p>
          <a:p>
            <a:endParaRPr lang="da-DK" altLang="da-DK" dirty="0">
              <a:solidFill>
                <a:srgbClr val="002654"/>
              </a:solidFill>
              <a:latin typeface="Arial" panose="020B0604020202020204" pitchFamily="34" charset="0"/>
              <a:cs typeface="Arial" panose="020B0604020202020204" pitchFamily="34" charset="0"/>
            </a:endParaRPr>
          </a:p>
          <a:p>
            <a:r>
              <a:rPr lang="da-DK" altLang="da-DK" dirty="0">
                <a:solidFill>
                  <a:srgbClr val="002654"/>
                </a:solidFill>
                <a:latin typeface="Arial" panose="020B0604020202020204" pitchFamily="34" charset="0"/>
                <a:cs typeface="Arial" panose="020B0604020202020204" pitchFamily="34" charset="0"/>
              </a:rPr>
              <a:t>De studerende har en vejleder, der hjælper, udfordrer, diskuterer og giver feedback på projektarbejdet. </a:t>
            </a:r>
          </a:p>
          <a:p>
            <a:endParaRPr lang="da-DK" altLang="da-DK" dirty="0">
              <a:solidFill>
                <a:srgbClr val="002654"/>
              </a:solidFill>
              <a:latin typeface="Arial" panose="020B0604020202020204" pitchFamily="34" charset="0"/>
              <a:cs typeface="Arial" panose="020B0604020202020204" pitchFamily="34" charset="0"/>
            </a:endParaRPr>
          </a:p>
          <a:p>
            <a:r>
              <a:rPr lang="da-DK" altLang="da-DK" dirty="0">
                <a:solidFill>
                  <a:srgbClr val="002654"/>
                </a:solidFill>
                <a:latin typeface="Arial" panose="020B0604020202020204" pitchFamily="34" charset="0"/>
                <a:cs typeface="Arial" panose="020B0604020202020204" pitchFamily="34" charset="0"/>
              </a:rPr>
              <a:t>De studerende dokumenterer deres arbejde i en projektrapport, som er genstand for en mundtlig (</a:t>
            </a:r>
            <a:r>
              <a:rPr lang="da-DK" altLang="da-DK" dirty="0" smtClean="0">
                <a:solidFill>
                  <a:srgbClr val="002654"/>
                </a:solidFill>
                <a:latin typeface="Arial" panose="020B0604020202020204" pitchFamily="34" charset="0"/>
                <a:cs typeface="Arial" panose="020B0604020202020204" pitchFamily="34" charset="0"/>
              </a:rPr>
              <a:t>gruppe)eksamen.</a:t>
            </a:r>
            <a:endParaRPr lang="da-DK" dirty="0">
              <a:latin typeface="Arial" panose="020B0604020202020204" pitchFamily="34" charset="0"/>
              <a:cs typeface="Arial" panose="020B0604020202020204" pitchFamily="34" charset="0"/>
            </a:endParaRPr>
          </a:p>
          <a:p>
            <a:endParaRPr lang="da-DK" dirty="0"/>
          </a:p>
        </p:txBody>
      </p:sp>
    </p:spTree>
    <p:extLst>
      <p:ext uri="{BB962C8B-B14F-4D97-AF65-F5344CB8AC3E}">
        <p14:creationId xmlns:p14="http://schemas.microsoft.com/office/powerpoint/2010/main" val="1585804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4"/>
          <p:cNvGraphicFramePr/>
          <p:nvPr>
            <p:extLst>
              <p:ext uri="{D42A27DB-BD31-4B8C-83A1-F6EECF244321}">
                <p14:modId xmlns:p14="http://schemas.microsoft.com/office/powerpoint/2010/main" val="102071997"/>
              </p:ext>
            </p:extLst>
          </p:nvPr>
        </p:nvGraphicFramePr>
        <p:xfrm>
          <a:off x="1726041" y="2068179"/>
          <a:ext cx="4329796" cy="3423350"/>
        </p:xfrm>
        <a:graphic>
          <a:graphicData uri="http://schemas.openxmlformats.org/drawingml/2006/chart">
            <c:chart xmlns:c="http://schemas.openxmlformats.org/drawingml/2006/chart" xmlns:r="http://schemas.openxmlformats.org/officeDocument/2006/relationships" r:id="rId3"/>
          </a:graphicData>
        </a:graphic>
      </p:graphicFrame>
      <p:sp>
        <p:nvSpPr>
          <p:cNvPr id="3" name="Pladsholder til slidenummer 2"/>
          <p:cNvSpPr>
            <a:spLocks noGrp="1"/>
          </p:cNvSpPr>
          <p:nvPr>
            <p:ph type="sldNum" sz="quarter" idx="10"/>
          </p:nvPr>
        </p:nvSpPr>
        <p:spPr/>
        <p:txBody>
          <a:bodyPr/>
          <a:lstStyle/>
          <a:p>
            <a:fld id="{D8D877B3-D348-4611-9BDB-C5374591D951}" type="slidenum">
              <a:rPr lang="en-US" smtClean="0"/>
              <a:pPr/>
              <a:t>18</a:t>
            </a:fld>
            <a:endParaRPr lang="en-US" dirty="0" smtClean="0"/>
          </a:p>
        </p:txBody>
      </p:sp>
      <p:sp>
        <p:nvSpPr>
          <p:cNvPr id="4" name="Titel 3"/>
          <p:cNvSpPr>
            <a:spLocks noGrp="1"/>
          </p:cNvSpPr>
          <p:nvPr>
            <p:ph type="title"/>
          </p:nvPr>
        </p:nvSpPr>
        <p:spPr>
          <a:xfrm>
            <a:off x="587375" y="357948"/>
            <a:ext cx="6393288" cy="1486727"/>
          </a:xfrm>
        </p:spPr>
        <p:txBody>
          <a:bodyPr/>
          <a:lstStyle/>
          <a:p>
            <a:r>
              <a:rPr lang="da-DK" dirty="0"/>
              <a:t>LÆRINGSPROCESSENS </a:t>
            </a:r>
            <a:br>
              <a:rPr lang="da-DK" dirty="0"/>
            </a:br>
            <a:r>
              <a:rPr lang="da-DK" dirty="0" smtClean="0"/>
              <a:t>ELEMENTER</a:t>
            </a:r>
            <a:r>
              <a:rPr lang="da-DK" dirty="0"/>
              <a:t/>
            </a:r>
            <a:br>
              <a:rPr lang="da-DK" dirty="0"/>
            </a:br>
            <a:endParaRPr lang="da-DK" dirty="0"/>
          </a:p>
        </p:txBody>
      </p:sp>
      <p:grpSp>
        <p:nvGrpSpPr>
          <p:cNvPr id="6" name="Group 26"/>
          <p:cNvGrpSpPr>
            <a:grpSpLocks noChangeAspect="1"/>
          </p:cNvGrpSpPr>
          <p:nvPr/>
        </p:nvGrpSpPr>
        <p:grpSpPr bwMode="auto">
          <a:xfrm>
            <a:off x="3670738" y="3319529"/>
            <a:ext cx="440402" cy="350854"/>
            <a:chOff x="2903" y="1145"/>
            <a:chExt cx="300" cy="239"/>
          </a:xfrm>
        </p:grpSpPr>
        <p:sp>
          <p:nvSpPr>
            <p:cNvPr id="7" name="AutoShape 25"/>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27"/>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4" name="Rectangle 6"/>
          <p:cNvSpPr/>
          <p:nvPr/>
        </p:nvSpPr>
        <p:spPr>
          <a:xfrm>
            <a:off x="7444292" y="0"/>
            <a:ext cx="474770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0" name="Chart 4"/>
          <p:cNvGraphicFramePr/>
          <p:nvPr>
            <p:extLst>
              <p:ext uri="{D42A27DB-BD31-4B8C-83A1-F6EECF244321}">
                <p14:modId xmlns:p14="http://schemas.microsoft.com/office/powerpoint/2010/main" val="416156883"/>
              </p:ext>
            </p:extLst>
          </p:nvPr>
        </p:nvGraphicFramePr>
        <p:xfrm>
          <a:off x="8174776" y="2125793"/>
          <a:ext cx="3027062" cy="2393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Текст 7"/>
          <p:cNvSpPr txBox="1">
            <a:spLocks/>
          </p:cNvSpPr>
          <p:nvPr/>
        </p:nvSpPr>
        <p:spPr>
          <a:xfrm>
            <a:off x="9017746" y="3012967"/>
            <a:ext cx="1341110" cy="60311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600" dirty="0" smtClean="0">
                <a:solidFill>
                  <a:schemeClr val="bg1"/>
                </a:solidFill>
                <a:ea typeface="Butler" charset="0"/>
                <a:cs typeface="Butler" charset="0"/>
              </a:rPr>
              <a:t>50%</a:t>
            </a:r>
            <a:endParaRPr lang="en-US" sz="3600" dirty="0">
              <a:solidFill>
                <a:schemeClr val="bg1"/>
              </a:solidFill>
              <a:ea typeface="Butler" charset="0"/>
              <a:cs typeface="Butler" charset="0"/>
            </a:endParaRPr>
          </a:p>
        </p:txBody>
      </p:sp>
      <p:sp>
        <p:nvSpPr>
          <p:cNvPr id="12" name="TextBox 21"/>
          <p:cNvSpPr txBox="1"/>
          <p:nvPr/>
        </p:nvSpPr>
        <p:spPr>
          <a:xfrm>
            <a:off x="8821599" y="4758694"/>
            <a:ext cx="2153165" cy="275653"/>
          </a:xfrm>
          <a:prstGeom prst="rect">
            <a:avLst/>
          </a:prstGeom>
          <a:noFill/>
        </p:spPr>
        <p:txBody>
          <a:bodyPr wrap="square" lIns="0" rIns="0" rtlCol="0">
            <a:spAutoFit/>
          </a:bodyPr>
          <a:lstStyle/>
          <a:p>
            <a:pPr>
              <a:lnSpc>
                <a:spcPct val="70000"/>
              </a:lnSpc>
            </a:pPr>
            <a:r>
              <a:rPr lang="en-US" sz="1600" dirty="0" smtClean="0">
                <a:solidFill>
                  <a:schemeClr val="bg1"/>
                </a:solidFill>
                <a:latin typeface="+mj-lt"/>
              </a:rPr>
              <a:t>SAMARBEJDE</a:t>
            </a:r>
            <a:endParaRPr lang="en-US" sz="1600" dirty="0">
              <a:solidFill>
                <a:schemeClr val="bg1"/>
              </a:solidFill>
              <a:latin typeface="+mj-lt"/>
            </a:endParaRPr>
          </a:p>
        </p:txBody>
      </p:sp>
      <p:sp>
        <p:nvSpPr>
          <p:cNvPr id="13" name="TextBox 22"/>
          <p:cNvSpPr txBox="1"/>
          <p:nvPr/>
        </p:nvSpPr>
        <p:spPr>
          <a:xfrm>
            <a:off x="8821599" y="5051471"/>
            <a:ext cx="3549364" cy="1274195"/>
          </a:xfrm>
          <a:prstGeom prst="rect">
            <a:avLst/>
          </a:prstGeom>
          <a:noFill/>
        </p:spPr>
        <p:txBody>
          <a:bodyPr wrap="square" lIns="0" rIns="0" rtlCol="0">
            <a:spAutoFit/>
          </a:bodyPr>
          <a:lstStyle/>
          <a:p>
            <a:pPr>
              <a:lnSpc>
                <a:spcPct val="120000"/>
              </a:lnSpc>
            </a:pPr>
            <a:r>
              <a:rPr lang="da-DK" sz="1600" dirty="0">
                <a:solidFill>
                  <a:schemeClr val="bg1">
                    <a:alpha val="80000"/>
                  </a:schemeClr>
                </a:solidFill>
              </a:rPr>
              <a:t>I </a:t>
            </a:r>
            <a:r>
              <a:rPr lang="da-DK" sz="1600" dirty="0" smtClean="0">
                <a:solidFill>
                  <a:schemeClr val="bg1">
                    <a:alpha val="80000"/>
                  </a:schemeClr>
                </a:solidFill>
              </a:rPr>
              <a:t>2017 </a:t>
            </a:r>
            <a:r>
              <a:rPr lang="da-DK" sz="1600" dirty="0" smtClean="0">
                <a:solidFill>
                  <a:schemeClr val="bg1">
                    <a:alpha val="80000"/>
                  </a:schemeClr>
                </a:solidFill>
              </a:rPr>
              <a:t>blev </a:t>
            </a:r>
            <a:r>
              <a:rPr lang="da-DK" sz="1600" dirty="0" smtClean="0">
                <a:solidFill>
                  <a:schemeClr val="bg1">
                    <a:alpha val="80000"/>
                  </a:schemeClr>
                </a:solidFill>
              </a:rPr>
              <a:t>50% </a:t>
            </a:r>
            <a:r>
              <a:rPr lang="da-DK" sz="1600" dirty="0" smtClean="0">
                <a:solidFill>
                  <a:schemeClr val="bg1">
                    <a:alpha val="80000"/>
                  </a:schemeClr>
                </a:solidFill>
              </a:rPr>
              <a:t>af kandidat-specialerne udarbejdet </a:t>
            </a:r>
            <a:r>
              <a:rPr lang="da-DK" sz="1600" dirty="0">
                <a:solidFill>
                  <a:schemeClr val="bg1">
                    <a:alpha val="80000"/>
                  </a:schemeClr>
                </a:solidFill>
              </a:rPr>
              <a:t>i </a:t>
            </a:r>
            <a:endParaRPr lang="da-DK" sz="1600" dirty="0" smtClean="0">
              <a:solidFill>
                <a:schemeClr val="bg1">
                  <a:alpha val="80000"/>
                </a:schemeClr>
              </a:solidFill>
            </a:endParaRPr>
          </a:p>
          <a:p>
            <a:pPr>
              <a:lnSpc>
                <a:spcPct val="120000"/>
              </a:lnSpc>
            </a:pPr>
            <a:r>
              <a:rPr lang="da-DK" sz="1600" dirty="0" smtClean="0">
                <a:solidFill>
                  <a:schemeClr val="bg1">
                    <a:alpha val="80000"/>
                  </a:schemeClr>
                </a:solidFill>
              </a:rPr>
              <a:t>samarbejde med virksomheder/ </a:t>
            </a:r>
          </a:p>
          <a:p>
            <a:pPr>
              <a:lnSpc>
                <a:spcPct val="120000"/>
              </a:lnSpc>
            </a:pPr>
            <a:r>
              <a:rPr lang="da-DK" sz="1600" dirty="0" smtClean="0">
                <a:solidFill>
                  <a:schemeClr val="bg1">
                    <a:alpha val="80000"/>
                  </a:schemeClr>
                </a:solidFill>
              </a:rPr>
              <a:t>eksterne </a:t>
            </a:r>
            <a:r>
              <a:rPr lang="da-DK" sz="1600" dirty="0">
                <a:solidFill>
                  <a:schemeClr val="bg1">
                    <a:alpha val="80000"/>
                  </a:schemeClr>
                </a:solidFill>
              </a:rPr>
              <a:t>partnere</a:t>
            </a:r>
          </a:p>
        </p:txBody>
      </p:sp>
      <p:sp>
        <p:nvSpPr>
          <p:cNvPr id="15" name="TextBox 16"/>
          <p:cNvSpPr txBox="1"/>
          <p:nvPr/>
        </p:nvSpPr>
        <p:spPr>
          <a:xfrm>
            <a:off x="2879172" y="3727889"/>
            <a:ext cx="2023534" cy="338554"/>
          </a:xfrm>
          <a:prstGeom prst="rect">
            <a:avLst/>
          </a:prstGeom>
          <a:noFill/>
        </p:spPr>
        <p:txBody>
          <a:bodyPr wrap="square" lIns="0" rIns="0" rtlCol="0">
            <a:spAutoFit/>
          </a:bodyPr>
          <a:lstStyle/>
          <a:p>
            <a:pPr algn="ctr"/>
            <a:r>
              <a:rPr lang="en-US" sz="1600" dirty="0" smtClean="0">
                <a:latin typeface="+mj-lt"/>
              </a:rPr>
              <a:t>STUDERENDE</a:t>
            </a:r>
          </a:p>
        </p:txBody>
      </p:sp>
      <p:sp>
        <p:nvSpPr>
          <p:cNvPr id="17" name="Rektangel 16"/>
          <p:cNvSpPr/>
          <p:nvPr/>
        </p:nvSpPr>
        <p:spPr>
          <a:xfrm>
            <a:off x="561943" y="2619928"/>
            <a:ext cx="1750287"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UNDERVISNING</a:t>
            </a:r>
            <a:endParaRPr lang="da-DK" sz="1600" dirty="0"/>
          </a:p>
        </p:txBody>
      </p:sp>
      <p:sp>
        <p:nvSpPr>
          <p:cNvPr id="20" name="Rektangel 19"/>
          <p:cNvSpPr/>
          <p:nvPr/>
        </p:nvSpPr>
        <p:spPr>
          <a:xfrm>
            <a:off x="2533291" y="5956968"/>
            <a:ext cx="2715295"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EKSTERNT SAMARBEJDE</a:t>
            </a:r>
            <a:endParaRPr lang="da-DK" sz="1600" dirty="0"/>
          </a:p>
        </p:txBody>
      </p:sp>
      <p:sp>
        <p:nvSpPr>
          <p:cNvPr id="21" name="Rektangel 20"/>
          <p:cNvSpPr/>
          <p:nvPr/>
        </p:nvSpPr>
        <p:spPr>
          <a:xfrm>
            <a:off x="5593011" y="2619928"/>
            <a:ext cx="1402948" cy="338554"/>
          </a:xfrm>
          <a:prstGeom prst="rect">
            <a:avLst/>
          </a:prstGeom>
        </p:spPr>
        <p:txBody>
          <a:bodyPr wrap="none">
            <a:spAutoFit/>
          </a:bodyPr>
          <a:lstStyle/>
          <a:p>
            <a:pPr lvl="0"/>
            <a:r>
              <a:rPr lang="da-DK" sz="1600" dirty="0" smtClean="0">
                <a:latin typeface="Arial" panose="020B0604020202020204" pitchFamily="34" charset="0"/>
                <a:cs typeface="Arial" panose="020B0604020202020204" pitchFamily="34" charset="0"/>
              </a:rPr>
              <a:t>FORSKNING</a:t>
            </a:r>
            <a:endParaRPr lang="da-DK" sz="1600" dirty="0"/>
          </a:p>
        </p:txBody>
      </p:sp>
      <p:cxnSp>
        <p:nvCxnSpPr>
          <p:cNvPr id="19" name="Straight Connector 20"/>
          <p:cNvCxnSpPr/>
          <p:nvPr/>
        </p:nvCxnSpPr>
        <p:spPr>
          <a:xfrm flipH="1">
            <a:off x="1337089"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0"/>
          <p:cNvCxnSpPr/>
          <p:nvPr/>
        </p:nvCxnSpPr>
        <p:spPr>
          <a:xfrm flipH="1" flipV="1">
            <a:off x="1335271"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0"/>
          <p:cNvCxnSpPr/>
          <p:nvPr/>
        </p:nvCxnSpPr>
        <p:spPr>
          <a:xfrm flipH="1">
            <a:off x="5248586"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0"/>
          <p:cNvCxnSpPr/>
          <p:nvPr/>
        </p:nvCxnSpPr>
        <p:spPr>
          <a:xfrm flipH="1" flipV="1">
            <a:off x="6317353"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0"/>
          <p:cNvCxnSpPr/>
          <p:nvPr/>
        </p:nvCxnSpPr>
        <p:spPr>
          <a:xfrm flipH="1" flipV="1">
            <a:off x="3890938" y="5202924"/>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547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19</a:t>
            </a:fld>
            <a:endParaRPr lang="en-US" dirty="0" smtClean="0"/>
          </a:p>
        </p:txBody>
      </p:sp>
      <p:pic>
        <p:nvPicPr>
          <p:cNvPr id="7" name="Pladsholder til billede 6"/>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4" name="Titel 3"/>
          <p:cNvSpPr>
            <a:spLocks noGrp="1"/>
          </p:cNvSpPr>
          <p:nvPr>
            <p:ph type="title"/>
          </p:nvPr>
        </p:nvSpPr>
        <p:spPr/>
        <p:txBody>
          <a:bodyPr/>
          <a:lstStyle/>
          <a:p>
            <a:r>
              <a:rPr lang="da-DK" dirty="0"/>
              <a:t>HVORFOR HOLDE </a:t>
            </a:r>
            <a:br>
              <a:rPr lang="da-DK" dirty="0"/>
            </a:br>
            <a:r>
              <a:rPr lang="da-DK" dirty="0"/>
              <a:t>FAST I PBL?</a:t>
            </a:r>
            <a:br>
              <a:rPr lang="da-DK" dirty="0"/>
            </a:br>
            <a:endParaRPr lang="da-DK" dirty="0"/>
          </a:p>
        </p:txBody>
      </p:sp>
      <p:sp>
        <p:nvSpPr>
          <p:cNvPr id="6" name="Pladsholder til tekst 5"/>
          <p:cNvSpPr>
            <a:spLocks noGrp="1"/>
          </p:cNvSpPr>
          <p:nvPr>
            <p:ph type="body" sz="quarter" idx="12"/>
          </p:nvPr>
        </p:nvSpPr>
        <p:spPr>
          <a:xfrm>
            <a:off x="583406" y="2101809"/>
            <a:ext cx="5257996" cy="3765591"/>
          </a:xfrm>
        </p:spPr>
        <p:txBody>
          <a:bodyPr>
            <a:noAutofit/>
          </a:bodyPr>
          <a:lstStyle/>
          <a:p>
            <a:pPr>
              <a:lnSpc>
                <a:spcPct val="100000"/>
              </a:lnSpc>
            </a:pPr>
            <a:r>
              <a:rPr lang="da-DK" dirty="0"/>
              <a:t>Studerende lærer bedst ved at anvende teori- og forskningsbaseret viden aktivt i deres arbejde med </a:t>
            </a:r>
            <a:r>
              <a:rPr lang="da-DK" dirty="0" smtClean="0"/>
              <a:t>problemstillinger.</a:t>
            </a:r>
            <a:endParaRPr lang="da-DK" dirty="0"/>
          </a:p>
          <a:p>
            <a:pPr>
              <a:lnSpc>
                <a:spcPct val="100000"/>
              </a:lnSpc>
            </a:pPr>
            <a:r>
              <a:rPr lang="da-DK" dirty="0" smtClean="0"/>
              <a:t>Læringsmodellen </a:t>
            </a:r>
            <a:r>
              <a:rPr lang="da-DK" dirty="0"/>
              <a:t>understøtter udviklingen af de studerendes kompetencer inden for kommunikation og </a:t>
            </a:r>
            <a:r>
              <a:rPr lang="da-DK" dirty="0" smtClean="0"/>
              <a:t>samarbejde.</a:t>
            </a:r>
            <a:endParaRPr lang="da-DK" dirty="0"/>
          </a:p>
          <a:p>
            <a:pPr>
              <a:lnSpc>
                <a:spcPct val="100000"/>
              </a:lnSpc>
            </a:pPr>
            <a:r>
              <a:rPr lang="da-DK" dirty="0"/>
              <a:t>De studerende lærer at arbejde analytisk og </a:t>
            </a:r>
            <a:r>
              <a:rPr lang="da-DK" dirty="0" smtClean="0"/>
              <a:t>resultatorienteret.</a:t>
            </a:r>
            <a:endParaRPr lang="da-DK" dirty="0"/>
          </a:p>
          <a:p>
            <a:pPr>
              <a:lnSpc>
                <a:spcPct val="100000"/>
              </a:lnSpc>
            </a:pPr>
            <a:r>
              <a:rPr lang="da-DK" dirty="0" smtClean="0"/>
              <a:t>PBL giver </a:t>
            </a:r>
            <a:r>
              <a:rPr lang="da-DK" dirty="0"/>
              <a:t>de studerende redskaber til selvstændigt at tilegne sig viden på et højt fagligt </a:t>
            </a:r>
            <a:r>
              <a:rPr lang="da-DK" dirty="0" smtClean="0"/>
              <a:t>niveau.</a:t>
            </a:r>
            <a:endParaRPr lang="da-DK" dirty="0"/>
          </a:p>
          <a:p>
            <a:pPr>
              <a:lnSpc>
                <a:spcPct val="100000"/>
              </a:lnSpc>
            </a:pPr>
            <a:r>
              <a:rPr lang="da-DK" dirty="0" smtClean="0"/>
              <a:t>PBL </a:t>
            </a:r>
            <a:r>
              <a:rPr lang="da-DK" dirty="0"/>
              <a:t>g</a:t>
            </a:r>
            <a:r>
              <a:rPr lang="da-DK" dirty="0" smtClean="0"/>
              <a:t>iver </a:t>
            </a:r>
            <a:r>
              <a:rPr lang="da-DK" dirty="0"/>
              <a:t>mulighed for at samarbejde med eksterne partnere om løsning af faglige </a:t>
            </a:r>
            <a:r>
              <a:rPr lang="da-DK" dirty="0" smtClean="0"/>
              <a:t>problemer.</a:t>
            </a:r>
            <a:endParaRPr lang="da-DK" dirty="0"/>
          </a:p>
          <a:p>
            <a:pPr>
              <a:lnSpc>
                <a:spcPct val="100000"/>
              </a:lnSpc>
            </a:pPr>
            <a:endParaRPr lang="da-DK" dirty="0"/>
          </a:p>
        </p:txBody>
      </p:sp>
    </p:spTree>
    <p:extLst>
      <p:ext uri="{BB962C8B-B14F-4D97-AF65-F5344CB8AC3E}">
        <p14:creationId xmlns:p14="http://schemas.microsoft.com/office/powerpoint/2010/main" val="2095413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ladsholder til billede 35"/>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7" name="Titel 6"/>
          <p:cNvSpPr>
            <a:spLocks noGrp="1"/>
          </p:cNvSpPr>
          <p:nvPr>
            <p:ph type="title"/>
          </p:nvPr>
        </p:nvSpPr>
        <p:spPr/>
        <p:txBody>
          <a:bodyPr/>
          <a:lstStyle/>
          <a:p>
            <a:endParaRPr lang="da-DK" dirty="0"/>
          </a:p>
        </p:txBody>
      </p:sp>
      <p:sp>
        <p:nvSpPr>
          <p:cNvPr id="35" name="Pladsholder til tekst 34"/>
          <p:cNvSpPr>
            <a:spLocks noGrp="1"/>
          </p:cNvSpPr>
          <p:nvPr>
            <p:ph type="body" sz="quarter" idx="12"/>
          </p:nvPr>
        </p:nvSpPr>
        <p:spPr/>
        <p:txBody>
          <a:bodyPr/>
          <a:lstStyle/>
          <a:p>
            <a:endParaRPr lang="da-DK"/>
          </a:p>
        </p:txBody>
      </p:sp>
      <p:grpSp>
        <p:nvGrpSpPr>
          <p:cNvPr id="10" name="Gruppe 9"/>
          <p:cNvGrpSpPr/>
          <p:nvPr/>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4081174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p:cNvSpPr>
            <a:spLocks noGrp="1"/>
          </p:cNvSpPr>
          <p:nvPr>
            <p:ph type="title"/>
          </p:nvPr>
        </p:nvSpPr>
        <p:spPr/>
        <p:txBody>
          <a:bodyPr tIns="0" anchor="ctr" anchorCtr="0"/>
          <a:lstStyle/>
          <a:p>
            <a:r>
              <a:rPr lang="da-DK" dirty="0"/>
              <a:t>FORSKNING OG RANKING</a:t>
            </a:r>
          </a:p>
        </p:txBody>
      </p:sp>
    </p:spTree>
    <p:extLst>
      <p:ext uri="{BB962C8B-B14F-4D97-AF65-F5344CB8AC3E}">
        <p14:creationId xmlns:p14="http://schemas.microsoft.com/office/powerpoint/2010/main" val="373997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21</a:t>
            </a:fld>
            <a:endParaRPr lang="en-US" dirty="0" smtClean="0"/>
          </a:p>
        </p:txBody>
      </p:sp>
      <p:sp>
        <p:nvSpPr>
          <p:cNvPr id="5" name="Titel 4"/>
          <p:cNvSpPr>
            <a:spLocks noGrp="1"/>
          </p:cNvSpPr>
          <p:nvPr>
            <p:ph type="title"/>
          </p:nvPr>
        </p:nvSpPr>
        <p:spPr>
          <a:xfrm>
            <a:off x="587374" y="370290"/>
            <a:ext cx="7021740" cy="1474385"/>
          </a:xfrm>
        </p:spPr>
        <p:txBody>
          <a:bodyPr/>
          <a:lstStyle/>
          <a:p>
            <a:r>
              <a:rPr lang="da-DK" dirty="0">
                <a:latin typeface="Arial" panose="020B0604020202020204" pitchFamily="34" charset="0"/>
                <a:cs typeface="Arial" panose="020B0604020202020204" pitchFamily="34" charset="0"/>
              </a:rPr>
              <a:t>FORSKNING PÅ HØJT </a:t>
            </a:r>
            <a:br>
              <a:rPr lang="da-DK" dirty="0">
                <a:latin typeface="Arial" panose="020B0604020202020204" pitchFamily="34" charset="0"/>
                <a:cs typeface="Arial" panose="020B0604020202020204" pitchFamily="34" charset="0"/>
              </a:rPr>
            </a:br>
            <a:r>
              <a:rPr lang="da-DK" dirty="0">
                <a:latin typeface="Arial" panose="020B0604020202020204" pitchFamily="34" charset="0"/>
                <a:cs typeface="Arial" panose="020B0604020202020204" pitchFamily="34" charset="0"/>
              </a:rPr>
              <a:t>INTERNATIONALT </a:t>
            </a:r>
            <a:r>
              <a:rPr lang="da-DK" dirty="0" smtClean="0">
                <a:latin typeface="Arial" panose="020B0604020202020204" pitchFamily="34" charset="0"/>
                <a:cs typeface="Arial" panose="020B0604020202020204" pitchFamily="34" charset="0"/>
              </a:rPr>
              <a:t>NIVEAU</a:t>
            </a:r>
            <a:endParaRPr lang="da-DK" dirty="0">
              <a:solidFill>
                <a:schemeClr val="accent4"/>
              </a:solidFill>
            </a:endParaRPr>
          </a:p>
        </p:txBody>
      </p:sp>
      <p:sp>
        <p:nvSpPr>
          <p:cNvPr id="4" name="TextBox 19"/>
          <p:cNvSpPr txBox="1"/>
          <p:nvPr/>
        </p:nvSpPr>
        <p:spPr>
          <a:xfrm>
            <a:off x="587374" y="4021644"/>
            <a:ext cx="3403105" cy="584775"/>
          </a:xfrm>
          <a:prstGeom prst="rect">
            <a:avLst/>
          </a:prstGeom>
          <a:noFill/>
        </p:spPr>
        <p:txBody>
          <a:bodyPr wrap="square" lIns="0" rIns="0" rtlCol="0">
            <a:spAutoFit/>
          </a:bodyPr>
          <a:lstStyle/>
          <a:p>
            <a:r>
              <a:rPr lang="da-DK" sz="1600" b="1" dirty="0">
                <a:solidFill>
                  <a:srgbClr val="000061"/>
                </a:solidFill>
                <a:latin typeface="+mj-lt"/>
                <a:cs typeface="Arial" panose="020B0604020202020204" pitchFamily="34" charset="0"/>
              </a:rPr>
              <a:t>AAU ER DET BEDSTE UNGE UNIVERSITET I NORDEN</a:t>
            </a:r>
          </a:p>
        </p:txBody>
      </p:sp>
      <p:sp>
        <p:nvSpPr>
          <p:cNvPr id="6" name="TextBox 20"/>
          <p:cNvSpPr txBox="1"/>
          <p:nvPr/>
        </p:nvSpPr>
        <p:spPr>
          <a:xfrm>
            <a:off x="587374" y="4737160"/>
            <a:ext cx="2923269" cy="1384995"/>
          </a:xfrm>
          <a:prstGeom prst="rect">
            <a:avLst/>
          </a:prstGeom>
          <a:noFill/>
        </p:spPr>
        <p:txBody>
          <a:bodyPr wrap="square" lIns="0" rIns="0" rtlCol="0">
            <a:spAutoFit/>
          </a:bodyPr>
          <a:lstStyle/>
          <a:p>
            <a:r>
              <a:rPr lang="da-DK" sz="1200" dirty="0">
                <a:latin typeface="Arial" panose="020B0604020202020204" pitchFamily="34" charset="0"/>
                <a:cs typeface="Arial" panose="020B0604020202020204" pitchFamily="34" charset="0"/>
              </a:rPr>
              <a:t>AAU er i dag nr. 23 i verden blandt universiteter under 50 år og er dermed det højest placerede nordiske universitet. En markant fremgang siden 2013, hvor AAU var nr. </a:t>
            </a:r>
            <a:r>
              <a:rPr lang="da-DK" sz="1200" dirty="0" smtClean="0">
                <a:latin typeface="Arial" panose="020B0604020202020204" pitchFamily="34" charset="0"/>
                <a:cs typeface="Arial" panose="020B0604020202020204" pitchFamily="34" charset="0"/>
              </a:rPr>
              <a:t>71. Der er i dag ca. 200 universiteter under 50 år, som indgår i denne rank.</a:t>
            </a:r>
            <a:endParaRPr lang="da-DK" sz="1200" b="1" dirty="0">
              <a:latin typeface="Arial" panose="020B0604020202020204" pitchFamily="34" charset="0"/>
              <a:cs typeface="Arial" panose="020B0604020202020204" pitchFamily="34" charset="0"/>
            </a:endParaRPr>
          </a:p>
        </p:txBody>
      </p:sp>
      <p:sp>
        <p:nvSpPr>
          <p:cNvPr id="7" name="TextBox 19"/>
          <p:cNvSpPr txBox="1"/>
          <p:nvPr/>
        </p:nvSpPr>
        <p:spPr>
          <a:xfrm>
            <a:off x="4565898" y="4021644"/>
            <a:ext cx="3611790" cy="584775"/>
          </a:xfrm>
          <a:prstGeom prst="rect">
            <a:avLst/>
          </a:prstGeom>
          <a:noFill/>
        </p:spPr>
        <p:txBody>
          <a:bodyPr wrap="square" lIns="0" rIns="0" rtlCol="0">
            <a:spAutoFit/>
          </a:bodyPr>
          <a:lstStyle/>
          <a:p>
            <a:r>
              <a:rPr lang="da-DK" sz="1600" b="1" dirty="0">
                <a:solidFill>
                  <a:srgbClr val="000061"/>
                </a:solidFill>
                <a:latin typeface="+mj-lt"/>
                <a:cs typeface="Arial" panose="020B0604020202020204" pitchFamily="34" charset="0"/>
              </a:rPr>
              <a:t>AAU BEVÆGER SIG OP </a:t>
            </a:r>
            <a:r>
              <a:rPr lang="da-DK" sz="1600" b="1" dirty="0" smtClean="0">
                <a:solidFill>
                  <a:srgbClr val="000061"/>
                </a:solidFill>
                <a:latin typeface="+mj-lt"/>
                <a:cs typeface="Arial" panose="020B0604020202020204" pitchFamily="34" charset="0"/>
              </a:rPr>
              <a:t>AF </a:t>
            </a:r>
            <a:r>
              <a:rPr lang="da-DK" sz="1600" b="1" dirty="0">
                <a:solidFill>
                  <a:srgbClr val="000061"/>
                </a:solidFill>
                <a:latin typeface="+mj-lt"/>
                <a:cs typeface="Arial" panose="020B0604020202020204" pitchFamily="34" charset="0"/>
              </a:rPr>
              <a:t>INTERNATIONALE RANGLISTER</a:t>
            </a:r>
          </a:p>
        </p:txBody>
      </p:sp>
      <p:sp>
        <p:nvSpPr>
          <p:cNvPr id="8" name="TextBox 20"/>
          <p:cNvSpPr txBox="1"/>
          <p:nvPr/>
        </p:nvSpPr>
        <p:spPr>
          <a:xfrm>
            <a:off x="4565898" y="4737160"/>
            <a:ext cx="3060205" cy="830997"/>
          </a:xfrm>
          <a:prstGeom prst="rect">
            <a:avLst/>
          </a:prstGeom>
          <a:noFill/>
        </p:spPr>
        <p:txBody>
          <a:bodyPr wrap="square" lIns="0" rIns="0" rtlCol="0">
            <a:spAutoFit/>
          </a:bodyPr>
          <a:lstStyle/>
          <a:p>
            <a:r>
              <a:rPr lang="da-DK" sz="1200" dirty="0">
                <a:latin typeface="Arial" panose="020B0604020202020204" pitchFamily="34" charset="0"/>
                <a:cs typeface="Arial" panose="020B0604020202020204" pitchFamily="34" charset="0"/>
              </a:rPr>
              <a:t>På QS World University </a:t>
            </a:r>
            <a:r>
              <a:rPr lang="da-DK" sz="1200" dirty="0" err="1">
                <a:latin typeface="Arial" panose="020B0604020202020204" pitchFamily="34" charset="0"/>
                <a:cs typeface="Arial" panose="020B0604020202020204" pitchFamily="34" charset="0"/>
              </a:rPr>
              <a:t>Ranking</a:t>
            </a:r>
            <a:r>
              <a:rPr lang="da-DK" sz="1200" dirty="0">
                <a:latin typeface="Arial" panose="020B0604020202020204" pitchFamily="34" charset="0"/>
                <a:cs typeface="Arial" panose="020B0604020202020204" pitchFamily="34" charset="0"/>
              </a:rPr>
              <a:t> ligger AAU i dag nr. </a:t>
            </a:r>
            <a:r>
              <a:rPr lang="da-DK" sz="1200" dirty="0" smtClean="0">
                <a:latin typeface="Arial" panose="020B0604020202020204" pitchFamily="34" charset="0"/>
                <a:cs typeface="Arial" panose="020B0604020202020204" pitchFamily="34" charset="0"/>
              </a:rPr>
              <a:t>379. </a:t>
            </a:r>
            <a:r>
              <a:rPr lang="da-DK" sz="1200" dirty="0">
                <a:latin typeface="Arial" panose="020B0604020202020204" pitchFamily="34" charset="0"/>
                <a:cs typeface="Arial" panose="020B0604020202020204" pitchFamily="34" charset="0"/>
              </a:rPr>
              <a:t>I 2010 lå AAU nr. 451-500 på den liste. Også på Times </a:t>
            </a:r>
            <a:r>
              <a:rPr lang="da-DK" sz="1200" dirty="0" err="1">
                <a:latin typeface="Arial" panose="020B0604020202020204" pitchFamily="34" charset="0"/>
                <a:cs typeface="Arial" panose="020B0604020202020204" pitchFamily="34" charset="0"/>
              </a:rPr>
              <a:t>Higher</a:t>
            </a:r>
            <a:r>
              <a:rPr lang="da-DK" sz="1200" dirty="0">
                <a:latin typeface="Arial" panose="020B0604020202020204" pitchFamily="34" charset="0"/>
                <a:cs typeface="Arial" panose="020B0604020202020204" pitchFamily="34" charset="0"/>
              </a:rPr>
              <a:t> Education er der fremgang.</a:t>
            </a:r>
            <a:endParaRPr lang="da-DK" sz="1200" b="1" dirty="0">
              <a:latin typeface="Arial" panose="020B0604020202020204" pitchFamily="34" charset="0"/>
              <a:cs typeface="Arial" panose="020B0604020202020204" pitchFamily="34" charset="0"/>
            </a:endParaRPr>
          </a:p>
        </p:txBody>
      </p:sp>
      <p:sp>
        <p:nvSpPr>
          <p:cNvPr id="9" name="TextBox 19"/>
          <p:cNvSpPr txBox="1"/>
          <p:nvPr/>
        </p:nvSpPr>
        <p:spPr>
          <a:xfrm>
            <a:off x="8844643" y="4023738"/>
            <a:ext cx="3611790" cy="830997"/>
          </a:xfrm>
          <a:prstGeom prst="rect">
            <a:avLst/>
          </a:prstGeom>
          <a:noFill/>
        </p:spPr>
        <p:txBody>
          <a:bodyPr wrap="square" lIns="0" rIns="0" rtlCol="0">
            <a:spAutoFit/>
          </a:bodyPr>
          <a:lstStyle/>
          <a:p>
            <a:r>
              <a:rPr lang="en-US" sz="1600" b="1" dirty="0" smtClean="0">
                <a:solidFill>
                  <a:srgbClr val="000061"/>
                </a:solidFill>
                <a:latin typeface="+mj-lt"/>
                <a:cs typeface="Arial" panose="020B0604020202020204" pitchFamily="34" charset="0"/>
              </a:rPr>
              <a:t>BEDSTE INGENIØR-UNIVERSITET I EUROPA</a:t>
            </a:r>
            <a:endParaRPr lang="en-US" sz="1600" b="1" dirty="0">
              <a:solidFill>
                <a:srgbClr val="000061"/>
              </a:solidFill>
              <a:latin typeface="+mj-lt"/>
              <a:cs typeface="Arial" panose="020B0604020202020204" pitchFamily="34" charset="0"/>
            </a:endParaRPr>
          </a:p>
          <a:p>
            <a:endParaRPr lang="nn-NO" sz="1600" b="1" dirty="0">
              <a:solidFill>
                <a:srgbClr val="000061"/>
              </a:solidFill>
              <a:latin typeface="+mj-lt"/>
              <a:cs typeface="Arial" panose="020B0604020202020204" pitchFamily="34" charset="0"/>
            </a:endParaRPr>
          </a:p>
        </p:txBody>
      </p:sp>
      <p:sp>
        <p:nvSpPr>
          <p:cNvPr id="10" name="TextBox 20"/>
          <p:cNvSpPr txBox="1"/>
          <p:nvPr/>
        </p:nvSpPr>
        <p:spPr>
          <a:xfrm>
            <a:off x="8844643" y="4739254"/>
            <a:ext cx="2634797" cy="830997"/>
          </a:xfrm>
          <a:prstGeom prst="rect">
            <a:avLst/>
          </a:prstGeom>
          <a:noFill/>
        </p:spPr>
        <p:txBody>
          <a:bodyPr wrap="square" lIns="0" rIns="0" rtlCol="0">
            <a:spAutoFit/>
          </a:bodyPr>
          <a:lstStyle/>
          <a:p>
            <a:pPr defTabSz="914400">
              <a:defRPr/>
            </a:pPr>
            <a:r>
              <a:rPr lang="da-DK" sz="1200" dirty="0"/>
              <a:t>Inden for </a:t>
            </a:r>
            <a:r>
              <a:rPr lang="da-DK" sz="1200" dirty="0" smtClean="0"/>
              <a:t>ingeniørvidenskab er </a:t>
            </a:r>
            <a:r>
              <a:rPr lang="da-DK" sz="1200" dirty="0"/>
              <a:t>Aalborg Universitet </a:t>
            </a:r>
            <a:r>
              <a:rPr lang="da-DK" sz="1200" dirty="0" smtClean="0"/>
              <a:t>placeret </a:t>
            </a:r>
            <a:r>
              <a:rPr lang="da-DK" sz="1200" dirty="0"/>
              <a:t>som nr. </a:t>
            </a:r>
            <a:r>
              <a:rPr lang="da-DK" sz="1200" dirty="0" smtClean="0"/>
              <a:t>8 blandt </a:t>
            </a:r>
            <a:r>
              <a:rPr lang="da-DK" sz="1200" dirty="0"/>
              <a:t>verdens universiteter. Det er bedste placering i Europa</a:t>
            </a:r>
            <a:r>
              <a:rPr lang="da-DK" sz="1200" dirty="0" smtClean="0"/>
              <a:t>.</a:t>
            </a:r>
            <a:endParaRPr lang="da-DK" sz="1200" dirty="0"/>
          </a:p>
        </p:txBody>
      </p:sp>
      <p:pic>
        <p:nvPicPr>
          <p:cNvPr id="3" name="Billed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3490" y="2352677"/>
            <a:ext cx="1251422" cy="1216604"/>
          </a:xfrm>
          <a:prstGeom prst="rect">
            <a:avLst/>
          </a:prstGeom>
        </p:spPr>
      </p:pic>
      <p:pic>
        <p:nvPicPr>
          <p:cNvPr id="11" name="Billed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2586" y="2504737"/>
            <a:ext cx="1106828" cy="1168544"/>
          </a:xfrm>
          <a:prstGeom prst="rect">
            <a:avLst/>
          </a:prstGeom>
        </p:spPr>
      </p:pic>
      <p:pic>
        <p:nvPicPr>
          <p:cNvPr id="12" name="Billed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21783" y="2433167"/>
            <a:ext cx="1143320" cy="1436338"/>
          </a:xfrm>
          <a:prstGeom prst="rect">
            <a:avLst/>
          </a:prstGeom>
        </p:spPr>
      </p:pic>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Tree>
    <p:extLst>
      <p:ext uri="{BB962C8B-B14F-4D97-AF65-F5344CB8AC3E}">
        <p14:creationId xmlns:p14="http://schemas.microsoft.com/office/powerpoint/2010/main" val="2946264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2" name="Titel 1"/>
          <p:cNvSpPr>
            <a:spLocks noGrp="1"/>
          </p:cNvSpPr>
          <p:nvPr>
            <p:ph type="title"/>
          </p:nvPr>
        </p:nvSpPr>
        <p:spPr/>
        <p:txBody>
          <a:bodyPr tIns="0" anchor="ctr" anchorCtr="0"/>
          <a:lstStyle/>
          <a:p>
            <a:r>
              <a:rPr lang="da-DK" dirty="0" smtClean="0"/>
              <a:t>VIDENSAMARBEJDE</a:t>
            </a:r>
            <a:endParaRPr lang="da-DK" dirty="0"/>
          </a:p>
        </p:txBody>
      </p:sp>
    </p:spTree>
    <p:extLst>
      <p:ext uri="{BB962C8B-B14F-4D97-AF65-F5344CB8AC3E}">
        <p14:creationId xmlns:p14="http://schemas.microsoft.com/office/powerpoint/2010/main" val="19019242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23</a:t>
            </a:fld>
            <a:endParaRPr lang="en-US" dirty="0" smtClean="0"/>
          </a:p>
        </p:txBody>
      </p:sp>
      <p:sp>
        <p:nvSpPr>
          <p:cNvPr id="5" name="Titel 4"/>
          <p:cNvSpPr>
            <a:spLocks noGrp="1"/>
          </p:cNvSpPr>
          <p:nvPr>
            <p:ph type="title"/>
          </p:nvPr>
        </p:nvSpPr>
        <p:spPr>
          <a:xfrm>
            <a:off x="587374" y="370290"/>
            <a:ext cx="8208283" cy="1474385"/>
          </a:xfrm>
        </p:spPr>
        <p:txBody>
          <a:bodyPr/>
          <a:lstStyle/>
          <a:p>
            <a:r>
              <a:rPr lang="en-GB" dirty="0">
                <a:solidFill>
                  <a:srgbClr val="002060"/>
                </a:solidFill>
                <a:latin typeface="Arial" panose="020B0604020202020204" pitchFamily="34" charset="0"/>
                <a:cs typeface="Arial" panose="020B0604020202020204" pitchFamily="34" charset="0"/>
              </a:rPr>
              <a:t>VIDENDELINGSAKTIVITETER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PÅ AAU – OG </a:t>
            </a:r>
            <a:r>
              <a:rPr lang="en-GB" dirty="0" smtClean="0">
                <a:solidFill>
                  <a:srgbClr val="002060"/>
                </a:solidFill>
                <a:latin typeface="Arial" panose="020B0604020202020204" pitchFamily="34" charset="0"/>
                <a:cs typeface="Arial" panose="020B0604020202020204" pitchFamily="34" charset="0"/>
              </a:rPr>
              <a:t>BRUGERNE</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endParaRPr lang="da-DK" dirty="0">
              <a:solidFill>
                <a:srgbClr val="002060"/>
              </a:solidFill>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786" b="14203"/>
          <a:stretch/>
        </p:blipFill>
        <p:spPr bwMode="auto">
          <a:xfrm>
            <a:off x="423745" y="2088861"/>
            <a:ext cx="11386425" cy="384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68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fld id="{D8D877B3-D348-4611-9BDB-C5374591D951}" type="slidenum">
              <a:rPr lang="en-US" smtClean="0"/>
              <a:pPr/>
              <a:t>24</a:t>
            </a:fld>
            <a:endParaRPr lang="en-US" dirty="0" smtClean="0"/>
          </a:p>
        </p:txBody>
      </p:sp>
      <p:sp>
        <p:nvSpPr>
          <p:cNvPr id="3" name="Titel 2"/>
          <p:cNvSpPr>
            <a:spLocks noGrp="1"/>
          </p:cNvSpPr>
          <p:nvPr>
            <p:ph type="title"/>
          </p:nvPr>
        </p:nvSpPr>
        <p:spPr>
          <a:xfrm>
            <a:off x="587374" y="370290"/>
            <a:ext cx="5784851" cy="1474385"/>
          </a:xfrm>
        </p:spPr>
        <p:txBody>
          <a:bodyPr/>
          <a:lstStyle/>
          <a:p>
            <a:r>
              <a:rPr lang="da-DK" dirty="0">
                <a:solidFill>
                  <a:srgbClr val="002060"/>
                </a:solidFill>
                <a:latin typeface="Arial" panose="020B0604020202020204" pitchFamily="34" charset="0"/>
                <a:cs typeface="Arial" panose="020B0604020202020204" pitchFamily="34" charset="0"/>
              </a:rPr>
              <a:t>EKSEMPLER PÅ </a:t>
            </a:r>
            <a:br>
              <a:rPr lang="da-DK" dirty="0">
                <a:solidFill>
                  <a:srgbClr val="002060"/>
                </a:solidFill>
                <a:latin typeface="Arial" panose="020B0604020202020204" pitchFamily="34" charset="0"/>
                <a:cs typeface="Arial" panose="020B0604020202020204" pitchFamily="34" charset="0"/>
              </a:rPr>
            </a:br>
            <a:r>
              <a:rPr lang="da-DK" dirty="0" smtClean="0">
                <a:solidFill>
                  <a:srgbClr val="002060"/>
                </a:solidFill>
                <a:latin typeface="Arial" panose="020B0604020202020204" pitchFamily="34" charset="0"/>
                <a:cs typeface="Arial" panose="020B0604020202020204" pitchFamily="34" charset="0"/>
              </a:rPr>
              <a:t>VIDENSAMARBEJDE</a:t>
            </a:r>
            <a:r>
              <a:rPr lang="da-DK" dirty="0">
                <a:solidFill>
                  <a:srgbClr val="002060"/>
                </a:solidFill>
                <a:latin typeface="Arial" panose="020B0604020202020204" pitchFamily="34" charset="0"/>
                <a:cs typeface="Arial" panose="020B0604020202020204" pitchFamily="34" charset="0"/>
              </a:rPr>
              <a:t/>
            </a:r>
            <a:br>
              <a:rPr lang="da-DK" dirty="0">
                <a:solidFill>
                  <a:srgbClr val="002060"/>
                </a:solidFill>
                <a:latin typeface="Arial" panose="020B0604020202020204" pitchFamily="34" charset="0"/>
                <a:cs typeface="Arial" panose="020B0604020202020204" pitchFamily="34" charset="0"/>
              </a:rPr>
            </a:br>
            <a:endParaRPr lang="da-DK" dirty="0"/>
          </a:p>
        </p:txBody>
      </p:sp>
      <p:sp>
        <p:nvSpPr>
          <p:cNvPr id="4" name="Rektangel 3"/>
          <p:cNvSpPr/>
          <p:nvPr/>
        </p:nvSpPr>
        <p:spPr>
          <a:xfrm>
            <a:off x="4676996" y="1989861"/>
            <a:ext cx="3390458" cy="114004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Decentral innovationsstrategi</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Sundhedsteknologi</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Musikterapi</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Rammeprogrammer</a:t>
            </a:r>
          </a:p>
          <a:p>
            <a:pPr marL="171450" indent="-171450" defTabSz="457200">
              <a:buBlip>
                <a:blip r:embed="rId3"/>
              </a:buBlip>
            </a:pPr>
            <a:r>
              <a:rPr lang="da-DK" sz="1200" dirty="0">
                <a:solidFill>
                  <a:srgbClr val="211A52"/>
                </a:solidFill>
                <a:latin typeface="Arial" panose="020B0604020202020204" pitchFamily="34" charset="0"/>
                <a:cs typeface="Arial" panose="020B0604020202020204" pitchFamily="34" charset="0"/>
              </a:rPr>
              <a:t>K</a:t>
            </a:r>
            <a:r>
              <a:rPr lang="da-DK" sz="1200" dirty="0" smtClean="0">
                <a:solidFill>
                  <a:srgbClr val="211A52"/>
                </a:solidFill>
                <a:latin typeface="Arial" panose="020B0604020202020204" pitchFamily="34" charset="0"/>
                <a:cs typeface="Arial" panose="020B0604020202020204" pitchFamily="34" charset="0"/>
              </a:rPr>
              <a:t>ommercialisering</a:t>
            </a:r>
            <a:endParaRPr lang="da-DK" sz="1200" dirty="0">
              <a:solidFill>
                <a:srgbClr val="211A52"/>
              </a:solidFill>
              <a:latin typeface="Arial" panose="020B0604020202020204" pitchFamily="34" charset="0"/>
              <a:cs typeface="Arial" panose="020B0604020202020204" pitchFamily="34" charset="0"/>
            </a:endParaRPr>
          </a:p>
        </p:txBody>
      </p:sp>
      <p:sp>
        <p:nvSpPr>
          <p:cNvPr id="5" name="Rektangel 4"/>
          <p:cNvSpPr/>
          <p:nvPr/>
        </p:nvSpPr>
        <p:spPr>
          <a:xfrm>
            <a:off x="8246407" y="4816121"/>
            <a:ext cx="3507257" cy="178964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Ins="0" bIns="0"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Erhvervssamarbejde</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Samlokalisering på campus</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Support til etablering af </a:t>
            </a:r>
            <a:br>
              <a:rPr lang="da-DK" sz="1200" dirty="0" smtClean="0">
                <a:solidFill>
                  <a:srgbClr val="211A52"/>
                </a:solidFill>
                <a:latin typeface="Arial" panose="020B0604020202020204" pitchFamily="34" charset="0"/>
                <a:cs typeface="Arial" panose="020B0604020202020204" pitchFamily="34" charset="0"/>
              </a:rPr>
            </a:br>
            <a:r>
              <a:rPr lang="da-DK" sz="1200" dirty="0" smtClean="0">
                <a:solidFill>
                  <a:srgbClr val="211A52"/>
                </a:solidFill>
                <a:latin typeface="Arial" panose="020B0604020202020204" pitchFamily="34" charset="0"/>
                <a:cs typeface="Arial" panose="020B0604020202020204" pitchFamily="34" charset="0"/>
              </a:rPr>
              <a:t>forskningssamarbejde </a:t>
            </a:r>
          </a:p>
          <a:p>
            <a:pPr marL="285750" indent="-285750" defTabSz="457200">
              <a:buFont typeface="Arial" panose="020B0604020202020204" pitchFamily="34" charset="0"/>
              <a:buChar char="•"/>
            </a:pPr>
            <a:endParaRPr lang="da-DK" sz="1000" dirty="0">
              <a:solidFill>
                <a:srgbClr val="211A52"/>
              </a:solidFill>
              <a:latin typeface="Arial" panose="020B0604020202020204" pitchFamily="34" charset="0"/>
              <a:cs typeface="Arial" panose="020B0604020202020204" pitchFamily="34" charset="0"/>
            </a:endParaRPr>
          </a:p>
        </p:txBody>
      </p:sp>
      <p:sp>
        <p:nvSpPr>
          <p:cNvPr id="6" name="Rektangel 5"/>
          <p:cNvSpPr/>
          <p:nvPr/>
        </p:nvSpPr>
        <p:spPr>
          <a:xfrm>
            <a:off x="587375" y="1954699"/>
            <a:ext cx="3203333" cy="178964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Centre, netværk og klynger</a:t>
            </a:r>
            <a:endParaRPr lang="da-DK" sz="1600" b="1"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Mange centre </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Mange faglige netværk</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Brains Business</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Energiplatform (ny)</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Innovationsnetværk</a:t>
            </a:r>
          </a:p>
          <a:p>
            <a:pPr defTabSz="457200"/>
            <a:endParaRPr lang="da-DK" sz="1100" dirty="0">
              <a:solidFill>
                <a:srgbClr val="211A52"/>
              </a:solidFill>
              <a:latin typeface="Arial" panose="020B0604020202020204" pitchFamily="34" charset="0"/>
              <a:cs typeface="Arial" panose="020B0604020202020204" pitchFamily="34" charset="0"/>
            </a:endParaRPr>
          </a:p>
          <a:p>
            <a:pPr defTabSz="457200"/>
            <a:endParaRPr lang="da-DK" sz="1100" dirty="0" smtClean="0">
              <a:solidFill>
                <a:srgbClr val="211A52"/>
              </a:solidFill>
              <a:latin typeface="Arial" panose="020B0604020202020204" pitchFamily="34" charset="0"/>
              <a:cs typeface="Arial" panose="020B0604020202020204" pitchFamily="34" charset="0"/>
            </a:endParaRPr>
          </a:p>
        </p:txBody>
      </p:sp>
      <p:sp>
        <p:nvSpPr>
          <p:cNvPr id="7" name="Rektangel 6"/>
          <p:cNvSpPr/>
          <p:nvPr/>
        </p:nvSpPr>
        <p:spPr>
          <a:xfrm>
            <a:off x="587375" y="3335588"/>
            <a:ext cx="3203333" cy="12507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Ins="0" bIns="0"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Centrale services </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Karrierecenteret</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Gymnasiesekretariat</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AAU Matchmaking </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Fundraising &amp; kontrakter</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Kommercialisering</a:t>
            </a:r>
          </a:p>
        </p:txBody>
      </p:sp>
      <p:sp>
        <p:nvSpPr>
          <p:cNvPr id="8" name="Rektangel 7"/>
          <p:cNvSpPr/>
          <p:nvPr/>
        </p:nvSpPr>
        <p:spPr>
          <a:xfrm>
            <a:off x="4629148" y="3335588"/>
            <a:ext cx="3756338" cy="178964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Ins="36000"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SMV-rettede indsatser </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Tour de kommune</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Projektbørs </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Innovationsforskningsprojekter</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Innovationsforløb</a:t>
            </a:r>
          </a:p>
          <a:p>
            <a:pPr marL="171450" indent="-171450" defTabSz="457200">
              <a:buBlip>
                <a:blip r:embed="rId3"/>
              </a:buBlip>
            </a:pPr>
            <a:r>
              <a:rPr lang="da-DK" sz="1200" dirty="0">
                <a:solidFill>
                  <a:srgbClr val="211A52"/>
                </a:solidFill>
                <a:latin typeface="Arial" panose="020B0604020202020204" pitchFamily="34" charset="0"/>
                <a:cs typeface="Arial" panose="020B0604020202020204" pitchFamily="34" charset="0"/>
              </a:rPr>
              <a:t>E</a:t>
            </a:r>
            <a:r>
              <a:rPr lang="da-DK" sz="1200" dirty="0" smtClean="0">
                <a:solidFill>
                  <a:srgbClr val="211A52"/>
                </a:solidFill>
                <a:latin typeface="Arial" panose="020B0604020202020204" pitchFamily="34" charset="0"/>
                <a:cs typeface="Arial" panose="020B0604020202020204" pitchFamily="34" charset="0"/>
              </a:rPr>
              <a:t>fteruddannelse</a:t>
            </a:r>
            <a:endParaRPr lang="da-DK" sz="1200" dirty="0">
              <a:solidFill>
                <a:srgbClr val="211A52"/>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da-DK" sz="1000" dirty="0">
              <a:solidFill>
                <a:srgbClr val="211A52"/>
              </a:solidFill>
              <a:latin typeface="Arial" panose="020B0604020202020204" pitchFamily="34" charset="0"/>
              <a:cs typeface="Arial" panose="020B0604020202020204" pitchFamily="34" charset="0"/>
            </a:endParaRPr>
          </a:p>
        </p:txBody>
      </p:sp>
      <p:sp>
        <p:nvSpPr>
          <p:cNvPr id="9" name="Rektangel 8"/>
          <p:cNvSpPr/>
          <p:nvPr/>
        </p:nvSpPr>
        <p:spPr>
          <a:xfrm>
            <a:off x="587374" y="4816122"/>
            <a:ext cx="3342413" cy="12266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Ins="0" bIns="0"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Entreprenørskab og iværksætteri</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SEA</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WOFIE</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Camps og talentudvikling</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Danish App Lab</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User-Driven </a:t>
            </a:r>
            <a:r>
              <a:rPr lang="da-DK" sz="1200" dirty="0">
                <a:solidFill>
                  <a:srgbClr val="211A52"/>
                </a:solidFill>
                <a:latin typeface="Arial" panose="020B0604020202020204" pitchFamily="34" charset="0"/>
                <a:cs typeface="Arial" panose="020B0604020202020204" pitchFamily="34" charset="0"/>
              </a:rPr>
              <a:t>Creative Academy</a:t>
            </a:r>
            <a:endParaRPr lang="da-DK" sz="1200" dirty="0" smtClean="0">
              <a:solidFill>
                <a:srgbClr val="211A52"/>
              </a:solidFill>
              <a:latin typeface="Arial" panose="020B0604020202020204" pitchFamily="34" charset="0"/>
              <a:cs typeface="Arial" panose="020B0604020202020204" pitchFamily="34" charset="0"/>
            </a:endParaRPr>
          </a:p>
        </p:txBody>
      </p:sp>
      <p:sp>
        <p:nvSpPr>
          <p:cNvPr id="10" name="Rektangel 9"/>
          <p:cNvSpPr/>
          <p:nvPr/>
        </p:nvSpPr>
        <p:spPr>
          <a:xfrm>
            <a:off x="4760131" y="4816122"/>
            <a:ext cx="2469344" cy="178964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Studerende som innovationsressource</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Studenterprojekter, studiejobs og praktik</a:t>
            </a:r>
          </a:p>
          <a:p>
            <a:pPr defTabSz="457200"/>
            <a:endParaRPr lang="da-DK" sz="1050" dirty="0" smtClean="0">
              <a:solidFill>
                <a:srgbClr val="211A52"/>
              </a:solidFill>
              <a:latin typeface="Arial" panose="020B0604020202020204" pitchFamily="34" charset="0"/>
              <a:cs typeface="Arial" panose="020B0604020202020204" pitchFamily="34" charset="0"/>
            </a:endParaRPr>
          </a:p>
          <a:p>
            <a:pPr marL="171450" indent="-171450" defTabSz="457200">
              <a:buFont typeface="Arial" panose="020B0604020202020204" pitchFamily="34" charset="0"/>
              <a:buChar char="•"/>
            </a:pPr>
            <a:endParaRPr lang="da-DK" sz="1050" dirty="0">
              <a:solidFill>
                <a:srgbClr val="211A52"/>
              </a:solidFill>
              <a:latin typeface="Arial" panose="020B0604020202020204" pitchFamily="34" charset="0"/>
              <a:cs typeface="Arial" panose="020B0604020202020204" pitchFamily="34" charset="0"/>
            </a:endParaRPr>
          </a:p>
        </p:txBody>
      </p:sp>
      <p:sp>
        <p:nvSpPr>
          <p:cNvPr id="11" name="Rektangel 10"/>
          <p:cNvSpPr/>
          <p:nvPr/>
        </p:nvSpPr>
        <p:spPr>
          <a:xfrm>
            <a:off x="8246407" y="3334805"/>
            <a:ext cx="4159042" cy="17904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Den offentlige sektor </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Myndighedsbetjening</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Samarbejde med kommuner</a:t>
            </a:r>
            <a:endParaRPr lang="da-DK" sz="1200" dirty="0">
              <a:solidFill>
                <a:srgbClr val="211A52"/>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Samarbejde med skoler og gymnasier</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Andre uddannelsesinstitutioner</a:t>
            </a:r>
          </a:p>
          <a:p>
            <a:pPr marL="285750" indent="-285750" defTabSz="457200">
              <a:buFont typeface="Arial" panose="020B0604020202020204" pitchFamily="34" charset="0"/>
              <a:buChar char="•"/>
            </a:pPr>
            <a:endParaRPr lang="da-DK" sz="1000" dirty="0">
              <a:solidFill>
                <a:srgbClr val="211A52"/>
              </a:solidFill>
              <a:latin typeface="Arial" panose="020B0604020202020204" pitchFamily="34" charset="0"/>
              <a:cs typeface="Arial" panose="020B0604020202020204" pitchFamily="34" charset="0"/>
            </a:endParaRPr>
          </a:p>
        </p:txBody>
      </p:sp>
      <p:sp>
        <p:nvSpPr>
          <p:cNvPr id="12" name="Rektangel 11"/>
          <p:cNvSpPr/>
          <p:nvPr/>
        </p:nvSpPr>
        <p:spPr>
          <a:xfrm>
            <a:off x="8246407" y="1992095"/>
            <a:ext cx="3251169" cy="178964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lstStyle/>
          <a:p>
            <a:pPr defTabSz="457200"/>
            <a:r>
              <a:rPr lang="da-DK" sz="1600" b="1" dirty="0" smtClean="0">
                <a:solidFill>
                  <a:srgbClr val="211A52"/>
                </a:solidFill>
                <a:latin typeface="Arial" panose="020B0604020202020204" pitchFamily="34" charset="0"/>
                <a:cs typeface="Arial" panose="020B0604020202020204" pitchFamily="34" charset="0"/>
              </a:rPr>
              <a:t>Den brede befolkning</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Universitarium</a:t>
            </a:r>
          </a:p>
          <a:p>
            <a:pPr marL="171450" indent="-171450" defTabSz="457200">
              <a:buBlip>
                <a:blip r:embed="rId3"/>
              </a:buBlip>
            </a:pPr>
            <a:r>
              <a:rPr lang="da-DK" sz="1200" dirty="0" smtClean="0">
                <a:solidFill>
                  <a:schemeClr val="tx1"/>
                </a:solidFill>
                <a:latin typeface="Arial" panose="020B0604020202020204" pitchFamily="34" charset="0"/>
                <a:cs typeface="Arial" panose="020B0604020202020204" pitchFamily="34" charset="0"/>
                <a:hlinkClick r:id="rId4"/>
              </a:rPr>
              <a:t>www.skimmel.dk</a:t>
            </a:r>
            <a:endParaRPr lang="da-DK" sz="1200" dirty="0" smtClean="0">
              <a:solidFill>
                <a:schemeClr val="tx1"/>
              </a:solidFill>
              <a:latin typeface="Arial" panose="020B0604020202020204" pitchFamily="34" charset="0"/>
              <a:cs typeface="Arial" panose="020B0604020202020204" pitchFamily="34" charset="0"/>
            </a:endParaRP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SBI-anvisninger og programmer</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Musikterapiportal</a:t>
            </a:r>
          </a:p>
          <a:p>
            <a:pPr marL="171450" indent="-171450" defTabSz="457200">
              <a:buBlip>
                <a:blip r:embed="rId3"/>
              </a:buBlip>
            </a:pPr>
            <a:r>
              <a:rPr lang="da-DK" sz="1200" dirty="0" smtClean="0">
                <a:solidFill>
                  <a:srgbClr val="211A52"/>
                </a:solidFill>
                <a:latin typeface="Arial" panose="020B0604020202020204" pitchFamily="34" charset="0"/>
                <a:cs typeface="Arial" panose="020B0604020202020204" pitchFamily="34" charset="0"/>
              </a:rPr>
              <a:t>Velfærd</a:t>
            </a:r>
          </a:p>
          <a:p>
            <a:pPr marL="285750" indent="-285750" defTabSz="457200">
              <a:buFont typeface="Arial" panose="020B0604020202020204" pitchFamily="34" charset="0"/>
              <a:buChar char="•"/>
            </a:pPr>
            <a:endParaRPr lang="da-DK" sz="1050" dirty="0">
              <a:solidFill>
                <a:srgbClr val="211A5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371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2" name="Pladsholder til slidenummer 1"/>
          <p:cNvSpPr>
            <a:spLocks noGrp="1"/>
          </p:cNvSpPr>
          <p:nvPr>
            <p:ph type="sldNum" sz="quarter" idx="10"/>
          </p:nvPr>
        </p:nvSpPr>
        <p:spPr/>
        <p:txBody>
          <a:bodyPr/>
          <a:lstStyle/>
          <a:p>
            <a:fld id="{D8D877B3-D348-4611-9BDB-C5374591D951}" type="slidenum">
              <a:rPr lang="en-US" smtClean="0"/>
              <a:pPr/>
              <a:t>25</a:t>
            </a:fld>
            <a:endParaRPr lang="en-US" dirty="0" smtClean="0"/>
          </a:p>
        </p:txBody>
      </p:sp>
      <p:sp>
        <p:nvSpPr>
          <p:cNvPr id="7" name="Titel 6"/>
          <p:cNvSpPr>
            <a:spLocks noGrp="1"/>
          </p:cNvSpPr>
          <p:nvPr>
            <p:ph type="title"/>
          </p:nvPr>
        </p:nvSpPr>
        <p:spPr>
          <a:xfrm>
            <a:off x="587374" y="359273"/>
            <a:ext cx="8156576" cy="1621619"/>
          </a:xfrm>
        </p:spPr>
        <p:txBody>
          <a:bodyPr/>
          <a:lstStyle/>
          <a:p>
            <a:r>
              <a:rPr lang="da-DK" dirty="0">
                <a:latin typeface="Arial" panose="020B0604020202020204" pitchFamily="34" charset="0"/>
                <a:cs typeface="Arial" panose="020B0604020202020204" pitchFamily="34" charset="0"/>
              </a:rPr>
              <a:t>CENTRALE ÅRSAGER </a:t>
            </a:r>
            <a:r>
              <a:rPr lang="da-DK" dirty="0" smtClean="0">
                <a:latin typeface="Arial" panose="020B0604020202020204" pitchFamily="34" charset="0"/>
                <a:cs typeface="Arial" panose="020B0604020202020204" pitchFamily="34" charset="0"/>
              </a:rPr>
              <a:t/>
            </a:r>
            <a:br>
              <a:rPr lang="da-DK"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TIL </a:t>
            </a:r>
            <a:r>
              <a:rPr lang="da-DK" dirty="0">
                <a:latin typeface="Arial" panose="020B0604020202020204" pitchFamily="34" charset="0"/>
                <a:cs typeface="Arial" panose="020B0604020202020204" pitchFamily="34" charset="0"/>
              </a:rPr>
              <a:t>UDBREDT </a:t>
            </a:r>
            <a:r>
              <a:rPr lang="da-DK" dirty="0" smtClean="0">
                <a:latin typeface="Arial" panose="020B0604020202020204" pitchFamily="34" charset="0"/>
                <a:cs typeface="Arial" panose="020B0604020202020204" pitchFamily="34" charset="0"/>
              </a:rPr>
              <a:t>VIDEN-SAMARBEJDE </a:t>
            </a:r>
            <a:r>
              <a:rPr lang="da-DK" dirty="0">
                <a:latin typeface="Arial" panose="020B0604020202020204" pitchFamily="34" charset="0"/>
                <a:cs typeface="Arial" panose="020B0604020202020204" pitchFamily="34" charset="0"/>
              </a:rPr>
              <a:t>PÅ AAU</a:t>
            </a:r>
            <a:br>
              <a:rPr lang="da-DK" dirty="0">
                <a:latin typeface="Arial" panose="020B0604020202020204" pitchFamily="34" charset="0"/>
                <a:cs typeface="Arial" panose="020B0604020202020204" pitchFamily="34" charset="0"/>
              </a:rPr>
            </a:br>
            <a:endParaRPr lang="da-DK" dirty="0"/>
          </a:p>
        </p:txBody>
      </p:sp>
      <p:sp>
        <p:nvSpPr>
          <p:cNvPr id="9" name="Pladsholder til tekst 8"/>
          <p:cNvSpPr>
            <a:spLocks noGrp="1"/>
          </p:cNvSpPr>
          <p:nvPr>
            <p:ph type="body" sz="quarter" idx="12"/>
          </p:nvPr>
        </p:nvSpPr>
        <p:spPr>
          <a:xfrm>
            <a:off x="587375" y="2543388"/>
            <a:ext cx="4594225" cy="3752115"/>
          </a:xfrm>
        </p:spPr>
        <p:txBody>
          <a:bodyPr/>
          <a:lstStyle/>
          <a:p>
            <a:r>
              <a:rPr lang="da-DK" dirty="0"/>
              <a:t>AAU’s historie og problemorienterede forskning og læringsmodel</a:t>
            </a:r>
            <a:r>
              <a:rPr lang="da-DK" dirty="0" smtClean="0"/>
              <a:t>.</a:t>
            </a:r>
          </a:p>
          <a:p>
            <a:endParaRPr lang="da-DK" dirty="0"/>
          </a:p>
          <a:p>
            <a:r>
              <a:rPr lang="da-DK" dirty="0"/>
              <a:t>Universitetets regionale forankring og ansvar</a:t>
            </a:r>
            <a:r>
              <a:rPr lang="da-DK" dirty="0" smtClean="0"/>
              <a:t>.</a:t>
            </a:r>
          </a:p>
          <a:p>
            <a:endParaRPr lang="da-DK" dirty="0"/>
          </a:p>
          <a:p>
            <a:r>
              <a:rPr lang="da-DK" dirty="0"/>
              <a:t>Højt fokus på at udvikle nye samspilsformer og nye veje til at </a:t>
            </a:r>
            <a:r>
              <a:rPr lang="da-DK" dirty="0" err="1"/>
              <a:t>facilitere</a:t>
            </a:r>
            <a:r>
              <a:rPr lang="da-DK" dirty="0"/>
              <a:t> </a:t>
            </a:r>
            <a:r>
              <a:rPr lang="da-DK" dirty="0" err="1"/>
              <a:t>vidensamarbejde</a:t>
            </a:r>
            <a:r>
              <a:rPr lang="da-DK" dirty="0"/>
              <a:t> (AAU er ofte </a:t>
            </a:r>
            <a:r>
              <a:rPr lang="da-DK" dirty="0" err="1"/>
              <a:t>first</a:t>
            </a:r>
            <a:r>
              <a:rPr lang="da-DK" dirty="0"/>
              <a:t> mover i Danmark</a:t>
            </a:r>
            <a:r>
              <a:rPr lang="da-DK" dirty="0" smtClean="0"/>
              <a:t>).</a:t>
            </a:r>
          </a:p>
          <a:p>
            <a:endParaRPr lang="da-DK" dirty="0"/>
          </a:p>
          <a:p>
            <a:r>
              <a:rPr lang="da-DK" dirty="0"/>
              <a:t>Stor fleksibilitet og imødekommenhed i forhold til at indgå samarbejdsaftaler.</a:t>
            </a:r>
          </a:p>
          <a:p>
            <a:pPr marL="0" indent="0">
              <a:buNone/>
            </a:pPr>
            <a:endParaRPr lang="da-DK" dirty="0"/>
          </a:p>
        </p:txBody>
      </p:sp>
    </p:spTree>
    <p:extLst>
      <p:ext uri="{BB962C8B-B14F-4D97-AF65-F5344CB8AC3E}">
        <p14:creationId xmlns:p14="http://schemas.microsoft.com/office/powerpoint/2010/main" val="3003270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26</a:t>
            </a:fld>
            <a:endParaRPr lang="en-US" dirty="0" smtClean="0"/>
          </a:p>
        </p:txBody>
      </p:sp>
      <p:sp>
        <p:nvSpPr>
          <p:cNvPr id="9" name="Titel 8"/>
          <p:cNvSpPr>
            <a:spLocks noGrp="1"/>
          </p:cNvSpPr>
          <p:nvPr>
            <p:ph type="title"/>
          </p:nvPr>
        </p:nvSpPr>
        <p:spPr>
          <a:xfrm>
            <a:off x="587374" y="359273"/>
            <a:ext cx="8556626" cy="1621619"/>
          </a:xfrm>
        </p:spPr>
        <p:txBody>
          <a:bodyPr/>
          <a:lstStyle/>
          <a:p>
            <a:r>
              <a:rPr lang="da-DK" dirty="0">
                <a:solidFill>
                  <a:srgbClr val="192753"/>
                </a:solidFill>
                <a:latin typeface="Arial" panose="020B0604020202020204" pitchFamily="34" charset="0"/>
                <a:cs typeface="Arial" panose="020B0604020202020204" pitchFamily="34" charset="0"/>
              </a:rPr>
              <a:t>FORDELING AF VIRKSOMHEDER, </a:t>
            </a:r>
            <a:br>
              <a:rPr lang="da-DK" dirty="0">
                <a:solidFill>
                  <a:srgbClr val="192753"/>
                </a:solidFill>
                <a:latin typeface="Arial" panose="020B0604020202020204" pitchFamily="34" charset="0"/>
                <a:cs typeface="Arial" panose="020B0604020202020204" pitchFamily="34" charset="0"/>
              </a:rPr>
            </a:br>
            <a:r>
              <a:rPr lang="da-DK" dirty="0">
                <a:solidFill>
                  <a:srgbClr val="192753"/>
                </a:solidFill>
                <a:latin typeface="Arial" panose="020B0604020202020204" pitchFamily="34" charset="0"/>
                <a:cs typeface="Arial" panose="020B0604020202020204" pitchFamily="34" charset="0"/>
              </a:rPr>
              <a:t>DER SAMARBEJDER MED </a:t>
            </a:r>
            <a:r>
              <a:rPr lang="da-DK" dirty="0" smtClean="0">
                <a:solidFill>
                  <a:srgbClr val="192753"/>
                </a:solidFill>
                <a:latin typeface="Arial" panose="020B0604020202020204" pitchFamily="34" charset="0"/>
                <a:cs typeface="Arial" panose="020B0604020202020204" pitchFamily="34" charset="0"/>
              </a:rPr>
              <a:t>AAU</a:t>
            </a:r>
            <a:endParaRPr lang="da-DK" dirty="0">
              <a:solidFill>
                <a:schemeClr val="accent4"/>
              </a:solidFill>
              <a:latin typeface="Arial" panose="020B0604020202020204" pitchFamily="34" charset="0"/>
              <a:cs typeface="Arial" panose="020B0604020202020204" pitchFamily="34" charset="0"/>
            </a:endParaRPr>
          </a:p>
        </p:txBody>
      </p:sp>
      <p:sp>
        <p:nvSpPr>
          <p:cNvPr id="11" name="Pladsholder til tekst 10"/>
          <p:cNvSpPr>
            <a:spLocks noGrp="1"/>
          </p:cNvSpPr>
          <p:nvPr>
            <p:ph type="body" sz="quarter" idx="12"/>
          </p:nvPr>
        </p:nvSpPr>
        <p:spPr>
          <a:xfrm>
            <a:off x="587375" y="2457684"/>
            <a:ext cx="4490445" cy="3752115"/>
          </a:xfrm>
        </p:spPr>
        <p:txBody>
          <a:bodyPr>
            <a:normAutofit/>
          </a:bodyPr>
          <a:lstStyle/>
          <a:p>
            <a:pPr>
              <a:buFont typeface="Arial" pitchFamily="34" charset="0"/>
              <a:buBlip>
                <a:blip r:embed="rId3"/>
              </a:buBlip>
            </a:pPr>
            <a:r>
              <a:rPr lang="en-US" dirty="0">
                <a:latin typeface="Arial" panose="020B0604020202020204" pitchFamily="34" charset="0"/>
                <a:cs typeface="Arial" panose="020B0604020202020204" pitchFamily="34" charset="0"/>
              </a:rPr>
              <a:t>AAU </a:t>
            </a:r>
            <a:r>
              <a:rPr lang="en-US" dirty="0" err="1">
                <a:latin typeface="Arial" panose="020B0604020202020204" pitchFamily="34" charset="0"/>
                <a:cs typeface="Arial" panose="020B0604020202020204" pitchFamily="34" charset="0"/>
              </a:rPr>
              <a:t>samarbejder</a:t>
            </a:r>
            <a:r>
              <a:rPr lang="en-US" dirty="0">
                <a:latin typeface="Arial" panose="020B0604020202020204" pitchFamily="34" charset="0"/>
                <a:cs typeface="Arial" panose="020B0604020202020204" pitchFamily="34" charset="0"/>
              </a:rPr>
              <a:t> med </a:t>
            </a:r>
            <a:r>
              <a:rPr lang="en-US" dirty="0" err="1">
                <a:latin typeface="Arial" panose="020B0604020202020204" pitchFamily="34" charset="0"/>
                <a:cs typeface="Arial" panose="020B0604020202020204" pitchFamily="34" charset="0"/>
              </a:rPr>
              <a:t>virksomheder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hele </a:t>
            </a:r>
            <a:r>
              <a:rPr lang="en-US" dirty="0" err="1" smtClean="0">
                <a:latin typeface="Arial" panose="020B0604020202020204" pitchFamily="34" charset="0"/>
                <a:cs typeface="Arial" panose="020B0604020202020204" pitchFamily="34" charset="0"/>
              </a:rPr>
              <a:t>Danmark</a:t>
            </a:r>
            <a:r>
              <a:rPr lang="en-US" dirty="0" smtClean="0">
                <a:latin typeface="Arial" panose="020B0604020202020204" pitchFamily="34" charset="0"/>
                <a:cs typeface="Arial" panose="020B0604020202020204" pitchFamily="34" charset="0"/>
              </a:rPr>
              <a:t>.</a:t>
            </a:r>
          </a:p>
          <a:p>
            <a:pPr marL="0" indent="0">
              <a:buNone/>
            </a:pPr>
            <a:endParaRPr lang="en-US" dirty="0" smtClean="0">
              <a:latin typeface="Arial" panose="020B0604020202020204" pitchFamily="34" charset="0"/>
              <a:cs typeface="Arial" panose="020B0604020202020204" pitchFamily="34" charset="0"/>
            </a:endParaRPr>
          </a:p>
          <a:p>
            <a:pPr>
              <a:buBlip>
                <a:blip r:embed="rId3"/>
              </a:buBlip>
            </a:pPr>
            <a:r>
              <a:rPr lang="da-DK" dirty="0">
                <a:latin typeface="Arial" panose="020B0604020202020204" pitchFamily="34" charset="0"/>
                <a:cs typeface="Arial" panose="020B0604020202020204" pitchFamily="34" charset="0"/>
              </a:rPr>
              <a:t>AAU indgik i perioden 2010-15 i gennemsnit årligt ca. 400 forskningssamarbejdsaftaler med private virksomheder.</a:t>
            </a:r>
          </a:p>
          <a:p>
            <a:pPr marL="0" indent="0">
              <a:buNone/>
            </a:pPr>
            <a:endParaRPr lang="en-US" dirty="0">
              <a:latin typeface="Arial" panose="020B0604020202020204" pitchFamily="34" charset="0"/>
              <a:cs typeface="Arial" panose="020B0604020202020204" pitchFamily="34" charset="0"/>
            </a:endParaRPr>
          </a:p>
          <a:p>
            <a:pPr>
              <a:buFont typeface="Arial" pitchFamily="34" charset="0"/>
              <a:buBlip>
                <a:blip r:embed="rId3"/>
              </a:buBlip>
            </a:pPr>
            <a:r>
              <a:rPr lang="en-US" dirty="0">
                <a:latin typeface="Arial" panose="020B0604020202020204" pitchFamily="34" charset="0"/>
                <a:cs typeface="Arial" panose="020B0604020202020204" pitchFamily="34" charset="0"/>
              </a:rPr>
              <a:t>AAU </a:t>
            </a:r>
            <a:r>
              <a:rPr lang="en-US" dirty="0" err="1">
                <a:latin typeface="Arial" panose="020B0604020202020204" pitchFamily="34" charset="0"/>
                <a:cs typeface="Arial" panose="020B0604020202020204" pitchFamily="34" charset="0"/>
              </a:rPr>
              <a:t>har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høj</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andel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industrivirksomheder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og</a:t>
            </a:r>
            <a:r>
              <a:rPr lang="en-US" dirty="0">
                <a:latin typeface="Arial" panose="020B0604020202020204" pitchFamily="34" charset="0"/>
                <a:cs typeface="Arial" panose="020B0604020202020204" pitchFamily="34" charset="0"/>
              </a:rPr>
              <a:t> IT-</a:t>
            </a:r>
            <a:r>
              <a:rPr lang="en-US" dirty="0" err="1">
                <a:latin typeface="Arial" panose="020B0604020202020204" pitchFamily="34" charset="0"/>
                <a:cs typeface="Arial" panose="020B0604020202020204" pitchFamily="34" charset="0"/>
              </a:rPr>
              <a:t>virksomheder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blandt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vores</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samarbejdspartnere</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a:buFont typeface="Arial" pitchFamily="34" charset="0"/>
              <a:buBlip>
                <a:blip r:embed="rId3"/>
              </a:buBlip>
            </a:pPr>
            <a:r>
              <a:rPr lang="en-US" dirty="0">
                <a:latin typeface="Arial" panose="020B0604020202020204" pitchFamily="34" charset="0"/>
                <a:cs typeface="Arial" panose="020B0604020202020204" pitchFamily="34" charset="0"/>
              </a:rPr>
              <a:t>30% </a:t>
            </a:r>
            <a:r>
              <a:rPr lang="en-US" dirty="0" err="1">
                <a:latin typeface="Arial" panose="020B0604020202020204" pitchFamily="34" charset="0"/>
                <a:cs typeface="Arial" panose="020B0604020202020204" pitchFamily="34" charset="0"/>
              </a:rPr>
              <a:t>af</a:t>
            </a:r>
            <a:r>
              <a:rPr lang="en-US" dirty="0">
                <a:latin typeface="Arial" panose="020B0604020202020204" pitchFamily="34" charset="0"/>
                <a:cs typeface="Arial" panose="020B0604020202020204" pitchFamily="34" charset="0"/>
              </a:rPr>
              <a:t> AAU’s </a:t>
            </a:r>
            <a:r>
              <a:rPr lang="en-US" dirty="0" err="1">
                <a:latin typeface="Arial" panose="020B0604020202020204" pitchFamily="34" charset="0"/>
                <a:cs typeface="Arial" panose="020B0604020202020204" pitchFamily="34" charset="0"/>
              </a:rPr>
              <a:t>samarbejdsvirksomheder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høj</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FoU-intensitet</a:t>
            </a:r>
            <a:r>
              <a:rPr lang="en-US" dirty="0">
                <a:latin typeface="Arial" panose="020B0604020202020204" pitchFamily="34" charset="0"/>
                <a:cs typeface="Arial" panose="020B0604020202020204" pitchFamily="34" charset="0"/>
              </a:rPr>
              <a:t>.</a:t>
            </a:r>
          </a:p>
          <a:p>
            <a:pPr marL="0" indent="0">
              <a:buNone/>
            </a:pPr>
            <a:endParaRPr lang="en-US" dirty="0">
              <a:latin typeface="Arial" panose="020B0604020202020204" pitchFamily="34" charset="0"/>
              <a:cs typeface="Arial" panose="020B0604020202020204" pitchFamily="34" charset="0"/>
            </a:endParaRPr>
          </a:p>
          <a:p>
            <a:pPr>
              <a:buFont typeface="Arial" pitchFamily="34" charset="0"/>
              <a:buBlip>
                <a:blip r:embed="rId3"/>
              </a:buBlip>
            </a:pPr>
            <a:endParaRPr lang="en-US" dirty="0">
              <a:latin typeface="Arial" panose="020B0604020202020204" pitchFamily="34" charset="0"/>
              <a:cs typeface="Arial" panose="020B0604020202020204" pitchFamily="34" charset="0"/>
            </a:endParaRPr>
          </a:p>
          <a:p>
            <a:pPr marL="0" indent="0">
              <a:buNone/>
            </a:pPr>
            <a:endParaRPr lang="da-DK" dirty="0"/>
          </a:p>
        </p:txBody>
      </p:sp>
      <p:pic>
        <p:nvPicPr>
          <p:cNvPr id="12" name="Billed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1844675"/>
            <a:ext cx="4149148" cy="4552950"/>
          </a:xfrm>
          <a:prstGeom prst="rect">
            <a:avLst/>
          </a:prstGeom>
        </p:spPr>
      </p:pic>
      <p:sp>
        <p:nvSpPr>
          <p:cNvPr id="13" name="Rektangel 12"/>
          <p:cNvSpPr/>
          <p:nvPr/>
        </p:nvSpPr>
        <p:spPr>
          <a:xfrm>
            <a:off x="9747592" y="1844675"/>
            <a:ext cx="1866217" cy="1785104"/>
          </a:xfrm>
          <a:prstGeom prst="rect">
            <a:avLst/>
          </a:prstGeom>
        </p:spPr>
        <p:txBody>
          <a:bodyPr wrap="square">
            <a:spAutoFit/>
          </a:bodyPr>
          <a:lstStyle/>
          <a:p>
            <a:pPr>
              <a:lnSpc>
                <a:spcPct val="200000"/>
              </a:lnSpc>
            </a:pPr>
            <a:r>
              <a:rPr lang="en-US" sz="1100" b="1" dirty="0" smtClean="0">
                <a:latin typeface="Arial" panose="020B0604020202020204" pitchFamily="34" charset="0"/>
                <a:cs typeface="Arial" panose="020B0604020202020204" pitchFamily="34" charset="0"/>
              </a:rPr>
              <a:t>REGION NORDJYLLAND</a:t>
            </a:r>
          </a:p>
          <a:p>
            <a:pPr>
              <a:lnSpc>
                <a:spcPct val="200000"/>
              </a:lnSpc>
            </a:pPr>
            <a:r>
              <a:rPr lang="en-US" sz="1100" b="1" dirty="0" smtClean="0">
                <a:solidFill>
                  <a:schemeClr val="accent6"/>
                </a:solidFill>
                <a:latin typeface="Arial" panose="020B0604020202020204" pitchFamily="34" charset="0"/>
                <a:cs typeface="Arial" panose="020B0604020202020204" pitchFamily="34" charset="0"/>
              </a:rPr>
              <a:t>REGION SYDDANMARK</a:t>
            </a:r>
          </a:p>
          <a:p>
            <a:pPr>
              <a:lnSpc>
                <a:spcPct val="200000"/>
              </a:lnSpc>
            </a:pPr>
            <a:r>
              <a:rPr lang="en-US" sz="1100" b="1" dirty="0" smtClean="0">
                <a:solidFill>
                  <a:schemeClr val="accent4"/>
                </a:solidFill>
                <a:latin typeface="Arial" panose="020B0604020202020204" pitchFamily="34" charset="0"/>
                <a:cs typeface="Arial" panose="020B0604020202020204" pitchFamily="34" charset="0"/>
              </a:rPr>
              <a:t>REGION HOVEDSTADEN</a:t>
            </a:r>
          </a:p>
          <a:p>
            <a:pPr>
              <a:lnSpc>
                <a:spcPct val="200000"/>
              </a:lnSpc>
            </a:pPr>
            <a:r>
              <a:rPr lang="en-US" sz="1100" b="1" dirty="0" smtClean="0">
                <a:solidFill>
                  <a:schemeClr val="accent3"/>
                </a:solidFill>
                <a:latin typeface="Arial" panose="020B0604020202020204" pitchFamily="34" charset="0"/>
                <a:cs typeface="Arial" panose="020B0604020202020204" pitchFamily="34" charset="0"/>
              </a:rPr>
              <a:t>REGION SJÆLLAND</a:t>
            </a:r>
          </a:p>
          <a:p>
            <a:pPr>
              <a:lnSpc>
                <a:spcPct val="200000"/>
              </a:lnSpc>
            </a:pPr>
            <a:r>
              <a:rPr lang="en-US" sz="1100" b="1" dirty="0" smtClean="0">
                <a:solidFill>
                  <a:schemeClr val="bg2"/>
                </a:solidFill>
                <a:latin typeface="Arial" panose="020B0604020202020204" pitchFamily="34" charset="0"/>
                <a:cs typeface="Arial" panose="020B0604020202020204" pitchFamily="34" charset="0"/>
              </a:rPr>
              <a:t>REGION MIDTJYLLAND</a:t>
            </a:r>
            <a:endParaRPr lang="en-US" sz="1100" b="1" dirty="0">
              <a:solidFill>
                <a:schemeClr val="bg2"/>
              </a:solidFill>
              <a:latin typeface="Arial" panose="020B0604020202020204" pitchFamily="34" charset="0"/>
              <a:cs typeface="Arial" panose="020B0604020202020204" pitchFamily="34" charset="0"/>
            </a:endParaRPr>
          </a:p>
        </p:txBody>
      </p:sp>
      <p:sp>
        <p:nvSpPr>
          <p:cNvPr id="798" name="Rektangel 797"/>
          <p:cNvSpPr/>
          <p:nvPr/>
        </p:nvSpPr>
        <p:spPr>
          <a:xfrm>
            <a:off x="7828357" y="1861003"/>
            <a:ext cx="1866217" cy="1780809"/>
          </a:xfrm>
          <a:prstGeom prst="rect">
            <a:avLst/>
          </a:prstGeom>
        </p:spPr>
        <p:txBody>
          <a:bodyPr wrap="square">
            <a:spAutoFit/>
          </a:bodyPr>
          <a:lstStyle/>
          <a:p>
            <a:pPr algn="r">
              <a:lnSpc>
                <a:spcPct val="150000"/>
              </a:lnSpc>
            </a:pPr>
            <a:r>
              <a:rPr lang="en-US" sz="1450" b="1" dirty="0" smtClean="0">
                <a:latin typeface="Arial" panose="020B0604020202020204" pitchFamily="34" charset="0"/>
                <a:cs typeface="Arial" panose="020B0604020202020204" pitchFamily="34" charset="0"/>
              </a:rPr>
              <a:t>23 %</a:t>
            </a:r>
          </a:p>
          <a:p>
            <a:pPr algn="r">
              <a:lnSpc>
                <a:spcPct val="150000"/>
              </a:lnSpc>
            </a:pPr>
            <a:r>
              <a:rPr lang="en-US" sz="1450" b="1" dirty="0" smtClean="0">
                <a:latin typeface="Arial" panose="020B0604020202020204" pitchFamily="34" charset="0"/>
                <a:cs typeface="Arial" panose="020B0604020202020204" pitchFamily="34" charset="0"/>
              </a:rPr>
              <a:t>15%</a:t>
            </a:r>
          </a:p>
          <a:p>
            <a:pPr algn="r">
              <a:lnSpc>
                <a:spcPct val="150000"/>
              </a:lnSpc>
            </a:pPr>
            <a:r>
              <a:rPr lang="en-US" sz="1450" b="1" dirty="0" smtClean="0">
                <a:latin typeface="Arial" panose="020B0604020202020204" pitchFamily="34" charset="0"/>
                <a:cs typeface="Arial" panose="020B0604020202020204" pitchFamily="34" charset="0"/>
              </a:rPr>
              <a:t>37%</a:t>
            </a:r>
          </a:p>
          <a:p>
            <a:pPr algn="r">
              <a:lnSpc>
                <a:spcPct val="150000"/>
              </a:lnSpc>
            </a:pPr>
            <a:r>
              <a:rPr lang="en-US" sz="1450" b="1" dirty="0" smtClean="0">
                <a:latin typeface="Arial" panose="020B0604020202020204" pitchFamily="34" charset="0"/>
                <a:cs typeface="Arial" panose="020B0604020202020204" pitchFamily="34" charset="0"/>
              </a:rPr>
              <a:t>3%</a:t>
            </a:r>
          </a:p>
          <a:p>
            <a:pPr algn="r">
              <a:lnSpc>
                <a:spcPct val="150000"/>
              </a:lnSpc>
            </a:pPr>
            <a:r>
              <a:rPr lang="en-US" sz="1450" b="1" dirty="0" smtClean="0">
                <a:latin typeface="Arial" panose="020B0604020202020204" pitchFamily="34" charset="0"/>
                <a:cs typeface="Arial" panose="020B0604020202020204" pitchFamily="34" charset="0"/>
              </a:rPr>
              <a:t>22%</a:t>
            </a:r>
            <a:endParaRPr lang="en-US" sz="14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202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10"/>
          <p:cNvSpPr>
            <a:spLocks noGrp="1"/>
          </p:cNvSpPr>
          <p:nvPr>
            <p:ph type="body" sz="quarter" idx="17"/>
          </p:nvPr>
        </p:nvSpPr>
        <p:spPr/>
        <p:txBody>
          <a:bodyPr>
            <a:normAutofit/>
          </a:bodyPr>
          <a:lstStyle/>
          <a:p>
            <a:r>
              <a:rPr lang="da-DK" dirty="0">
                <a:latin typeface="Arial" panose="020B0604020202020204" pitchFamily="34" charset="0"/>
                <a:cs typeface="Arial" panose="020B0604020202020204" pitchFamily="34" charset="0"/>
              </a:rPr>
              <a:t>Knapt en ud af ti innovative virksomheder i DK har indgået i et samarbejde med AAU.</a:t>
            </a:r>
          </a:p>
          <a:p>
            <a:pPr marL="0" indent="0">
              <a:buNone/>
            </a:pPr>
            <a:r>
              <a:rPr lang="da-DK" dirty="0" smtClean="0">
                <a:latin typeface="Arial" panose="020B0604020202020204" pitchFamily="34" charset="0"/>
                <a:cs typeface="Arial" panose="020B0604020202020204" pitchFamily="34" charset="0"/>
              </a:rPr>
              <a:t> </a:t>
            </a:r>
            <a:endParaRPr lang="da-DK" dirty="0">
              <a:latin typeface="Arial" panose="020B0604020202020204" pitchFamily="34" charset="0"/>
              <a:cs typeface="Arial" panose="020B0604020202020204" pitchFamily="34" charset="0"/>
            </a:endParaRPr>
          </a:p>
        </p:txBody>
      </p:sp>
      <p:sp>
        <p:nvSpPr>
          <p:cNvPr id="3" name="Pladsholder til slidenummer 2"/>
          <p:cNvSpPr>
            <a:spLocks noGrp="1"/>
          </p:cNvSpPr>
          <p:nvPr>
            <p:ph type="sldNum" sz="quarter" idx="10"/>
          </p:nvPr>
        </p:nvSpPr>
        <p:spPr/>
        <p:txBody>
          <a:bodyPr/>
          <a:lstStyle/>
          <a:p>
            <a:fld id="{D8D877B3-D348-4611-9BDB-C5374591D951}" type="slidenum">
              <a:rPr lang="en-US" smtClean="0"/>
              <a:pPr/>
              <a:t>27</a:t>
            </a:fld>
            <a:endParaRPr lang="en-US" dirty="0" smtClean="0"/>
          </a:p>
        </p:txBody>
      </p:sp>
      <p:sp>
        <p:nvSpPr>
          <p:cNvPr id="9" name="Titel 8"/>
          <p:cNvSpPr>
            <a:spLocks noGrp="1"/>
          </p:cNvSpPr>
          <p:nvPr>
            <p:ph type="title"/>
          </p:nvPr>
        </p:nvSpPr>
        <p:spPr>
          <a:xfrm>
            <a:off x="8103715" y="943460"/>
            <a:ext cx="3807639" cy="1621619"/>
          </a:xfrm>
        </p:spPr>
        <p:txBody>
          <a:bodyPr/>
          <a:lstStyle/>
          <a:p>
            <a:r>
              <a:rPr lang="da-DK" dirty="0" smtClean="0">
                <a:latin typeface="Arial" panose="020B0604020202020204" pitchFamily="34" charset="0"/>
                <a:cs typeface="Arial" panose="020B0604020202020204" pitchFamily="34" charset="0"/>
              </a:rPr>
              <a:t>SAMARBEJDE</a:t>
            </a:r>
            <a:r>
              <a:rPr lang="da-DK" dirty="0" smtClean="0">
                <a:solidFill>
                  <a:schemeClr val="accent4"/>
                </a:solidFill>
                <a:latin typeface="Arial" panose="020B0604020202020204" pitchFamily="34" charset="0"/>
                <a:cs typeface="Arial" panose="020B0604020202020204" pitchFamily="34" charset="0"/>
              </a:rPr>
              <a:t>.</a:t>
            </a:r>
            <a:r>
              <a:rPr lang="da-DK" dirty="0" smtClean="0">
                <a:latin typeface="Arial" panose="020B0604020202020204" pitchFamily="34" charset="0"/>
                <a:cs typeface="Arial" panose="020B0604020202020204" pitchFamily="34" charset="0"/>
              </a:rPr>
              <a:t/>
            </a:r>
            <a:br>
              <a:rPr lang="da-DK" dirty="0" smtClean="0">
                <a:latin typeface="Arial" panose="020B0604020202020204" pitchFamily="34" charset="0"/>
                <a:cs typeface="Arial" panose="020B0604020202020204" pitchFamily="34" charset="0"/>
              </a:rPr>
            </a:br>
            <a:r>
              <a:rPr lang="da-DK" sz="1600" b="0" dirty="0" smtClean="0">
                <a:latin typeface="Arial" panose="020B0604020202020204" pitchFamily="34" charset="0"/>
                <a:cs typeface="Arial" panose="020B0604020202020204" pitchFamily="34" charset="0"/>
              </a:rPr>
              <a:t>MED INNOVATIVE </a:t>
            </a:r>
            <a:r>
              <a:rPr lang="da-DK" sz="1600" b="0" dirty="0">
                <a:latin typeface="Arial" panose="020B0604020202020204" pitchFamily="34" charset="0"/>
                <a:cs typeface="Arial" panose="020B0604020202020204" pitchFamily="34" charset="0"/>
              </a:rPr>
              <a:t>DANSKE </a:t>
            </a:r>
            <a:r>
              <a:rPr lang="da-DK" sz="1600" b="0" dirty="0" smtClean="0">
                <a:latin typeface="Arial" panose="020B0604020202020204" pitchFamily="34" charset="0"/>
                <a:cs typeface="Arial" panose="020B0604020202020204" pitchFamily="34" charset="0"/>
              </a:rPr>
              <a:t>VIRKSOMHEDER (2006-15)</a:t>
            </a:r>
            <a:endParaRPr lang="da-DK" sz="1600" b="0" dirty="0">
              <a:latin typeface="Arial" panose="020B0604020202020204" pitchFamily="34" charset="0"/>
              <a:cs typeface="Arial" panose="020B0604020202020204" pitchFamily="34" charset="0"/>
            </a:endParaRPr>
          </a:p>
        </p:txBody>
      </p:sp>
      <p:graphicFrame>
        <p:nvGraphicFramePr>
          <p:cNvPr id="8" name="Diagram 7">
            <a:extLst>
              <a:ext uri="{FF2B5EF4-FFF2-40B4-BE49-F238E27FC236}">
                <a16:creationId xmlns="" xmlns:a16="http://schemas.microsoft.com/office/drawing/2014/main" id="{01BE3A9D-BBAC-4041-9536-0001B670F1F6}"/>
              </a:ext>
            </a:extLst>
          </p:cNvPr>
          <p:cNvGraphicFramePr>
            <a:graphicFrameLocks/>
          </p:cNvGraphicFramePr>
          <p:nvPr>
            <p:extLst>
              <p:ext uri="{D42A27DB-BD31-4B8C-83A1-F6EECF244321}">
                <p14:modId xmlns:p14="http://schemas.microsoft.com/office/powerpoint/2010/main" val="761489171"/>
              </p:ext>
            </p:extLst>
          </p:nvPr>
        </p:nvGraphicFramePr>
        <p:xfrm>
          <a:off x="587375" y="1754269"/>
          <a:ext cx="6300788" cy="36675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842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
          </p:nvPr>
        </p:nvSpPr>
        <p:spPr/>
        <p:txBody>
          <a:bodyPr/>
          <a:lstStyle/>
          <a:p>
            <a:fld id="{D8D877B3-D348-4611-9BDB-C5374591D951}" type="slidenum">
              <a:rPr lang="en-US" smtClean="0"/>
              <a:pPr/>
              <a:t>28</a:t>
            </a:fld>
            <a:endParaRPr lang="en-US" dirty="0" smtClean="0"/>
          </a:p>
        </p:txBody>
      </p:sp>
      <p:sp>
        <p:nvSpPr>
          <p:cNvPr id="5" name="Titel 4"/>
          <p:cNvSpPr>
            <a:spLocks noGrp="1"/>
          </p:cNvSpPr>
          <p:nvPr>
            <p:ph type="title"/>
          </p:nvPr>
        </p:nvSpPr>
        <p:spPr>
          <a:xfrm>
            <a:off x="587374" y="370290"/>
            <a:ext cx="9987393" cy="1474385"/>
          </a:xfrm>
        </p:spPr>
        <p:txBody>
          <a:bodyPr/>
          <a:lstStyle/>
          <a:p>
            <a:r>
              <a:rPr lang="da-DK" dirty="0">
                <a:latin typeface="Arial" panose="020B0604020202020204" pitchFamily="34" charset="0"/>
                <a:cs typeface="Arial" panose="020B0604020202020204" pitchFamily="34" charset="0"/>
              </a:rPr>
              <a:t>UDVIKLINGEN I ANTAL LICENS-, SALGS- </a:t>
            </a:r>
            <a:r>
              <a:rPr lang="da-DK" dirty="0" smtClean="0">
                <a:latin typeface="Arial" panose="020B0604020202020204" pitchFamily="34" charset="0"/>
                <a:cs typeface="Arial" panose="020B0604020202020204" pitchFamily="34" charset="0"/>
              </a:rPr>
              <a:t>OG OPTIONSAFTALER</a:t>
            </a:r>
            <a:r>
              <a:rPr lang="da-DK" dirty="0" smtClean="0">
                <a:solidFill>
                  <a:schemeClr val="accent4"/>
                </a:solidFill>
                <a:latin typeface="Arial" panose="020B0604020202020204" pitchFamily="34" charset="0"/>
                <a:cs typeface="Arial" panose="020B0604020202020204" pitchFamily="34" charset="0"/>
              </a:rPr>
              <a:t> </a:t>
            </a:r>
            <a:r>
              <a:rPr lang="da-DK" dirty="0">
                <a:latin typeface="Arial" panose="020B0604020202020204" pitchFamily="34" charset="0"/>
                <a:cs typeface="Arial" panose="020B0604020202020204" pitchFamily="34" charset="0"/>
              </a:rPr>
              <a:t/>
            </a:r>
            <a:br>
              <a:rPr lang="da-DK" dirty="0">
                <a:latin typeface="Arial" panose="020B0604020202020204" pitchFamily="34" charset="0"/>
                <a:cs typeface="Arial" panose="020B0604020202020204" pitchFamily="34" charset="0"/>
              </a:rPr>
            </a:br>
            <a:endParaRPr lang="da-DK" dirty="0"/>
          </a:p>
        </p:txBody>
      </p:sp>
      <p:sp>
        <p:nvSpPr>
          <p:cNvPr id="6" name="Rektangel 5"/>
          <p:cNvSpPr/>
          <p:nvPr/>
        </p:nvSpPr>
        <p:spPr>
          <a:xfrm>
            <a:off x="587374" y="2399879"/>
            <a:ext cx="4511751" cy="1569660"/>
          </a:xfrm>
          <a:prstGeom prst="rect">
            <a:avLst/>
          </a:prstGeom>
        </p:spPr>
        <p:txBody>
          <a:bodyPr wrap="square">
            <a:spAutoFit/>
          </a:bodyPr>
          <a:lstStyle/>
          <a:p>
            <a:pPr marL="285750" indent="-285750">
              <a:buBlip>
                <a:blip r:embed="rId3"/>
              </a:buBlip>
            </a:pPr>
            <a:r>
              <a:rPr lang="da-DK" sz="1600" dirty="0">
                <a:latin typeface="Arial" panose="020B0604020202020204" pitchFamily="34" charset="0"/>
                <a:cs typeface="Arial" panose="020B0604020202020204" pitchFamily="34" charset="0"/>
              </a:rPr>
              <a:t>Stor stigning i antal teknologioverførsler på AAU de senere år</a:t>
            </a:r>
            <a:r>
              <a:rPr lang="da-DK" sz="1600" dirty="0" smtClean="0">
                <a:latin typeface="Arial" panose="020B0604020202020204" pitchFamily="34" charset="0"/>
                <a:cs typeface="Arial" panose="020B0604020202020204" pitchFamily="34" charset="0"/>
              </a:rPr>
              <a:t>.</a:t>
            </a:r>
          </a:p>
          <a:p>
            <a:pPr marL="285750" indent="-285750">
              <a:buBlip>
                <a:blip r:embed="rId3"/>
              </a:buBlip>
            </a:pPr>
            <a:endParaRPr lang="da-DK" sz="1600" dirty="0">
              <a:latin typeface="Arial" panose="020B0604020202020204" pitchFamily="34" charset="0"/>
              <a:cs typeface="Arial" panose="020B0604020202020204" pitchFamily="34" charset="0"/>
            </a:endParaRPr>
          </a:p>
          <a:p>
            <a:pPr marL="285750" indent="-285750">
              <a:buBlip>
                <a:blip r:embed="rId3"/>
              </a:buBlip>
            </a:pPr>
            <a:r>
              <a:rPr lang="da-DK" sz="1600" dirty="0">
                <a:latin typeface="Arial" panose="020B0604020202020204" pitchFamily="34" charset="0"/>
                <a:cs typeface="Arial" panose="020B0604020202020204" pitchFamily="34" charset="0"/>
              </a:rPr>
              <a:t>AAU indgik i 2014 næsten lige så mange licens-, salgs- og optionsaftaler som de øvrige syv danske universiteter under ét.</a:t>
            </a:r>
          </a:p>
        </p:txBody>
      </p:sp>
      <p:graphicFrame>
        <p:nvGraphicFramePr>
          <p:cNvPr id="8" name="Diagram 7">
            <a:extLst>
              <a:ext uri="{FF2B5EF4-FFF2-40B4-BE49-F238E27FC236}">
                <a16:creationId xmlns="" xmlns:a16="http://schemas.microsoft.com/office/drawing/2014/main" id="{00000000-0008-0000-0000-000003000000}"/>
              </a:ext>
            </a:extLst>
          </p:cNvPr>
          <p:cNvGraphicFramePr/>
          <p:nvPr>
            <p:extLst>
              <p:ext uri="{D42A27DB-BD31-4B8C-83A1-F6EECF244321}">
                <p14:modId xmlns:p14="http://schemas.microsoft.com/office/powerpoint/2010/main" val="1842204892"/>
              </p:ext>
            </p:extLst>
          </p:nvPr>
        </p:nvGraphicFramePr>
        <p:xfrm>
          <a:off x="5624884" y="2017361"/>
          <a:ext cx="5995616" cy="39043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28820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
          </p:nvPr>
        </p:nvSpPr>
        <p:spPr/>
        <p:txBody>
          <a:bodyPr/>
          <a:lstStyle/>
          <a:p>
            <a:fld id="{D8D877B3-D348-4611-9BDB-C5374591D951}" type="slidenum">
              <a:rPr lang="en-US" smtClean="0"/>
              <a:pPr/>
              <a:t>29</a:t>
            </a:fld>
            <a:endParaRPr lang="en-US" dirty="0" smtClean="0"/>
          </a:p>
        </p:txBody>
      </p:sp>
      <p:sp>
        <p:nvSpPr>
          <p:cNvPr id="5" name="Titel 4"/>
          <p:cNvSpPr>
            <a:spLocks noGrp="1"/>
          </p:cNvSpPr>
          <p:nvPr>
            <p:ph type="title"/>
          </p:nvPr>
        </p:nvSpPr>
        <p:spPr>
          <a:xfrm>
            <a:off x="587374" y="370290"/>
            <a:ext cx="9987393" cy="1474385"/>
          </a:xfrm>
        </p:spPr>
        <p:txBody>
          <a:bodyPr/>
          <a:lstStyle/>
          <a:p>
            <a:r>
              <a:rPr lang="da-DK" dirty="0" smtClean="0">
                <a:latin typeface="Arial" panose="020B0604020202020204" pitchFamily="34" charset="0"/>
                <a:cs typeface="Arial" panose="020B0604020202020204" pitchFamily="34" charset="0"/>
              </a:rPr>
              <a:t>AAU’s VIDENSSAMARBEJDE HAR POSITIVE EFFEKTER </a:t>
            </a:r>
            <a:r>
              <a:rPr lang="da-DK" dirty="0" smtClean="0">
                <a:latin typeface="Arial" panose="020B0604020202020204" pitchFamily="34" charset="0"/>
                <a:cs typeface="Arial" panose="020B0604020202020204" pitchFamily="34" charset="0"/>
              </a:rPr>
              <a:t/>
            </a:r>
            <a:br>
              <a:rPr lang="da-DK" dirty="0" smtClean="0">
                <a:latin typeface="Arial" panose="020B0604020202020204" pitchFamily="34" charset="0"/>
                <a:cs typeface="Arial" panose="020B0604020202020204" pitchFamily="34" charset="0"/>
              </a:rPr>
            </a:br>
            <a:endParaRPr lang="da-DK" b="0" dirty="0">
              <a:latin typeface="Arial" panose="020B0604020202020204" pitchFamily="34" charset="0"/>
              <a:cs typeface="Arial" panose="020B0604020202020204" pitchFamily="34" charset="0"/>
            </a:endParaRPr>
          </a:p>
        </p:txBody>
      </p:sp>
      <p:sp>
        <p:nvSpPr>
          <p:cNvPr id="6" name="Rektangel 5"/>
          <p:cNvSpPr/>
          <p:nvPr/>
        </p:nvSpPr>
        <p:spPr>
          <a:xfrm>
            <a:off x="587373" y="2399879"/>
            <a:ext cx="11323981" cy="3539430"/>
          </a:xfrm>
          <a:prstGeom prst="rect">
            <a:avLst/>
          </a:prstGeom>
        </p:spPr>
        <p:txBody>
          <a:bodyPr wrap="square">
            <a:spAutoFit/>
          </a:bodyPr>
          <a:lstStyle/>
          <a:p>
            <a:pPr marL="285750" indent="-285750">
              <a:buBlip>
                <a:blip r:embed="rId3"/>
              </a:buBlip>
            </a:pPr>
            <a:r>
              <a:rPr lang="da-DK" sz="1600" dirty="0" smtClean="0"/>
              <a:t>Analyse fra 2017 viser:</a:t>
            </a:r>
          </a:p>
          <a:p>
            <a:pPr marL="285750" indent="-285750">
              <a:buBlip>
                <a:blip r:embed="rId3"/>
              </a:buBlip>
            </a:pPr>
            <a:endParaRPr lang="da-DK" sz="1600" dirty="0"/>
          </a:p>
          <a:p>
            <a:pPr marL="742915" lvl="1" indent="-285750">
              <a:buBlip>
                <a:blip r:embed="rId3"/>
              </a:buBlip>
            </a:pPr>
            <a:r>
              <a:rPr lang="da-DK" sz="1600" dirty="0"/>
              <a:t>a</a:t>
            </a:r>
            <a:r>
              <a:rPr lang="da-DK" sz="1600" dirty="0" smtClean="0"/>
              <a:t>t virksomheder</a:t>
            </a:r>
            <a:r>
              <a:rPr lang="da-DK" sz="1600" dirty="0"/>
              <a:t>, der indgår </a:t>
            </a:r>
            <a:r>
              <a:rPr lang="da-DK" sz="1600" dirty="0" err="1"/>
              <a:t>videnssamarbejde</a:t>
            </a:r>
            <a:r>
              <a:rPr lang="da-DK" sz="1600" dirty="0"/>
              <a:t> </a:t>
            </a:r>
            <a:r>
              <a:rPr lang="da-DK" sz="1600" dirty="0" smtClean="0"/>
              <a:t>med AAU, </a:t>
            </a:r>
            <a:r>
              <a:rPr lang="da-DK" sz="1600" dirty="0"/>
              <a:t>øger deres produktivitet og bliver mere </a:t>
            </a:r>
            <a:r>
              <a:rPr lang="da-DK" sz="1600" dirty="0" smtClean="0"/>
              <a:t>konkurrencedygtige</a:t>
            </a:r>
            <a:endParaRPr lang="da-DK" sz="1600" dirty="0" smtClean="0">
              <a:latin typeface="Arial" panose="020B0604020202020204" pitchFamily="34" charset="0"/>
              <a:cs typeface="Arial" panose="020B0604020202020204" pitchFamily="34" charset="0"/>
            </a:endParaRPr>
          </a:p>
          <a:p>
            <a:pPr marL="742915" lvl="1" indent="-285750">
              <a:buBlip>
                <a:blip r:embed="rId3"/>
              </a:buBlip>
            </a:pPr>
            <a:endParaRPr lang="da-DK" sz="1600" dirty="0">
              <a:latin typeface="Arial" panose="020B0604020202020204" pitchFamily="34" charset="0"/>
              <a:cs typeface="Arial" panose="020B0604020202020204" pitchFamily="34" charset="0"/>
            </a:endParaRPr>
          </a:p>
          <a:p>
            <a:pPr marL="742915" lvl="1" indent="-285750">
              <a:buBlip>
                <a:blip r:embed="rId3"/>
              </a:buBlip>
            </a:pPr>
            <a:r>
              <a:rPr lang="da-DK" sz="1600" dirty="0" smtClean="0"/>
              <a:t>at for 70% </a:t>
            </a:r>
            <a:r>
              <a:rPr lang="da-DK" sz="1600" dirty="0"/>
              <a:t>af </a:t>
            </a:r>
            <a:r>
              <a:rPr lang="da-DK" sz="1600" dirty="0" smtClean="0"/>
              <a:t>samarbejdsvirksomhederne </a:t>
            </a:r>
            <a:r>
              <a:rPr lang="da-DK" sz="1600" dirty="0"/>
              <a:t>fører samarbejdet til helt nye </a:t>
            </a:r>
            <a:r>
              <a:rPr lang="da-DK" sz="1600" dirty="0" smtClean="0"/>
              <a:t>produkter</a:t>
            </a:r>
          </a:p>
          <a:p>
            <a:pPr marL="742915" lvl="1" indent="-285750">
              <a:buBlip>
                <a:blip r:embed="rId3"/>
              </a:buBlip>
            </a:pPr>
            <a:endParaRPr lang="da-DK" sz="1600" dirty="0"/>
          </a:p>
          <a:p>
            <a:pPr marL="742915" lvl="1" indent="-285750">
              <a:buBlip>
                <a:blip r:embed="rId3"/>
              </a:buBlip>
            </a:pPr>
            <a:r>
              <a:rPr lang="da-DK" sz="1600" dirty="0"/>
              <a:t>a</a:t>
            </a:r>
            <a:r>
              <a:rPr lang="da-DK" sz="1600" dirty="0" smtClean="0"/>
              <a:t>t samarbejdsvirksomhederne over </a:t>
            </a:r>
            <a:r>
              <a:rPr lang="da-DK" sz="1600" dirty="0"/>
              <a:t>en otteårig </a:t>
            </a:r>
            <a:r>
              <a:rPr lang="da-DK" sz="1600" dirty="0" smtClean="0"/>
              <a:t>periode oplever en </a:t>
            </a:r>
            <a:r>
              <a:rPr lang="da-DK" sz="1600" dirty="0"/>
              <a:t>vækst i </a:t>
            </a:r>
            <a:r>
              <a:rPr lang="da-DK" sz="1600" dirty="0" smtClean="0"/>
              <a:t>produktiviteten, </a:t>
            </a:r>
            <a:r>
              <a:rPr lang="da-DK" sz="1600" dirty="0"/>
              <a:t>der er 12,5 procentpoint højere end sammenlignelige virksomheder, der ikke samarbejder med </a:t>
            </a:r>
            <a:r>
              <a:rPr lang="da-DK" sz="1600" dirty="0" smtClean="0"/>
              <a:t>universitetet</a:t>
            </a:r>
          </a:p>
          <a:p>
            <a:pPr marL="742915" lvl="1" indent="-285750">
              <a:buBlip>
                <a:blip r:embed="rId3"/>
              </a:buBlip>
            </a:pPr>
            <a:endParaRPr lang="da-DK" sz="1600" dirty="0"/>
          </a:p>
          <a:p>
            <a:pPr marL="742915" lvl="1" indent="-285750">
              <a:buBlip>
                <a:blip r:embed="rId3"/>
              </a:buBlip>
            </a:pPr>
            <a:r>
              <a:rPr lang="da-DK" sz="1600" dirty="0"/>
              <a:t>a</a:t>
            </a:r>
            <a:r>
              <a:rPr lang="da-DK" sz="1600" dirty="0" smtClean="0"/>
              <a:t>t næsten 90% </a:t>
            </a:r>
            <a:r>
              <a:rPr lang="da-DK" sz="1600" dirty="0"/>
              <a:t>af </a:t>
            </a:r>
            <a:r>
              <a:rPr lang="da-DK" sz="1600" dirty="0" smtClean="0"/>
              <a:t>AAU’s </a:t>
            </a:r>
            <a:r>
              <a:rPr lang="da-DK" sz="1600" dirty="0"/>
              <a:t>offentlige </a:t>
            </a:r>
            <a:r>
              <a:rPr lang="da-DK" sz="1600" dirty="0" smtClean="0"/>
              <a:t>samarbejdspartnere oplever, </a:t>
            </a:r>
            <a:r>
              <a:rPr lang="da-DK" sz="1600" dirty="0"/>
              <a:t>at de </a:t>
            </a:r>
            <a:r>
              <a:rPr lang="da-DK" sz="1600" dirty="0" smtClean="0"/>
              <a:t>får </a:t>
            </a:r>
            <a:r>
              <a:rPr lang="da-DK" sz="1600" dirty="0"/>
              <a:t>tilført ny inspiration og faglige kompetencer</a:t>
            </a:r>
            <a:r>
              <a:rPr lang="da-DK" sz="1600" dirty="0" smtClean="0"/>
              <a:t>. Knap 60% oplever større kvalitet i institutionens ydelse.</a:t>
            </a:r>
          </a:p>
          <a:p>
            <a:pPr lvl="1"/>
            <a:endParaRPr lang="da-DK" sz="1600" dirty="0"/>
          </a:p>
          <a:p>
            <a:pPr lvl="1"/>
            <a:endParaRPr lang="da-DK" sz="1600" dirty="0" smtClean="0"/>
          </a:p>
        </p:txBody>
      </p:sp>
    </p:spTree>
    <p:extLst>
      <p:ext uri="{BB962C8B-B14F-4D97-AF65-F5344CB8AC3E}">
        <p14:creationId xmlns:p14="http://schemas.microsoft.com/office/powerpoint/2010/main" val="3997414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6" name="Titel 5"/>
          <p:cNvSpPr>
            <a:spLocks noGrp="1"/>
          </p:cNvSpPr>
          <p:nvPr>
            <p:ph type="title"/>
          </p:nvPr>
        </p:nvSpPr>
        <p:spPr/>
        <p:txBody>
          <a:bodyPr/>
          <a:lstStyle/>
          <a:p>
            <a:endParaRPr lang="da-DK"/>
          </a:p>
        </p:txBody>
      </p:sp>
      <p:sp>
        <p:nvSpPr>
          <p:cNvPr id="8" name="Pladsholder til tekst 7"/>
          <p:cNvSpPr>
            <a:spLocks noGrp="1"/>
          </p:cNvSpPr>
          <p:nvPr>
            <p:ph type="body" sz="quarter" idx="12"/>
          </p:nvPr>
        </p:nvSpPr>
        <p:spPr/>
        <p:txBody>
          <a:bodyPr/>
          <a:lstStyle/>
          <a:p>
            <a:endParaRPr lang="da-DK"/>
          </a:p>
        </p:txBody>
      </p:sp>
      <p:grpSp>
        <p:nvGrpSpPr>
          <p:cNvPr id="10" name="Gruppe 9"/>
          <p:cNvGrpSpPr/>
          <p:nvPr/>
        </p:nvGrpSpPr>
        <p:grpSpPr>
          <a:xfrm>
            <a:off x="5466450" y="6027162"/>
            <a:ext cx="1272706" cy="669100"/>
            <a:chOff x="5387975" y="5659438"/>
            <a:chExt cx="1573213" cy="827087"/>
          </a:xfrm>
          <a:solidFill>
            <a:schemeClr val="bg1"/>
          </a:solidFill>
        </p:grpSpPr>
        <p:grpSp>
          <p:nvGrpSpPr>
            <p:cNvPr id="11" name="Gruppe 10"/>
            <p:cNvGrpSpPr/>
            <p:nvPr userDrawn="1"/>
          </p:nvGrpSpPr>
          <p:grpSpPr>
            <a:xfrm>
              <a:off x="5387975" y="6407150"/>
              <a:ext cx="1573213" cy="79375"/>
              <a:chOff x="5387975" y="6407150"/>
              <a:chExt cx="1573213" cy="79375"/>
            </a:xfrm>
            <a:grpFill/>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0"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1"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grp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999459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
          </p:nvPr>
        </p:nvSpPr>
        <p:spPr/>
        <p:txBody>
          <a:bodyPr/>
          <a:lstStyle/>
          <a:p>
            <a:fld id="{D8D877B3-D348-4611-9BDB-C5374591D951}" type="slidenum">
              <a:rPr lang="en-US" smtClean="0"/>
              <a:pPr/>
              <a:t>30</a:t>
            </a:fld>
            <a:endParaRPr lang="en-US" dirty="0" smtClean="0"/>
          </a:p>
        </p:txBody>
      </p:sp>
      <p:sp>
        <p:nvSpPr>
          <p:cNvPr id="5" name="Titel 4"/>
          <p:cNvSpPr>
            <a:spLocks noGrp="1"/>
          </p:cNvSpPr>
          <p:nvPr>
            <p:ph type="title"/>
          </p:nvPr>
        </p:nvSpPr>
        <p:spPr>
          <a:xfrm>
            <a:off x="587374" y="370290"/>
            <a:ext cx="9987393" cy="1474385"/>
          </a:xfrm>
        </p:spPr>
        <p:txBody>
          <a:bodyPr/>
          <a:lstStyle/>
          <a:p>
            <a:r>
              <a:rPr lang="da-DK" dirty="0">
                <a:latin typeface="Arial" panose="020B0604020202020204" pitchFamily="34" charset="0"/>
                <a:cs typeface="Arial" panose="020B0604020202020204" pitchFamily="34" charset="0"/>
              </a:rPr>
              <a:t>STOR STRATEGISK SATSNING INDEN FOR </a:t>
            </a:r>
            <a:r>
              <a:rPr lang="da-DK" dirty="0" smtClean="0">
                <a:latin typeface="Arial" panose="020B0604020202020204" pitchFamily="34" charset="0"/>
                <a:cs typeface="Arial" panose="020B0604020202020204" pitchFamily="34" charset="0"/>
              </a:rPr>
              <a:t>FORSKNING </a:t>
            </a:r>
            <a:r>
              <a:rPr lang="da-DK" dirty="0">
                <a:latin typeface="Arial" panose="020B0604020202020204" pitchFamily="34" charset="0"/>
                <a:cs typeface="Arial" panose="020B0604020202020204" pitchFamily="34" charset="0"/>
              </a:rPr>
              <a:t>OG </a:t>
            </a:r>
            <a:r>
              <a:rPr lang="da-DK" dirty="0" smtClean="0">
                <a:latin typeface="Arial" panose="020B0604020202020204" pitchFamily="34" charset="0"/>
                <a:cs typeface="Arial" panose="020B0604020202020204" pitchFamily="34" charset="0"/>
              </a:rPr>
              <a:t>INNOVATION</a:t>
            </a:r>
            <a:endParaRPr lang="da-DK" dirty="0">
              <a:solidFill>
                <a:schemeClr val="accent4"/>
              </a:solidFill>
              <a:latin typeface="Arial" panose="020B0604020202020204" pitchFamily="34" charset="0"/>
              <a:cs typeface="Arial" panose="020B0604020202020204" pitchFamily="34" charset="0"/>
            </a:endParaRPr>
          </a:p>
        </p:txBody>
      </p:sp>
      <p:pic>
        <p:nvPicPr>
          <p:cNvPr id="8" name="Billed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7375" y="1858779"/>
            <a:ext cx="11030002" cy="3963579"/>
          </a:xfrm>
          <a:prstGeom prst="rect">
            <a:avLst/>
          </a:prstGeom>
        </p:spPr>
      </p:pic>
      <p:sp>
        <p:nvSpPr>
          <p:cNvPr id="10" name="Ellipse 9"/>
          <p:cNvSpPr/>
          <p:nvPr/>
        </p:nvSpPr>
        <p:spPr>
          <a:xfrm>
            <a:off x="1973406" y="2021845"/>
            <a:ext cx="1684194" cy="165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Arial" panose="020B0604020202020204" pitchFamily="34" charset="0"/>
                <a:cs typeface="Arial" panose="020B0604020202020204" pitchFamily="34" charset="0"/>
              </a:rPr>
              <a:t>TALENT- OG VIRKSOMHEDS-UDVIKLING</a:t>
            </a:r>
          </a:p>
        </p:txBody>
      </p:sp>
      <p:sp>
        <p:nvSpPr>
          <p:cNvPr id="11" name="Ellipse 10"/>
          <p:cNvSpPr/>
          <p:nvPr/>
        </p:nvSpPr>
        <p:spPr>
          <a:xfrm>
            <a:off x="8428966" y="1947613"/>
            <a:ext cx="1730288" cy="165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100" dirty="0">
              <a:solidFill>
                <a:prstClr val="white"/>
              </a:solidFill>
              <a:latin typeface="Arial" panose="020B0604020202020204" pitchFamily="34" charset="0"/>
              <a:cs typeface="Arial" panose="020B0604020202020204" pitchFamily="34" charset="0"/>
            </a:endParaRPr>
          </a:p>
          <a:p>
            <a:pPr algn="ctr"/>
            <a:r>
              <a:rPr lang="da-DK" sz="1100" dirty="0">
                <a:solidFill>
                  <a:prstClr val="white"/>
                </a:solidFill>
                <a:latin typeface="Arial" panose="020B0604020202020204" pitchFamily="34" charset="0"/>
                <a:cs typeface="Arial" panose="020B0604020202020204" pitchFamily="34" charset="0"/>
              </a:rPr>
              <a:t>TVÆRVIDEN-SKABELIG FORSKING</a:t>
            </a:r>
          </a:p>
          <a:p>
            <a:pPr algn="ctr"/>
            <a:endParaRPr lang="da-DK" sz="1100" dirty="0">
              <a:solidFill>
                <a:prstClr val="white"/>
              </a:solidFill>
              <a:latin typeface="Arial" panose="020B0604020202020204" pitchFamily="34" charset="0"/>
              <a:cs typeface="Arial" panose="020B0604020202020204" pitchFamily="34" charset="0"/>
            </a:endParaRPr>
          </a:p>
        </p:txBody>
      </p:sp>
      <p:sp>
        <p:nvSpPr>
          <p:cNvPr id="12" name="Ellipse 11"/>
          <p:cNvSpPr/>
          <p:nvPr/>
        </p:nvSpPr>
        <p:spPr>
          <a:xfrm>
            <a:off x="3424854" y="4503897"/>
            <a:ext cx="1839670" cy="177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Arial" panose="020B0604020202020204" pitchFamily="34" charset="0"/>
                <a:cs typeface="Arial" panose="020B0604020202020204" pitchFamily="34" charset="0"/>
              </a:rPr>
              <a:t>INKUBATORMILJØ (STUDERENDE/</a:t>
            </a:r>
          </a:p>
          <a:p>
            <a:pPr algn="ctr"/>
            <a:r>
              <a:rPr lang="da-DK" sz="1100" dirty="0">
                <a:solidFill>
                  <a:prstClr val="white"/>
                </a:solidFill>
                <a:latin typeface="Arial" panose="020B0604020202020204" pitchFamily="34" charset="0"/>
                <a:cs typeface="Arial" panose="020B0604020202020204" pitchFamily="34" charset="0"/>
              </a:rPr>
              <a:t>UNGE FORSKERE)</a:t>
            </a:r>
          </a:p>
        </p:txBody>
      </p:sp>
    </p:spTree>
    <p:extLst>
      <p:ext uri="{BB962C8B-B14F-4D97-AF65-F5344CB8AC3E}">
        <p14:creationId xmlns:p14="http://schemas.microsoft.com/office/powerpoint/2010/main" val="314027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Titel 2"/>
          <p:cNvSpPr>
            <a:spLocks noGrp="1"/>
          </p:cNvSpPr>
          <p:nvPr>
            <p:ph type="title"/>
          </p:nvPr>
        </p:nvSpPr>
        <p:spPr/>
        <p:txBody>
          <a:bodyPr/>
          <a:lstStyle/>
          <a:p>
            <a:r>
              <a:rPr lang="da-DK" dirty="0">
                <a:latin typeface="Arial" panose="020B0604020202020204" pitchFamily="34" charset="0"/>
                <a:cs typeface="Arial" panose="020B0604020202020204" pitchFamily="34" charset="0"/>
              </a:rPr>
              <a:t>AAU STRATEGI 2016 – 2021</a:t>
            </a:r>
            <a:br>
              <a:rPr lang="da-DK" dirty="0">
                <a:latin typeface="Arial" panose="020B0604020202020204" pitchFamily="34" charset="0"/>
                <a:cs typeface="Arial" panose="020B0604020202020204" pitchFamily="34" charset="0"/>
              </a:rPr>
            </a:br>
            <a:r>
              <a:rPr lang="da-DK" dirty="0">
                <a:latin typeface="Arial" panose="020B0604020202020204" pitchFamily="34" charset="0"/>
                <a:cs typeface="Arial" panose="020B0604020202020204" pitchFamily="34" charset="0"/>
              </a:rPr>
              <a:t>VIDEN FOR </a:t>
            </a:r>
            <a:r>
              <a:rPr lang="da-DK" dirty="0" smtClean="0">
                <a:latin typeface="Arial" panose="020B0604020202020204" pitchFamily="34" charset="0"/>
                <a:cs typeface="Arial" panose="020B0604020202020204" pitchFamily="34" charset="0"/>
              </a:rPr>
              <a:t>VERDEN</a:t>
            </a:r>
            <a:endParaRPr lang="da-DK" dirty="0"/>
          </a:p>
        </p:txBody>
      </p:sp>
      <p:sp>
        <p:nvSpPr>
          <p:cNvPr id="2" name="Pladsholder til slidenummer 1"/>
          <p:cNvSpPr>
            <a:spLocks noGrp="1"/>
          </p:cNvSpPr>
          <p:nvPr>
            <p:ph type="sldNum" sz="quarter" idx="4294967295"/>
          </p:nvPr>
        </p:nvSpPr>
        <p:spPr>
          <a:xfrm>
            <a:off x="11620500" y="593725"/>
            <a:ext cx="571500" cy="227013"/>
          </a:xfrm>
        </p:spPr>
        <p:txBody>
          <a:bodyPr/>
          <a:lstStyle/>
          <a:p>
            <a:fld id="{D8D877B3-D348-4611-9BDB-C5374591D951}" type="slidenum">
              <a:rPr lang="en-US" smtClean="0"/>
              <a:pPr/>
              <a:t>31</a:t>
            </a:fld>
            <a:endParaRPr lang="en-US" dirty="0" smtClean="0"/>
          </a:p>
        </p:txBody>
      </p:sp>
    </p:spTree>
    <p:extLst>
      <p:ext uri="{BB962C8B-B14F-4D97-AF65-F5344CB8AC3E}">
        <p14:creationId xmlns:p14="http://schemas.microsoft.com/office/powerpoint/2010/main" val="3133409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32</a:t>
            </a:fld>
            <a:endParaRPr lang="en-US" dirty="0" smtClean="0"/>
          </a:p>
        </p:txBody>
      </p:sp>
      <p:pic>
        <p:nvPicPr>
          <p:cNvPr id="8" name="Pladsholder til billede 7"/>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5" name="Titel 4"/>
          <p:cNvSpPr>
            <a:spLocks noGrp="1"/>
          </p:cNvSpPr>
          <p:nvPr>
            <p:ph type="title"/>
          </p:nvPr>
        </p:nvSpPr>
        <p:spPr>
          <a:xfrm>
            <a:off x="587374" y="373446"/>
            <a:ext cx="6300789" cy="1471230"/>
          </a:xfrm>
        </p:spPr>
        <p:txBody>
          <a:bodyPr/>
          <a:lstStyle/>
          <a:p>
            <a:r>
              <a:rPr lang="da-DK" dirty="0">
                <a:latin typeface="Arial" panose="020B0604020202020204" pitchFamily="34" charset="0"/>
                <a:cs typeface="Arial" panose="020B0604020202020204" pitchFamily="34" charset="0"/>
              </a:rPr>
              <a:t>VI HAR ET </a:t>
            </a:r>
            <a:r>
              <a:rPr lang="da-DK" dirty="0" smtClean="0">
                <a:latin typeface="Arial" panose="020B0604020202020204" pitchFamily="34" charset="0"/>
                <a:cs typeface="Arial" panose="020B0604020202020204" pitchFamily="34" charset="0"/>
              </a:rPr>
              <a:t>STÆRKT FUNDAMENT</a:t>
            </a:r>
            <a:r>
              <a:rPr lang="da-DK" dirty="0">
                <a:latin typeface="Arial" panose="020B0604020202020204" pitchFamily="34" charset="0"/>
                <a:cs typeface="Arial" panose="020B0604020202020204" pitchFamily="34" charset="0"/>
              </a:rPr>
              <a:t/>
            </a:r>
            <a:br>
              <a:rPr lang="da-DK" dirty="0">
                <a:latin typeface="Arial" panose="020B0604020202020204" pitchFamily="34" charset="0"/>
                <a:cs typeface="Arial" panose="020B0604020202020204" pitchFamily="34" charset="0"/>
              </a:rPr>
            </a:br>
            <a:endParaRPr lang="da-DK" dirty="0"/>
          </a:p>
        </p:txBody>
      </p:sp>
      <p:sp>
        <p:nvSpPr>
          <p:cNvPr id="7" name="Pladsholder til tekst 6"/>
          <p:cNvSpPr>
            <a:spLocks noGrp="1"/>
          </p:cNvSpPr>
          <p:nvPr>
            <p:ph type="body" sz="quarter" idx="12"/>
          </p:nvPr>
        </p:nvSpPr>
        <p:spPr>
          <a:xfrm>
            <a:off x="583406" y="2456139"/>
            <a:ext cx="5314474" cy="3765591"/>
          </a:xfrm>
        </p:spPr>
        <p:txBody>
          <a:bodyPr>
            <a:noAutofit/>
          </a:bodyPr>
          <a:lstStyle/>
          <a:p>
            <a:r>
              <a:rPr lang="da-DK" dirty="0">
                <a:latin typeface="Arial" panose="020B0604020202020204" pitchFamily="34" charset="0"/>
                <a:cs typeface="Arial" panose="020B0604020202020204" pitchFamily="34" charset="0"/>
              </a:rPr>
              <a:t>Attraktivt uddannelsessted</a:t>
            </a:r>
          </a:p>
          <a:p>
            <a:r>
              <a:rPr lang="da-DK" dirty="0" smtClean="0">
                <a:latin typeface="Arial" panose="020B0604020202020204" pitchFamily="34" charset="0"/>
                <a:cs typeface="Arial" panose="020B0604020202020204" pitchFamily="34" charset="0"/>
              </a:rPr>
              <a:t>Øget </a:t>
            </a:r>
            <a:r>
              <a:rPr lang="da-DK" dirty="0">
                <a:latin typeface="Arial" panose="020B0604020202020204" pitchFamily="34" charset="0"/>
                <a:cs typeface="Arial" panose="020B0604020202020204" pitchFamily="34" charset="0"/>
              </a:rPr>
              <a:t>gennemslagskraft på forskningssiden</a:t>
            </a:r>
          </a:p>
          <a:p>
            <a:r>
              <a:rPr lang="da-DK" dirty="0" smtClean="0">
                <a:latin typeface="Arial" panose="020B0604020202020204" pitchFamily="34" charset="0"/>
                <a:cs typeface="Arial" panose="020B0604020202020204" pitchFamily="34" charset="0"/>
              </a:rPr>
              <a:t>Øget </a:t>
            </a:r>
            <a:r>
              <a:rPr lang="da-DK" dirty="0">
                <a:latin typeface="Arial" panose="020B0604020202020204" pitchFamily="34" charset="0"/>
                <a:cs typeface="Arial" panose="020B0604020202020204" pitchFamily="34" charset="0"/>
              </a:rPr>
              <a:t>international anerkendelse</a:t>
            </a:r>
          </a:p>
          <a:p>
            <a:r>
              <a:rPr lang="da-DK" dirty="0" smtClean="0">
                <a:latin typeface="Arial" panose="020B0604020202020204" pitchFamily="34" charset="0"/>
                <a:cs typeface="Arial" panose="020B0604020202020204" pitchFamily="34" charset="0"/>
              </a:rPr>
              <a:t>Stærk </a:t>
            </a:r>
            <a:r>
              <a:rPr lang="da-DK" dirty="0">
                <a:latin typeface="Arial" panose="020B0604020202020204" pitchFamily="34" charset="0"/>
                <a:cs typeface="Arial" panose="020B0604020202020204" pitchFamily="34" charset="0"/>
              </a:rPr>
              <a:t>forankring regionalt – kendt for vores </a:t>
            </a:r>
            <a:r>
              <a:rPr lang="da-DK" dirty="0" smtClean="0">
                <a:latin typeface="Arial" panose="020B0604020202020204" pitchFamily="34" charset="0"/>
                <a:cs typeface="Arial" panose="020B0604020202020204" pitchFamily="34" charset="0"/>
              </a:rPr>
              <a:t/>
            </a:r>
            <a:br>
              <a:rPr lang="da-DK"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evne </a:t>
            </a:r>
            <a:r>
              <a:rPr lang="da-DK" dirty="0">
                <a:latin typeface="Arial" panose="020B0604020202020204" pitchFamily="34" charset="0"/>
                <a:cs typeface="Arial" panose="020B0604020202020204" pitchFamily="34" charset="0"/>
              </a:rPr>
              <a:t>til at samarbejde</a:t>
            </a:r>
          </a:p>
          <a:p>
            <a:r>
              <a:rPr lang="da-DK" dirty="0" smtClean="0">
                <a:latin typeface="Arial" panose="020B0604020202020204" pitchFamily="34" charset="0"/>
                <a:cs typeface="Arial" panose="020B0604020202020204" pitchFamily="34" charset="0"/>
              </a:rPr>
              <a:t>Talentfulde </a:t>
            </a:r>
            <a:r>
              <a:rPr lang="da-DK" dirty="0">
                <a:latin typeface="Arial" panose="020B0604020202020204" pitchFamily="34" charset="0"/>
                <a:cs typeface="Arial" panose="020B0604020202020204" pitchFamily="34" charset="0"/>
              </a:rPr>
              <a:t>studerende og innovative </a:t>
            </a:r>
            <a:r>
              <a:rPr lang="da-DK" dirty="0" smtClean="0">
                <a:latin typeface="Arial" panose="020B0604020202020204" pitchFamily="34" charset="0"/>
                <a:cs typeface="Arial" panose="020B0604020202020204" pitchFamily="34" charset="0"/>
              </a:rPr>
              <a:t>medarbejdere</a:t>
            </a:r>
            <a:endParaRPr lang="da-DK" dirty="0">
              <a:latin typeface="Arial" panose="020B0604020202020204" pitchFamily="34" charset="0"/>
              <a:cs typeface="Arial" panose="020B0604020202020204" pitchFamily="34" charset="0"/>
            </a:endParaRPr>
          </a:p>
          <a:p>
            <a:endParaRPr lang="da-DK" dirty="0"/>
          </a:p>
        </p:txBody>
      </p:sp>
    </p:spTree>
    <p:extLst>
      <p:ext uri="{BB962C8B-B14F-4D97-AF65-F5344CB8AC3E}">
        <p14:creationId xmlns:p14="http://schemas.microsoft.com/office/powerpoint/2010/main" val="599105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dsholder til billede 17"/>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0" y="1844675"/>
            <a:ext cx="6096000" cy="3962400"/>
          </a:xfrm>
        </p:spPr>
      </p:pic>
      <p:sp>
        <p:nvSpPr>
          <p:cNvPr id="2" name="Pladsholder til slidenummer 1"/>
          <p:cNvSpPr>
            <a:spLocks noGrp="1"/>
          </p:cNvSpPr>
          <p:nvPr>
            <p:ph type="sldNum" sz="quarter" idx="10"/>
          </p:nvPr>
        </p:nvSpPr>
        <p:spPr/>
        <p:txBody>
          <a:bodyPr/>
          <a:lstStyle/>
          <a:p>
            <a:fld id="{D8D877B3-D348-4611-9BDB-C5374591D951}" type="slidenum">
              <a:rPr lang="en-US" smtClean="0"/>
              <a:pPr/>
              <a:t>33</a:t>
            </a:fld>
            <a:endParaRPr lang="en-US" dirty="0" smtClean="0"/>
          </a:p>
        </p:txBody>
      </p:sp>
      <p:sp>
        <p:nvSpPr>
          <p:cNvPr id="15" name="Titel 14"/>
          <p:cNvSpPr>
            <a:spLocks noGrp="1"/>
          </p:cNvSpPr>
          <p:nvPr>
            <p:ph type="title"/>
          </p:nvPr>
        </p:nvSpPr>
        <p:spPr>
          <a:xfrm>
            <a:off x="587374" y="359273"/>
            <a:ext cx="6851394" cy="1621619"/>
          </a:xfrm>
        </p:spPr>
        <p:txBody>
          <a:bodyPr/>
          <a:lstStyle/>
          <a:p>
            <a:r>
              <a:rPr lang="da-DK" dirty="0">
                <a:solidFill>
                  <a:srgbClr val="002060"/>
                </a:solidFill>
                <a:latin typeface="Arial" panose="020B0604020202020204" pitchFamily="34" charset="0"/>
                <a:cs typeface="Arial" panose="020B0604020202020204" pitchFamily="34" charset="0"/>
              </a:rPr>
              <a:t>VORES VISION </a:t>
            </a:r>
            <a:br>
              <a:rPr lang="da-DK" dirty="0">
                <a:solidFill>
                  <a:srgbClr val="002060"/>
                </a:solidFill>
                <a:latin typeface="Arial" panose="020B0604020202020204" pitchFamily="34" charset="0"/>
                <a:cs typeface="Arial" panose="020B0604020202020204" pitchFamily="34" charset="0"/>
              </a:rPr>
            </a:br>
            <a:r>
              <a:rPr lang="da-DK" dirty="0">
                <a:solidFill>
                  <a:srgbClr val="002060"/>
                </a:solidFill>
                <a:latin typeface="Arial" panose="020B0604020202020204" pitchFamily="34" charset="0"/>
                <a:cs typeface="Arial" panose="020B0604020202020204" pitchFamily="34" charset="0"/>
              </a:rPr>
              <a:t>- HVOR ER VI </a:t>
            </a:r>
            <a:r>
              <a:rPr lang="da-DK" dirty="0" smtClean="0">
                <a:solidFill>
                  <a:srgbClr val="002060"/>
                </a:solidFill>
                <a:latin typeface="Arial" panose="020B0604020202020204" pitchFamily="34" charset="0"/>
                <a:cs typeface="Arial" panose="020B0604020202020204" pitchFamily="34" charset="0"/>
              </a:rPr>
              <a:t>I 2021?</a:t>
            </a:r>
            <a:endParaRPr lang="da-DK" dirty="0">
              <a:solidFill>
                <a:schemeClr val="accent4"/>
              </a:solidFill>
              <a:latin typeface="Arial" panose="020B0604020202020204" pitchFamily="34" charset="0"/>
              <a:cs typeface="Arial" panose="020B0604020202020204" pitchFamily="34" charset="0"/>
            </a:endParaRPr>
          </a:p>
        </p:txBody>
      </p:sp>
      <p:sp>
        <p:nvSpPr>
          <p:cNvPr id="17" name="Pladsholder til tekst 16"/>
          <p:cNvSpPr>
            <a:spLocks noGrp="1"/>
          </p:cNvSpPr>
          <p:nvPr>
            <p:ph type="body" sz="quarter" idx="12"/>
          </p:nvPr>
        </p:nvSpPr>
        <p:spPr>
          <a:xfrm>
            <a:off x="7427913" y="672832"/>
            <a:ext cx="4288371" cy="5453648"/>
          </a:xfrm>
        </p:spPr>
        <p:txBody>
          <a:bodyPr>
            <a:noAutofit/>
          </a:bodyPr>
          <a:lstStyle/>
          <a:p>
            <a:r>
              <a:rPr lang="da-DK" dirty="0">
                <a:solidFill>
                  <a:srgbClr val="002060"/>
                </a:solidFill>
                <a:latin typeface="Arial" panose="020B0604020202020204" pitchFamily="34" charset="0"/>
                <a:cs typeface="Arial" panose="020B0604020202020204" pitchFamily="34" charset="0"/>
              </a:rPr>
              <a:t>Vi fungerer og anerkendes som et universitet med en </a:t>
            </a:r>
            <a:r>
              <a:rPr lang="da-DK" b="1" dirty="0">
                <a:solidFill>
                  <a:srgbClr val="002060"/>
                </a:solidFill>
                <a:latin typeface="Arial" panose="020B0604020202020204" pitchFamily="34" charset="0"/>
                <a:cs typeface="Arial" panose="020B0604020202020204" pitchFamily="34" charset="0"/>
              </a:rPr>
              <a:t>unik profil </a:t>
            </a:r>
            <a:r>
              <a:rPr lang="da-DK" dirty="0">
                <a:solidFill>
                  <a:srgbClr val="002060"/>
                </a:solidFill>
                <a:latin typeface="Arial" panose="020B0604020202020204" pitchFamily="34" charset="0"/>
                <a:cs typeface="Arial" panose="020B0604020202020204" pitchFamily="34" charset="0"/>
              </a:rPr>
              <a:t>og </a:t>
            </a:r>
            <a:r>
              <a:rPr lang="da-DK" b="1" dirty="0">
                <a:solidFill>
                  <a:srgbClr val="002060"/>
                </a:solidFill>
                <a:latin typeface="Arial" panose="020B0604020202020204" pitchFamily="34" charset="0"/>
                <a:cs typeface="Arial" panose="020B0604020202020204" pitchFamily="34" charset="0"/>
              </a:rPr>
              <a:t>med høj kvalitet </a:t>
            </a:r>
            <a:r>
              <a:rPr lang="da-DK" dirty="0">
                <a:solidFill>
                  <a:srgbClr val="002060"/>
                </a:solidFill>
                <a:latin typeface="Arial" panose="020B0604020202020204" pitchFamily="34" charset="0"/>
                <a:cs typeface="Arial" panose="020B0604020202020204" pitchFamily="34" charset="0"/>
              </a:rPr>
              <a:t>i alle aktiviteter. </a:t>
            </a:r>
          </a:p>
          <a:p>
            <a:endParaRPr lang="da-DK" dirty="0" smtClean="0">
              <a:solidFill>
                <a:srgbClr val="002060"/>
              </a:solidFill>
              <a:latin typeface="Arial" panose="020B0604020202020204" pitchFamily="34" charset="0"/>
              <a:cs typeface="Arial" panose="020B0604020202020204" pitchFamily="34" charset="0"/>
            </a:endParaRPr>
          </a:p>
          <a:p>
            <a:r>
              <a:rPr lang="da-DK" dirty="0" smtClean="0">
                <a:solidFill>
                  <a:srgbClr val="002060"/>
                </a:solidFill>
                <a:latin typeface="Arial" panose="020B0604020202020204" pitchFamily="34" charset="0"/>
                <a:cs typeface="Arial" panose="020B0604020202020204" pitchFamily="34" charset="0"/>
              </a:rPr>
              <a:t>Vi </a:t>
            </a:r>
            <a:r>
              <a:rPr lang="da-DK" dirty="0">
                <a:solidFill>
                  <a:srgbClr val="002060"/>
                </a:solidFill>
                <a:latin typeface="Arial" panose="020B0604020202020204" pitchFamily="34" charset="0"/>
                <a:cs typeface="Arial" panose="020B0604020202020204" pitchFamily="34" charset="0"/>
              </a:rPr>
              <a:t>er internationalt anerkendt for </a:t>
            </a:r>
            <a:r>
              <a:rPr lang="da-DK" b="1" dirty="0">
                <a:solidFill>
                  <a:srgbClr val="002060"/>
                </a:solidFill>
                <a:latin typeface="Arial" panose="020B0604020202020204" pitchFamily="34" charset="0"/>
                <a:cs typeface="Arial" panose="020B0604020202020204" pitchFamily="34" charset="0"/>
              </a:rPr>
              <a:t>fremragende problem- og løsningsorienteret forskning</a:t>
            </a:r>
            <a:r>
              <a:rPr lang="da-DK" dirty="0">
                <a:solidFill>
                  <a:srgbClr val="002060"/>
                </a:solidFill>
                <a:latin typeface="Arial" panose="020B0604020202020204" pitchFamily="34" charset="0"/>
                <a:cs typeface="Arial" panose="020B0604020202020204" pitchFamily="34" charset="0"/>
              </a:rPr>
              <a:t>.</a:t>
            </a:r>
          </a:p>
          <a:p>
            <a:endParaRPr lang="da-DK" dirty="0" smtClean="0">
              <a:solidFill>
                <a:srgbClr val="002060"/>
              </a:solidFill>
              <a:latin typeface="Arial" panose="020B0604020202020204" pitchFamily="34" charset="0"/>
              <a:cs typeface="Arial" panose="020B0604020202020204" pitchFamily="34" charset="0"/>
            </a:endParaRPr>
          </a:p>
          <a:p>
            <a:r>
              <a:rPr lang="da-DK" dirty="0" smtClean="0">
                <a:solidFill>
                  <a:srgbClr val="002060"/>
                </a:solidFill>
                <a:latin typeface="Arial" panose="020B0604020202020204" pitchFamily="34" charset="0"/>
                <a:cs typeface="Arial" panose="020B0604020202020204" pitchFamily="34" charset="0"/>
              </a:rPr>
              <a:t>Vi </a:t>
            </a:r>
            <a:r>
              <a:rPr lang="da-DK" dirty="0">
                <a:solidFill>
                  <a:srgbClr val="002060"/>
                </a:solidFill>
                <a:latin typeface="Arial" panose="020B0604020202020204" pitchFamily="34" charset="0"/>
                <a:cs typeface="Arial" panose="020B0604020202020204" pitchFamily="34" charset="0"/>
              </a:rPr>
              <a:t>uddanner </a:t>
            </a:r>
            <a:r>
              <a:rPr lang="da-DK" b="1" dirty="0">
                <a:solidFill>
                  <a:srgbClr val="002060"/>
                </a:solidFill>
                <a:latin typeface="Arial" panose="020B0604020202020204" pitchFamily="34" charset="0"/>
                <a:cs typeface="Arial" panose="020B0604020202020204" pitchFamily="34" charset="0"/>
              </a:rPr>
              <a:t>studerende til fremtidens samfund</a:t>
            </a:r>
            <a:r>
              <a:rPr lang="da-DK" dirty="0">
                <a:solidFill>
                  <a:srgbClr val="002060"/>
                </a:solidFill>
                <a:latin typeface="Arial" panose="020B0604020202020204" pitchFamily="34" charset="0"/>
                <a:cs typeface="Arial" panose="020B0604020202020204" pitchFamily="34" charset="0"/>
              </a:rPr>
              <a:t>. </a:t>
            </a:r>
          </a:p>
          <a:p>
            <a:endParaRPr lang="da-DK" dirty="0" smtClean="0">
              <a:solidFill>
                <a:srgbClr val="002060"/>
              </a:solidFill>
              <a:latin typeface="Arial" panose="020B0604020202020204" pitchFamily="34" charset="0"/>
              <a:cs typeface="Arial" panose="020B0604020202020204" pitchFamily="34" charset="0"/>
            </a:endParaRPr>
          </a:p>
          <a:p>
            <a:r>
              <a:rPr lang="da-DK" dirty="0" smtClean="0">
                <a:solidFill>
                  <a:srgbClr val="002060"/>
                </a:solidFill>
                <a:latin typeface="Arial" panose="020B0604020202020204" pitchFamily="34" charset="0"/>
                <a:cs typeface="Arial" panose="020B0604020202020204" pitchFamily="34" charset="0"/>
              </a:rPr>
              <a:t>Vi </a:t>
            </a:r>
            <a:r>
              <a:rPr lang="da-DK" b="1" dirty="0">
                <a:solidFill>
                  <a:srgbClr val="002060"/>
                </a:solidFill>
                <a:latin typeface="Arial" panose="020B0604020202020204" pitchFamily="34" charset="0"/>
                <a:cs typeface="Arial" panose="020B0604020202020204" pitchFamily="34" charset="0"/>
              </a:rPr>
              <a:t>udlever vores grundprincipper </a:t>
            </a:r>
            <a:r>
              <a:rPr lang="da-DK" dirty="0">
                <a:solidFill>
                  <a:srgbClr val="002060"/>
                </a:solidFill>
                <a:latin typeface="Arial" panose="020B0604020202020204" pitchFamily="34" charset="0"/>
                <a:cs typeface="Arial" panose="020B0604020202020204" pitchFamily="34" charset="0"/>
              </a:rPr>
              <a:t>for problem- og projektbaseret læring og er internationalt anerkendt for læringsformens dokumenterede resultater. </a:t>
            </a:r>
          </a:p>
          <a:p>
            <a:endParaRPr lang="da-DK" dirty="0" smtClean="0">
              <a:solidFill>
                <a:srgbClr val="002060"/>
              </a:solidFill>
              <a:latin typeface="Arial" panose="020B0604020202020204" pitchFamily="34" charset="0"/>
              <a:cs typeface="Arial" panose="020B0604020202020204" pitchFamily="34" charset="0"/>
            </a:endParaRPr>
          </a:p>
          <a:p>
            <a:r>
              <a:rPr lang="da-DK" dirty="0" smtClean="0">
                <a:solidFill>
                  <a:srgbClr val="002060"/>
                </a:solidFill>
                <a:latin typeface="Arial" panose="020B0604020202020204" pitchFamily="34" charset="0"/>
                <a:cs typeface="Arial" panose="020B0604020202020204" pitchFamily="34" charset="0"/>
              </a:rPr>
              <a:t>Vi </a:t>
            </a:r>
            <a:r>
              <a:rPr lang="da-DK" dirty="0">
                <a:solidFill>
                  <a:srgbClr val="002060"/>
                </a:solidFill>
                <a:latin typeface="Arial" panose="020B0604020202020204" pitchFamily="34" charset="0"/>
                <a:cs typeface="Arial" panose="020B0604020202020204" pitchFamily="34" charset="0"/>
              </a:rPr>
              <a:t>er en </a:t>
            </a:r>
            <a:r>
              <a:rPr lang="da-DK" b="1" dirty="0">
                <a:solidFill>
                  <a:srgbClr val="002060"/>
                </a:solidFill>
                <a:latin typeface="Arial" panose="020B0604020202020204" pitchFamily="34" charset="0"/>
                <a:cs typeface="Arial" panose="020B0604020202020204" pitchFamily="34" charset="0"/>
              </a:rPr>
              <a:t>attraktiv samarbejdspartner </a:t>
            </a:r>
            <a:r>
              <a:rPr lang="da-DK" dirty="0">
                <a:solidFill>
                  <a:srgbClr val="002060"/>
                </a:solidFill>
                <a:latin typeface="Arial" panose="020B0604020202020204" pitchFamily="34" charset="0"/>
                <a:cs typeface="Arial" panose="020B0604020202020204" pitchFamily="34" charset="0"/>
              </a:rPr>
              <a:t>for virksomheder, myndigheder og institutioner, og vores </a:t>
            </a:r>
            <a:r>
              <a:rPr lang="da-DK" b="1" dirty="0" err="1">
                <a:solidFill>
                  <a:srgbClr val="002060"/>
                </a:solidFill>
                <a:latin typeface="Arial" panose="020B0604020202020204" pitchFamily="34" charset="0"/>
                <a:cs typeface="Arial" panose="020B0604020202020204" pitchFamily="34" charset="0"/>
              </a:rPr>
              <a:t>videnssamarbejder</a:t>
            </a:r>
            <a:r>
              <a:rPr lang="da-DK" b="1" dirty="0">
                <a:solidFill>
                  <a:srgbClr val="002060"/>
                </a:solidFill>
                <a:latin typeface="Arial" panose="020B0604020202020204" pitchFamily="34" charset="0"/>
                <a:cs typeface="Arial" panose="020B0604020202020204" pitchFamily="34" charset="0"/>
              </a:rPr>
              <a:t> er gensidige, fokuserede og særligt udvalgt</a:t>
            </a:r>
            <a:r>
              <a:rPr lang="da-DK" dirty="0">
                <a:solidFill>
                  <a:srgbClr val="002060"/>
                </a:solidFill>
                <a:latin typeface="Arial" panose="020B0604020202020204" pitchFamily="34" charset="0"/>
                <a:cs typeface="Arial" panose="020B0604020202020204" pitchFamily="34" charset="0"/>
              </a:rPr>
              <a:t>. </a:t>
            </a:r>
          </a:p>
          <a:p>
            <a:endParaRPr lang="da-DK" dirty="0"/>
          </a:p>
        </p:txBody>
      </p:sp>
    </p:spTree>
    <p:extLst>
      <p:ext uri="{BB962C8B-B14F-4D97-AF65-F5344CB8AC3E}">
        <p14:creationId xmlns:p14="http://schemas.microsoft.com/office/powerpoint/2010/main" val="3293760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
          </p:nvPr>
        </p:nvSpPr>
        <p:spPr/>
        <p:txBody>
          <a:bodyPr/>
          <a:lstStyle/>
          <a:p>
            <a:fld id="{D8D877B3-D348-4611-9BDB-C5374591D951}" type="slidenum">
              <a:rPr lang="en-US" smtClean="0"/>
              <a:pPr/>
              <a:t>34</a:t>
            </a:fld>
            <a:endParaRPr lang="en-US" dirty="0" smtClean="0"/>
          </a:p>
        </p:txBody>
      </p:sp>
      <p:sp>
        <p:nvSpPr>
          <p:cNvPr id="4" name="Titel 3"/>
          <p:cNvSpPr>
            <a:spLocks noGrp="1"/>
          </p:cNvSpPr>
          <p:nvPr>
            <p:ph type="title"/>
          </p:nvPr>
        </p:nvSpPr>
        <p:spPr>
          <a:xfrm>
            <a:off x="587373" y="370290"/>
            <a:ext cx="8408037" cy="1474385"/>
          </a:xfrm>
        </p:spPr>
        <p:txBody>
          <a:bodyPr/>
          <a:lstStyle/>
          <a:p>
            <a:r>
              <a:rPr lang="da-DK" dirty="0">
                <a:solidFill>
                  <a:srgbClr val="002060"/>
                </a:solidFill>
                <a:latin typeface="Arial" panose="020B0604020202020204" pitchFamily="34" charset="0"/>
                <a:cs typeface="Arial" panose="020B0604020202020204" pitchFamily="34" charset="0"/>
              </a:rPr>
              <a:t>VORES SÆRKENDER ER</a:t>
            </a:r>
            <a:br>
              <a:rPr lang="da-DK" dirty="0">
                <a:solidFill>
                  <a:srgbClr val="002060"/>
                </a:solidFill>
                <a:latin typeface="Arial" panose="020B0604020202020204" pitchFamily="34" charset="0"/>
                <a:cs typeface="Arial" panose="020B0604020202020204" pitchFamily="34" charset="0"/>
              </a:rPr>
            </a:br>
            <a:r>
              <a:rPr lang="da-DK" dirty="0">
                <a:solidFill>
                  <a:srgbClr val="002060"/>
                </a:solidFill>
                <a:latin typeface="Arial" panose="020B0604020202020204" pitchFamily="34" charset="0"/>
                <a:cs typeface="Arial" panose="020B0604020202020204" pitchFamily="34" charset="0"/>
              </a:rPr>
              <a:t>VORES </a:t>
            </a:r>
            <a:r>
              <a:rPr lang="da-DK" dirty="0" smtClean="0">
                <a:solidFill>
                  <a:srgbClr val="002060"/>
                </a:solidFill>
                <a:latin typeface="Arial" panose="020B0604020202020204" pitchFamily="34" charset="0"/>
                <a:cs typeface="Arial" panose="020B0604020202020204" pitchFamily="34" charset="0"/>
              </a:rPr>
              <a:t>STYRKE </a:t>
            </a:r>
            <a:br>
              <a:rPr lang="da-DK" dirty="0" smtClean="0">
                <a:solidFill>
                  <a:srgbClr val="002060"/>
                </a:solidFill>
                <a:latin typeface="Arial" panose="020B0604020202020204" pitchFamily="34" charset="0"/>
                <a:cs typeface="Arial" panose="020B0604020202020204" pitchFamily="34" charset="0"/>
              </a:rPr>
            </a:br>
            <a:r>
              <a:rPr lang="da-DK" sz="1600" b="0" dirty="0" smtClean="0">
                <a:solidFill>
                  <a:srgbClr val="002060"/>
                </a:solidFill>
                <a:latin typeface="Arial" panose="020B0604020202020204" pitchFamily="34" charset="0"/>
                <a:cs typeface="Arial" panose="020B0604020202020204" pitchFamily="34" charset="0"/>
              </a:rPr>
              <a:t>- EN </a:t>
            </a:r>
            <a:r>
              <a:rPr lang="da-DK" sz="1600" b="0" dirty="0">
                <a:solidFill>
                  <a:srgbClr val="002060"/>
                </a:solidFill>
                <a:latin typeface="Arial" panose="020B0604020202020204" pitchFamily="34" charset="0"/>
                <a:cs typeface="Arial" panose="020B0604020202020204" pitchFamily="34" charset="0"/>
              </a:rPr>
              <a:t>STÆRKERE UDGAVE AF DET </a:t>
            </a:r>
            <a:r>
              <a:rPr lang="da-DK" sz="1600" b="0" dirty="0" smtClean="0">
                <a:solidFill>
                  <a:srgbClr val="002060"/>
                </a:solidFill>
                <a:latin typeface="Arial" panose="020B0604020202020204" pitchFamily="34" charset="0"/>
                <a:cs typeface="Arial" panose="020B0604020202020204" pitchFamily="34" charset="0"/>
              </a:rPr>
              <a:t>UNIVERSITET, VI </a:t>
            </a:r>
            <a:r>
              <a:rPr lang="da-DK" sz="1600" b="0" dirty="0">
                <a:solidFill>
                  <a:srgbClr val="002060"/>
                </a:solidFill>
                <a:latin typeface="Arial" panose="020B0604020202020204" pitchFamily="34" charset="0"/>
                <a:cs typeface="Arial" panose="020B0604020202020204" pitchFamily="34" charset="0"/>
              </a:rPr>
              <a:t>ER I DAG!</a:t>
            </a:r>
            <a:r>
              <a:rPr lang="da-DK" dirty="0">
                <a:solidFill>
                  <a:srgbClr val="002060"/>
                </a:solidFill>
                <a:latin typeface="Arial" panose="020B0604020202020204" pitchFamily="34" charset="0"/>
                <a:cs typeface="Arial" panose="020B0604020202020204" pitchFamily="34" charset="0"/>
              </a:rPr>
              <a:t/>
            </a:r>
            <a:br>
              <a:rPr lang="da-DK" dirty="0">
                <a:solidFill>
                  <a:srgbClr val="002060"/>
                </a:solidFill>
                <a:latin typeface="Arial" panose="020B0604020202020204" pitchFamily="34" charset="0"/>
                <a:cs typeface="Arial" panose="020B0604020202020204" pitchFamily="34" charset="0"/>
              </a:rPr>
            </a:br>
            <a:r>
              <a:rPr lang="da-DK" dirty="0">
                <a:solidFill>
                  <a:srgbClr val="002060"/>
                </a:solidFill>
                <a:latin typeface="Arial" panose="020B0604020202020204" pitchFamily="34" charset="0"/>
                <a:cs typeface="Arial" panose="020B0604020202020204" pitchFamily="34" charset="0"/>
              </a:rPr>
              <a:t/>
            </a:r>
            <a:br>
              <a:rPr lang="da-DK" dirty="0">
                <a:solidFill>
                  <a:srgbClr val="002060"/>
                </a:solidFill>
                <a:latin typeface="Arial" panose="020B0604020202020204" pitchFamily="34" charset="0"/>
                <a:cs typeface="Arial" panose="020B0604020202020204" pitchFamily="34" charset="0"/>
              </a:rPr>
            </a:br>
            <a:endParaRPr lang="da-DK" dirty="0"/>
          </a:p>
        </p:txBody>
      </p:sp>
      <p:sp>
        <p:nvSpPr>
          <p:cNvPr id="22" name="Oval 16"/>
          <p:cNvSpPr/>
          <p:nvPr/>
        </p:nvSpPr>
        <p:spPr>
          <a:xfrm>
            <a:off x="1811338" y="2721490"/>
            <a:ext cx="818319" cy="81831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solidFill>
                <a:schemeClr val="tx1"/>
              </a:solidFill>
            </a:endParaRPr>
          </a:p>
        </p:txBody>
      </p:sp>
      <p:sp>
        <p:nvSpPr>
          <p:cNvPr id="23" name="Oval 17"/>
          <p:cNvSpPr/>
          <p:nvPr/>
        </p:nvSpPr>
        <p:spPr>
          <a:xfrm>
            <a:off x="1812648" y="4435753"/>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24" name="Oval 18"/>
          <p:cNvSpPr/>
          <p:nvPr/>
        </p:nvSpPr>
        <p:spPr>
          <a:xfrm>
            <a:off x="6889831" y="2737501"/>
            <a:ext cx="818319" cy="81831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solidFill>
                <a:schemeClr val="tx1"/>
              </a:solidFill>
            </a:endParaRPr>
          </a:p>
        </p:txBody>
      </p:sp>
      <p:sp>
        <p:nvSpPr>
          <p:cNvPr id="25" name="TextBox 19"/>
          <p:cNvSpPr txBox="1"/>
          <p:nvPr/>
        </p:nvSpPr>
        <p:spPr>
          <a:xfrm>
            <a:off x="3054845" y="2713673"/>
            <a:ext cx="2983895" cy="264688"/>
          </a:xfrm>
          <a:prstGeom prst="rect">
            <a:avLst/>
          </a:prstGeom>
          <a:noFill/>
        </p:spPr>
        <p:txBody>
          <a:bodyPr wrap="square" lIns="0" rIns="0" rtlCol="0">
            <a:spAutoFit/>
          </a:bodyPr>
          <a:lstStyle/>
          <a:p>
            <a:pPr>
              <a:lnSpc>
                <a:spcPct val="70000"/>
              </a:lnSpc>
            </a:pPr>
            <a:r>
              <a:rPr lang="en-US" sz="1600" dirty="0" smtClean="0">
                <a:latin typeface="+mj-lt"/>
              </a:rPr>
              <a:t>PROBLEMORIENTERING</a:t>
            </a:r>
            <a:endParaRPr lang="en-US" sz="1600" dirty="0">
              <a:solidFill>
                <a:schemeClr val="accent1"/>
              </a:solidFill>
              <a:latin typeface="+mj-lt"/>
            </a:endParaRPr>
          </a:p>
        </p:txBody>
      </p:sp>
      <p:sp>
        <p:nvSpPr>
          <p:cNvPr id="26" name="TextBox 20"/>
          <p:cNvSpPr txBox="1"/>
          <p:nvPr/>
        </p:nvSpPr>
        <p:spPr>
          <a:xfrm>
            <a:off x="3054845" y="2956816"/>
            <a:ext cx="2844213" cy="757130"/>
          </a:xfrm>
          <a:prstGeom prst="rect">
            <a:avLst/>
          </a:prstGeom>
          <a:noFill/>
        </p:spPr>
        <p:txBody>
          <a:bodyPr wrap="square" lIns="0" rIns="0" rtlCol="0">
            <a:spAutoFit/>
          </a:bodyPr>
          <a:lstStyle/>
          <a:p>
            <a:pPr>
              <a:lnSpc>
                <a:spcPct val="120000"/>
              </a:lnSpc>
            </a:pPr>
            <a:r>
              <a:rPr lang="da-DK" sz="900" dirty="0" smtClean="0">
                <a:solidFill>
                  <a:schemeClr val="tx1">
                    <a:alpha val="80000"/>
                  </a:schemeClr>
                </a:solidFill>
              </a:rPr>
              <a:t>AAU har </a:t>
            </a:r>
            <a:r>
              <a:rPr lang="da-DK" sz="900" dirty="0">
                <a:solidFill>
                  <a:schemeClr val="tx1">
                    <a:alpha val="80000"/>
                  </a:schemeClr>
                </a:solidFill>
              </a:rPr>
              <a:t>en stærk tradition for </a:t>
            </a:r>
            <a:r>
              <a:rPr lang="da-DK" sz="900" dirty="0" smtClean="0">
                <a:solidFill>
                  <a:schemeClr val="tx1">
                    <a:alpha val="80000"/>
                  </a:schemeClr>
                </a:solidFill>
              </a:rPr>
              <a:t>en problembaseret tilgang </a:t>
            </a:r>
            <a:r>
              <a:rPr lang="da-DK" sz="900" dirty="0">
                <a:solidFill>
                  <a:schemeClr val="tx1">
                    <a:alpha val="80000"/>
                  </a:schemeClr>
                </a:solidFill>
              </a:rPr>
              <a:t>til forskning og </a:t>
            </a:r>
            <a:r>
              <a:rPr lang="da-DK" sz="900" dirty="0" smtClean="0">
                <a:solidFill>
                  <a:schemeClr val="tx1">
                    <a:alpha val="80000"/>
                  </a:schemeClr>
                </a:solidFill>
              </a:rPr>
              <a:t>uddannelse</a:t>
            </a:r>
            <a:r>
              <a:rPr lang="da-DK" sz="900" dirty="0">
                <a:solidFill>
                  <a:schemeClr val="tx1">
                    <a:alpha val="80000"/>
                  </a:schemeClr>
                </a:solidFill>
              </a:rPr>
              <a:t>. Forskere</a:t>
            </a:r>
            <a:r>
              <a:rPr lang="da-DK" sz="900" dirty="0" smtClean="0">
                <a:solidFill>
                  <a:schemeClr val="tx1">
                    <a:alpha val="80000"/>
                  </a:schemeClr>
                </a:solidFill>
              </a:rPr>
              <a:t>, studerende </a:t>
            </a:r>
            <a:r>
              <a:rPr lang="da-DK" sz="900" dirty="0">
                <a:solidFill>
                  <a:schemeClr val="tx1">
                    <a:alpha val="80000"/>
                  </a:schemeClr>
                </a:solidFill>
              </a:rPr>
              <a:t>og færdige kandidater arbejder analytisk, helheds-</a:t>
            </a:r>
            <a:r>
              <a:rPr lang="da-DK" sz="900" dirty="0" smtClean="0">
                <a:solidFill>
                  <a:schemeClr val="tx1">
                    <a:alpha val="80000"/>
                  </a:schemeClr>
                </a:solidFill>
              </a:rPr>
              <a:t>, problem- </a:t>
            </a:r>
            <a:r>
              <a:rPr lang="da-DK" sz="900" dirty="0">
                <a:solidFill>
                  <a:schemeClr val="tx1">
                    <a:alpha val="80000"/>
                  </a:schemeClr>
                </a:solidFill>
              </a:rPr>
              <a:t>og </a:t>
            </a:r>
            <a:r>
              <a:rPr lang="da-DK" sz="900" dirty="0" smtClean="0">
                <a:solidFill>
                  <a:schemeClr val="tx1">
                    <a:alpha val="80000"/>
                  </a:schemeClr>
                </a:solidFill>
              </a:rPr>
              <a:t>løsningsorienteret</a:t>
            </a:r>
            <a:r>
              <a:rPr lang="da-DK" sz="900" dirty="0">
                <a:solidFill>
                  <a:schemeClr val="tx1">
                    <a:alpha val="80000"/>
                  </a:schemeClr>
                </a:solidFill>
              </a:rPr>
              <a:t>.</a:t>
            </a:r>
            <a:endParaRPr lang="en-US" sz="900" dirty="0">
              <a:solidFill>
                <a:schemeClr val="tx1">
                  <a:alpha val="80000"/>
                </a:schemeClr>
              </a:solidFill>
            </a:endParaRPr>
          </a:p>
        </p:txBody>
      </p:sp>
      <p:sp>
        <p:nvSpPr>
          <p:cNvPr id="27" name="TextBox 21"/>
          <p:cNvSpPr txBox="1"/>
          <p:nvPr/>
        </p:nvSpPr>
        <p:spPr>
          <a:xfrm>
            <a:off x="3054845" y="4297926"/>
            <a:ext cx="2508629" cy="275653"/>
          </a:xfrm>
          <a:prstGeom prst="rect">
            <a:avLst/>
          </a:prstGeom>
          <a:noFill/>
        </p:spPr>
        <p:txBody>
          <a:bodyPr wrap="square" lIns="0" rIns="0" rtlCol="0">
            <a:spAutoFit/>
          </a:bodyPr>
          <a:lstStyle/>
          <a:p>
            <a:pPr>
              <a:lnSpc>
                <a:spcPct val="70000"/>
              </a:lnSpc>
            </a:pPr>
            <a:r>
              <a:rPr lang="en-US" sz="1600" dirty="0" smtClean="0">
                <a:latin typeface="+mj-lt"/>
              </a:rPr>
              <a:t>SAMARBEJDE</a:t>
            </a:r>
            <a:endParaRPr lang="en-US" sz="1600" dirty="0">
              <a:latin typeface="+mj-lt"/>
            </a:endParaRPr>
          </a:p>
        </p:txBody>
      </p:sp>
      <p:sp>
        <p:nvSpPr>
          <p:cNvPr id="28" name="TextBox 22"/>
          <p:cNvSpPr txBox="1"/>
          <p:nvPr/>
        </p:nvSpPr>
        <p:spPr>
          <a:xfrm>
            <a:off x="3054846" y="4541069"/>
            <a:ext cx="2896708" cy="908005"/>
          </a:xfrm>
          <a:prstGeom prst="rect">
            <a:avLst/>
          </a:prstGeom>
          <a:noFill/>
        </p:spPr>
        <p:txBody>
          <a:bodyPr wrap="square" lIns="0" rIns="0" rtlCol="0">
            <a:spAutoFit/>
          </a:bodyPr>
          <a:lstStyle/>
          <a:p>
            <a:pPr>
              <a:lnSpc>
                <a:spcPct val="120000"/>
              </a:lnSpc>
            </a:pPr>
            <a:r>
              <a:rPr lang="da-DK" sz="900" dirty="0">
                <a:solidFill>
                  <a:schemeClr val="tx1">
                    <a:alpha val="80000"/>
                  </a:schemeClr>
                </a:solidFill>
              </a:rPr>
              <a:t>AAU bedriver videnskab i tæt </a:t>
            </a:r>
            <a:r>
              <a:rPr lang="da-DK" sz="900" dirty="0" smtClean="0">
                <a:solidFill>
                  <a:schemeClr val="tx1">
                    <a:alpha val="80000"/>
                  </a:schemeClr>
                </a:solidFill>
              </a:rPr>
              <a:t>samarbejde mellem </a:t>
            </a:r>
            <a:r>
              <a:rPr lang="da-DK" sz="900" dirty="0">
                <a:solidFill>
                  <a:schemeClr val="tx1">
                    <a:alpha val="80000"/>
                  </a:schemeClr>
                </a:solidFill>
              </a:rPr>
              <a:t>medarbejdere, studerende, erhvervsliv og </a:t>
            </a:r>
            <a:r>
              <a:rPr lang="da-DK" sz="900" dirty="0" smtClean="0">
                <a:solidFill>
                  <a:schemeClr val="tx1">
                    <a:alpha val="80000"/>
                  </a:schemeClr>
                </a:solidFill>
              </a:rPr>
              <a:t>offentlige partnere</a:t>
            </a:r>
            <a:r>
              <a:rPr lang="da-DK" sz="900" dirty="0">
                <a:solidFill>
                  <a:schemeClr val="tx1">
                    <a:alpha val="80000"/>
                  </a:schemeClr>
                </a:solidFill>
              </a:rPr>
              <a:t>. Den tætte kontakt mellem universitetet og </a:t>
            </a:r>
            <a:r>
              <a:rPr lang="da-DK" sz="900" dirty="0" smtClean="0">
                <a:solidFill>
                  <a:schemeClr val="tx1">
                    <a:alpha val="80000"/>
                  </a:schemeClr>
                </a:solidFill>
              </a:rPr>
              <a:t>eksterne samarbejdspartnere </a:t>
            </a:r>
            <a:r>
              <a:rPr lang="da-DK" sz="900" dirty="0">
                <a:solidFill>
                  <a:schemeClr val="tx1">
                    <a:alpha val="80000"/>
                  </a:schemeClr>
                </a:solidFill>
              </a:rPr>
              <a:t>er en forudsætning for vores arbejde </a:t>
            </a:r>
            <a:r>
              <a:rPr lang="da-DK" sz="900" dirty="0" smtClean="0">
                <a:solidFill>
                  <a:schemeClr val="tx1">
                    <a:alpha val="80000"/>
                  </a:schemeClr>
                </a:solidFill>
              </a:rPr>
              <a:t>med autentiske problemstillinger</a:t>
            </a:r>
            <a:r>
              <a:rPr lang="da-DK" sz="900" dirty="0">
                <a:solidFill>
                  <a:schemeClr val="tx1">
                    <a:alpha val="80000"/>
                  </a:schemeClr>
                </a:solidFill>
              </a:rPr>
              <a:t>.</a:t>
            </a:r>
            <a:endParaRPr lang="en-US" sz="900" dirty="0">
              <a:solidFill>
                <a:schemeClr val="tx1">
                  <a:alpha val="80000"/>
                </a:schemeClr>
              </a:solidFill>
            </a:endParaRPr>
          </a:p>
        </p:txBody>
      </p:sp>
      <p:sp>
        <p:nvSpPr>
          <p:cNvPr id="29" name="TextBox 23"/>
          <p:cNvSpPr txBox="1"/>
          <p:nvPr/>
        </p:nvSpPr>
        <p:spPr>
          <a:xfrm>
            <a:off x="8144732" y="2718985"/>
            <a:ext cx="2508629" cy="275653"/>
          </a:xfrm>
          <a:prstGeom prst="rect">
            <a:avLst/>
          </a:prstGeom>
          <a:noFill/>
        </p:spPr>
        <p:txBody>
          <a:bodyPr wrap="square" lIns="0" rIns="0" rtlCol="0">
            <a:spAutoFit/>
          </a:bodyPr>
          <a:lstStyle/>
          <a:p>
            <a:pPr>
              <a:lnSpc>
                <a:spcPct val="70000"/>
              </a:lnSpc>
            </a:pPr>
            <a:r>
              <a:rPr lang="en-US" sz="1600" dirty="0" smtClean="0">
                <a:latin typeface="+mj-lt"/>
              </a:rPr>
              <a:t>ENGAGEMENT</a:t>
            </a:r>
            <a:endParaRPr lang="en-US" sz="1600" dirty="0">
              <a:solidFill>
                <a:schemeClr val="accent1"/>
              </a:solidFill>
              <a:latin typeface="+mj-lt"/>
            </a:endParaRPr>
          </a:p>
        </p:txBody>
      </p:sp>
      <p:sp>
        <p:nvSpPr>
          <p:cNvPr id="30" name="TextBox 24"/>
          <p:cNvSpPr txBox="1"/>
          <p:nvPr/>
        </p:nvSpPr>
        <p:spPr>
          <a:xfrm>
            <a:off x="8144732" y="2962128"/>
            <a:ext cx="2590716" cy="757130"/>
          </a:xfrm>
          <a:prstGeom prst="rect">
            <a:avLst/>
          </a:prstGeom>
          <a:noFill/>
        </p:spPr>
        <p:txBody>
          <a:bodyPr wrap="square" lIns="0" rIns="0" rtlCol="0">
            <a:spAutoFit/>
          </a:bodyPr>
          <a:lstStyle/>
          <a:p>
            <a:pPr>
              <a:lnSpc>
                <a:spcPct val="120000"/>
              </a:lnSpc>
            </a:pPr>
            <a:r>
              <a:rPr lang="en-US" sz="900" dirty="0">
                <a:solidFill>
                  <a:schemeClr val="tx1">
                    <a:alpha val="80000"/>
                  </a:schemeClr>
                </a:solidFill>
              </a:rPr>
              <a:t>AAU </a:t>
            </a:r>
            <a:r>
              <a:rPr lang="en-US" sz="900" dirty="0" err="1">
                <a:solidFill>
                  <a:schemeClr val="tx1">
                    <a:alpha val="80000"/>
                  </a:schemeClr>
                </a:solidFill>
              </a:rPr>
              <a:t>er</a:t>
            </a:r>
            <a:r>
              <a:rPr lang="en-US" sz="900" dirty="0">
                <a:solidFill>
                  <a:schemeClr val="tx1">
                    <a:alpha val="80000"/>
                  </a:schemeClr>
                </a:solidFill>
              </a:rPr>
              <a:t> </a:t>
            </a:r>
            <a:r>
              <a:rPr lang="en-US" sz="900" dirty="0" err="1">
                <a:solidFill>
                  <a:schemeClr val="tx1">
                    <a:alpha val="80000"/>
                  </a:schemeClr>
                </a:solidFill>
              </a:rPr>
              <a:t>præget</a:t>
            </a:r>
            <a:r>
              <a:rPr lang="en-US" sz="900" dirty="0">
                <a:solidFill>
                  <a:schemeClr val="tx1">
                    <a:alpha val="80000"/>
                  </a:schemeClr>
                </a:solidFill>
              </a:rPr>
              <a:t> </a:t>
            </a:r>
            <a:r>
              <a:rPr lang="en-US" sz="900" dirty="0" err="1">
                <a:solidFill>
                  <a:schemeClr val="tx1">
                    <a:alpha val="80000"/>
                  </a:schemeClr>
                </a:solidFill>
              </a:rPr>
              <a:t>af</a:t>
            </a:r>
            <a:r>
              <a:rPr lang="en-US" sz="900" dirty="0">
                <a:solidFill>
                  <a:schemeClr val="tx1">
                    <a:alpha val="80000"/>
                  </a:schemeClr>
                </a:solidFill>
              </a:rPr>
              <a:t> de </a:t>
            </a:r>
            <a:r>
              <a:rPr lang="en-US" sz="900" dirty="0" err="1">
                <a:solidFill>
                  <a:schemeClr val="tx1">
                    <a:alpha val="80000"/>
                  </a:schemeClr>
                </a:solidFill>
              </a:rPr>
              <a:t>ansattes</a:t>
            </a:r>
            <a:r>
              <a:rPr lang="en-US" sz="900" dirty="0">
                <a:solidFill>
                  <a:schemeClr val="tx1">
                    <a:alpha val="80000"/>
                  </a:schemeClr>
                </a:solidFill>
              </a:rPr>
              <a:t> </a:t>
            </a:r>
            <a:r>
              <a:rPr lang="en-US" sz="900" dirty="0" err="1">
                <a:solidFill>
                  <a:schemeClr val="tx1">
                    <a:alpha val="80000"/>
                  </a:schemeClr>
                </a:solidFill>
              </a:rPr>
              <a:t>og</a:t>
            </a:r>
            <a:r>
              <a:rPr lang="en-US" sz="900" dirty="0">
                <a:solidFill>
                  <a:schemeClr val="tx1">
                    <a:alpha val="80000"/>
                  </a:schemeClr>
                </a:solidFill>
              </a:rPr>
              <a:t> de </a:t>
            </a:r>
            <a:r>
              <a:rPr lang="en-US" sz="900" dirty="0" err="1" smtClean="0">
                <a:solidFill>
                  <a:schemeClr val="tx1">
                    <a:alpha val="80000"/>
                  </a:schemeClr>
                </a:solidFill>
              </a:rPr>
              <a:t>studerendes</a:t>
            </a:r>
            <a:r>
              <a:rPr lang="en-US" sz="900" dirty="0" smtClean="0">
                <a:solidFill>
                  <a:schemeClr val="tx1">
                    <a:alpha val="80000"/>
                  </a:schemeClr>
                </a:solidFill>
              </a:rPr>
              <a:t> </a:t>
            </a:r>
            <a:r>
              <a:rPr lang="en-US" sz="900" dirty="0" err="1" smtClean="0">
                <a:solidFill>
                  <a:schemeClr val="tx1">
                    <a:alpha val="80000"/>
                  </a:schemeClr>
                </a:solidFill>
              </a:rPr>
              <a:t>handlekraft</a:t>
            </a:r>
            <a:r>
              <a:rPr lang="en-US" sz="900" dirty="0" smtClean="0">
                <a:solidFill>
                  <a:schemeClr val="tx1">
                    <a:alpha val="80000"/>
                  </a:schemeClr>
                </a:solidFill>
              </a:rPr>
              <a:t> </a:t>
            </a:r>
            <a:r>
              <a:rPr lang="en-US" sz="900" dirty="0" err="1">
                <a:solidFill>
                  <a:schemeClr val="tx1">
                    <a:alpha val="80000"/>
                  </a:schemeClr>
                </a:solidFill>
              </a:rPr>
              <a:t>og</a:t>
            </a:r>
            <a:r>
              <a:rPr lang="en-US" sz="900" dirty="0">
                <a:solidFill>
                  <a:schemeClr val="tx1">
                    <a:alpha val="80000"/>
                  </a:schemeClr>
                </a:solidFill>
              </a:rPr>
              <a:t> </a:t>
            </a:r>
            <a:r>
              <a:rPr lang="en-US" sz="900" dirty="0" err="1">
                <a:solidFill>
                  <a:schemeClr val="tx1">
                    <a:alpha val="80000"/>
                  </a:schemeClr>
                </a:solidFill>
              </a:rPr>
              <a:t>dynamik</a:t>
            </a:r>
            <a:r>
              <a:rPr lang="en-US" sz="900" dirty="0">
                <a:solidFill>
                  <a:schemeClr val="tx1">
                    <a:alpha val="80000"/>
                  </a:schemeClr>
                </a:solidFill>
              </a:rPr>
              <a:t>. </a:t>
            </a:r>
            <a:r>
              <a:rPr lang="en-US" sz="900" dirty="0" smtClean="0">
                <a:solidFill>
                  <a:schemeClr val="tx1">
                    <a:alpha val="80000"/>
                  </a:schemeClr>
                </a:solidFill>
              </a:rPr>
              <a:t>AAU </a:t>
            </a:r>
            <a:r>
              <a:rPr lang="en-US" sz="900" dirty="0" err="1" smtClean="0">
                <a:solidFill>
                  <a:schemeClr val="tx1">
                    <a:alpha val="80000"/>
                  </a:schemeClr>
                </a:solidFill>
              </a:rPr>
              <a:t>er</a:t>
            </a:r>
            <a:r>
              <a:rPr lang="en-US" sz="900" dirty="0" smtClean="0">
                <a:solidFill>
                  <a:schemeClr val="tx1">
                    <a:alpha val="80000"/>
                  </a:schemeClr>
                </a:solidFill>
              </a:rPr>
              <a:t> for </a:t>
            </a:r>
            <a:r>
              <a:rPr lang="en-US" sz="900" dirty="0" err="1" smtClean="0">
                <a:solidFill>
                  <a:schemeClr val="tx1">
                    <a:alpha val="80000"/>
                  </a:schemeClr>
                </a:solidFill>
              </a:rPr>
              <a:t>engagerede</a:t>
            </a:r>
            <a:r>
              <a:rPr lang="en-US" sz="900" dirty="0" smtClean="0">
                <a:solidFill>
                  <a:schemeClr val="tx1">
                    <a:alpha val="80000"/>
                  </a:schemeClr>
                </a:solidFill>
              </a:rPr>
              <a:t> </a:t>
            </a:r>
            <a:r>
              <a:rPr lang="en-US" sz="900" dirty="0" err="1">
                <a:solidFill>
                  <a:schemeClr val="tx1">
                    <a:alpha val="80000"/>
                  </a:schemeClr>
                </a:solidFill>
              </a:rPr>
              <a:t>ansatte</a:t>
            </a:r>
            <a:r>
              <a:rPr lang="en-US" sz="900" dirty="0">
                <a:solidFill>
                  <a:schemeClr val="tx1">
                    <a:alpha val="80000"/>
                  </a:schemeClr>
                </a:solidFill>
              </a:rPr>
              <a:t> </a:t>
            </a:r>
            <a:r>
              <a:rPr lang="en-US" sz="900" dirty="0" err="1">
                <a:solidFill>
                  <a:schemeClr val="tx1">
                    <a:alpha val="80000"/>
                  </a:schemeClr>
                </a:solidFill>
              </a:rPr>
              <a:t>og</a:t>
            </a:r>
            <a:r>
              <a:rPr lang="en-US" sz="900" dirty="0">
                <a:solidFill>
                  <a:schemeClr val="tx1">
                    <a:alpha val="80000"/>
                  </a:schemeClr>
                </a:solidFill>
              </a:rPr>
              <a:t> </a:t>
            </a:r>
            <a:r>
              <a:rPr lang="en-US" sz="900" dirty="0" err="1">
                <a:solidFill>
                  <a:schemeClr val="tx1">
                    <a:alpha val="80000"/>
                  </a:schemeClr>
                </a:solidFill>
              </a:rPr>
              <a:t>studerende</a:t>
            </a:r>
            <a:r>
              <a:rPr lang="en-US" sz="900" dirty="0">
                <a:solidFill>
                  <a:schemeClr val="tx1">
                    <a:alpha val="80000"/>
                  </a:schemeClr>
                </a:solidFill>
              </a:rPr>
              <a:t>, der </a:t>
            </a:r>
            <a:r>
              <a:rPr lang="en-US" sz="900" dirty="0" err="1">
                <a:solidFill>
                  <a:schemeClr val="tx1">
                    <a:alpha val="80000"/>
                  </a:schemeClr>
                </a:solidFill>
              </a:rPr>
              <a:t>tager</a:t>
            </a:r>
            <a:r>
              <a:rPr lang="en-US" sz="900" dirty="0">
                <a:solidFill>
                  <a:schemeClr val="tx1">
                    <a:alpha val="80000"/>
                  </a:schemeClr>
                </a:solidFill>
              </a:rPr>
              <a:t> </a:t>
            </a:r>
            <a:r>
              <a:rPr lang="en-US" sz="900" dirty="0" err="1">
                <a:solidFill>
                  <a:schemeClr val="tx1">
                    <a:alpha val="80000"/>
                  </a:schemeClr>
                </a:solidFill>
              </a:rPr>
              <a:t>ansvar</a:t>
            </a:r>
            <a:r>
              <a:rPr lang="en-US" sz="900" dirty="0">
                <a:solidFill>
                  <a:schemeClr val="tx1">
                    <a:alpha val="80000"/>
                  </a:schemeClr>
                </a:solidFill>
              </a:rPr>
              <a:t> </a:t>
            </a:r>
            <a:r>
              <a:rPr lang="en-US" sz="900" dirty="0" err="1">
                <a:solidFill>
                  <a:schemeClr val="tx1">
                    <a:alpha val="80000"/>
                  </a:schemeClr>
                </a:solidFill>
              </a:rPr>
              <a:t>og</a:t>
            </a:r>
            <a:r>
              <a:rPr lang="en-US" sz="900" dirty="0">
                <a:solidFill>
                  <a:schemeClr val="tx1">
                    <a:alpha val="80000"/>
                  </a:schemeClr>
                </a:solidFill>
              </a:rPr>
              <a:t> </a:t>
            </a:r>
            <a:r>
              <a:rPr lang="en-US" sz="900" dirty="0" err="1" smtClean="0">
                <a:solidFill>
                  <a:schemeClr val="tx1">
                    <a:alpha val="80000"/>
                  </a:schemeClr>
                </a:solidFill>
              </a:rPr>
              <a:t>får</a:t>
            </a:r>
            <a:r>
              <a:rPr lang="en-US" sz="900" dirty="0" smtClean="0">
                <a:solidFill>
                  <a:schemeClr val="tx1">
                    <a:alpha val="80000"/>
                  </a:schemeClr>
                </a:solidFill>
              </a:rPr>
              <a:t> ting </a:t>
            </a:r>
            <a:r>
              <a:rPr lang="en-US" sz="900" dirty="0" err="1">
                <a:solidFill>
                  <a:schemeClr val="tx1">
                    <a:alpha val="80000"/>
                  </a:schemeClr>
                </a:solidFill>
              </a:rPr>
              <a:t>til</a:t>
            </a:r>
            <a:r>
              <a:rPr lang="en-US" sz="900" dirty="0">
                <a:solidFill>
                  <a:schemeClr val="tx1">
                    <a:alpha val="80000"/>
                  </a:schemeClr>
                </a:solidFill>
              </a:rPr>
              <a:t> at </a:t>
            </a:r>
            <a:r>
              <a:rPr lang="en-US" sz="900" dirty="0" err="1">
                <a:solidFill>
                  <a:schemeClr val="tx1">
                    <a:alpha val="80000"/>
                  </a:schemeClr>
                </a:solidFill>
              </a:rPr>
              <a:t>ske</a:t>
            </a:r>
            <a:r>
              <a:rPr lang="en-US" sz="900" dirty="0">
                <a:solidFill>
                  <a:schemeClr val="tx1">
                    <a:alpha val="80000"/>
                  </a:schemeClr>
                </a:solidFill>
              </a:rPr>
              <a:t> </a:t>
            </a:r>
            <a:r>
              <a:rPr lang="en-US" sz="900" dirty="0" err="1">
                <a:solidFill>
                  <a:schemeClr val="tx1">
                    <a:alpha val="80000"/>
                  </a:schemeClr>
                </a:solidFill>
              </a:rPr>
              <a:t>på</a:t>
            </a:r>
            <a:r>
              <a:rPr lang="en-US" sz="900" dirty="0">
                <a:solidFill>
                  <a:schemeClr val="tx1">
                    <a:alpha val="80000"/>
                  </a:schemeClr>
                </a:solidFill>
              </a:rPr>
              <a:t> </a:t>
            </a:r>
            <a:r>
              <a:rPr lang="en-US" sz="900" dirty="0" err="1">
                <a:solidFill>
                  <a:schemeClr val="tx1">
                    <a:alpha val="80000"/>
                  </a:schemeClr>
                </a:solidFill>
              </a:rPr>
              <a:t>universitetet</a:t>
            </a:r>
            <a:r>
              <a:rPr lang="en-US" sz="900" dirty="0">
                <a:solidFill>
                  <a:schemeClr val="tx1">
                    <a:alpha val="80000"/>
                  </a:schemeClr>
                </a:solidFill>
              </a:rPr>
              <a:t> </a:t>
            </a:r>
            <a:r>
              <a:rPr lang="en-US" sz="900" dirty="0" err="1">
                <a:solidFill>
                  <a:schemeClr val="tx1">
                    <a:alpha val="80000"/>
                  </a:schemeClr>
                </a:solidFill>
              </a:rPr>
              <a:t>og</a:t>
            </a:r>
            <a:r>
              <a:rPr lang="en-US" sz="900" dirty="0">
                <a:solidFill>
                  <a:schemeClr val="tx1">
                    <a:alpha val="80000"/>
                  </a:schemeClr>
                </a:solidFill>
              </a:rPr>
              <a:t> </a:t>
            </a:r>
            <a:r>
              <a:rPr lang="en-US" sz="900" dirty="0" err="1">
                <a:solidFill>
                  <a:schemeClr val="tx1">
                    <a:alpha val="80000"/>
                  </a:schemeClr>
                </a:solidFill>
              </a:rPr>
              <a:t>i</a:t>
            </a:r>
            <a:r>
              <a:rPr lang="en-US" sz="900" dirty="0">
                <a:solidFill>
                  <a:schemeClr val="tx1">
                    <a:alpha val="80000"/>
                  </a:schemeClr>
                </a:solidFill>
              </a:rPr>
              <a:t> </a:t>
            </a:r>
            <a:r>
              <a:rPr lang="en-US" sz="900" dirty="0" err="1">
                <a:solidFill>
                  <a:schemeClr val="tx1">
                    <a:alpha val="80000"/>
                  </a:schemeClr>
                </a:solidFill>
              </a:rPr>
              <a:t>omverdenen</a:t>
            </a:r>
            <a:r>
              <a:rPr lang="en-US" sz="900" dirty="0" smtClean="0">
                <a:solidFill>
                  <a:schemeClr val="tx1">
                    <a:alpha val="80000"/>
                  </a:schemeClr>
                </a:solidFill>
              </a:rPr>
              <a:t>.</a:t>
            </a:r>
          </a:p>
        </p:txBody>
      </p:sp>
      <p:sp>
        <p:nvSpPr>
          <p:cNvPr id="31" name="TextBox 29"/>
          <p:cNvSpPr txBox="1"/>
          <p:nvPr/>
        </p:nvSpPr>
        <p:spPr>
          <a:xfrm>
            <a:off x="8144732" y="4297926"/>
            <a:ext cx="2508629" cy="275653"/>
          </a:xfrm>
          <a:prstGeom prst="rect">
            <a:avLst/>
          </a:prstGeom>
          <a:noFill/>
        </p:spPr>
        <p:txBody>
          <a:bodyPr wrap="square" lIns="0" rIns="0" rtlCol="0">
            <a:spAutoFit/>
          </a:bodyPr>
          <a:lstStyle/>
          <a:p>
            <a:pPr>
              <a:lnSpc>
                <a:spcPct val="70000"/>
              </a:lnSpc>
            </a:pPr>
            <a:r>
              <a:rPr lang="en-US" sz="1600" dirty="0" smtClean="0">
                <a:latin typeface="+mj-lt"/>
              </a:rPr>
              <a:t>FORANDRING</a:t>
            </a:r>
            <a:endParaRPr lang="en-US" sz="1600" dirty="0">
              <a:solidFill>
                <a:schemeClr val="accent1"/>
              </a:solidFill>
              <a:latin typeface="+mj-lt"/>
            </a:endParaRPr>
          </a:p>
        </p:txBody>
      </p:sp>
      <p:sp>
        <p:nvSpPr>
          <p:cNvPr id="32" name="TextBox 30"/>
          <p:cNvSpPr txBox="1"/>
          <p:nvPr/>
        </p:nvSpPr>
        <p:spPr>
          <a:xfrm>
            <a:off x="8144732" y="4541069"/>
            <a:ext cx="2590716" cy="757130"/>
          </a:xfrm>
          <a:prstGeom prst="rect">
            <a:avLst/>
          </a:prstGeom>
          <a:noFill/>
        </p:spPr>
        <p:txBody>
          <a:bodyPr wrap="square" lIns="0" rIns="0" rtlCol="0">
            <a:spAutoFit/>
          </a:bodyPr>
          <a:lstStyle/>
          <a:p>
            <a:pPr>
              <a:lnSpc>
                <a:spcPct val="120000"/>
              </a:lnSpc>
            </a:pPr>
            <a:r>
              <a:rPr lang="da-DK" sz="900" dirty="0">
                <a:solidFill>
                  <a:schemeClr val="tx1">
                    <a:alpha val="80000"/>
                  </a:schemeClr>
                </a:solidFill>
              </a:rPr>
              <a:t>AAU skaber viden, der ændrer verden. Vores</a:t>
            </a:r>
          </a:p>
          <a:p>
            <a:pPr>
              <a:lnSpc>
                <a:spcPct val="120000"/>
              </a:lnSpc>
            </a:pPr>
            <a:r>
              <a:rPr lang="da-DK" sz="900" dirty="0">
                <a:solidFill>
                  <a:schemeClr val="tx1">
                    <a:alpha val="80000"/>
                  </a:schemeClr>
                </a:solidFill>
              </a:rPr>
              <a:t>problemorienterede tilgang til forskning, </a:t>
            </a:r>
            <a:r>
              <a:rPr lang="da-DK" sz="900" dirty="0" smtClean="0">
                <a:solidFill>
                  <a:schemeClr val="tx1">
                    <a:alpha val="80000"/>
                  </a:schemeClr>
                </a:solidFill>
              </a:rPr>
              <a:t>uddannelse</a:t>
            </a:r>
            <a:r>
              <a:rPr lang="da-DK" sz="900" dirty="0">
                <a:solidFill>
                  <a:schemeClr val="tx1">
                    <a:alpha val="80000"/>
                  </a:schemeClr>
                </a:solidFill>
              </a:rPr>
              <a:t>, </a:t>
            </a:r>
            <a:r>
              <a:rPr lang="da-DK" sz="900" dirty="0" smtClean="0">
                <a:solidFill>
                  <a:schemeClr val="tx1">
                    <a:alpha val="80000"/>
                  </a:schemeClr>
                </a:solidFill>
              </a:rPr>
              <a:t>videnformidling og </a:t>
            </a:r>
            <a:r>
              <a:rPr lang="da-DK" sz="900" dirty="0">
                <a:solidFill>
                  <a:schemeClr val="tx1">
                    <a:alpha val="80000"/>
                  </a:schemeClr>
                </a:solidFill>
              </a:rPr>
              <a:t>samarbejde gør </a:t>
            </a:r>
            <a:endParaRPr lang="da-DK" sz="900" dirty="0" smtClean="0">
              <a:solidFill>
                <a:schemeClr val="tx1">
                  <a:alpha val="80000"/>
                </a:schemeClr>
              </a:solidFill>
            </a:endParaRPr>
          </a:p>
          <a:p>
            <a:pPr>
              <a:lnSpc>
                <a:spcPct val="120000"/>
              </a:lnSpc>
            </a:pPr>
            <a:r>
              <a:rPr lang="da-DK" sz="900" dirty="0" smtClean="0">
                <a:solidFill>
                  <a:schemeClr val="tx1">
                    <a:alpha val="80000"/>
                  </a:schemeClr>
                </a:solidFill>
              </a:rPr>
              <a:t>en </a:t>
            </a:r>
            <a:r>
              <a:rPr lang="da-DK" sz="900" dirty="0">
                <a:solidFill>
                  <a:schemeClr val="tx1">
                    <a:alpha val="80000"/>
                  </a:schemeClr>
                </a:solidFill>
              </a:rPr>
              <a:t>forskel og skaber forandring.</a:t>
            </a:r>
            <a:endParaRPr lang="en-US" sz="900" dirty="0">
              <a:solidFill>
                <a:schemeClr val="tx1">
                  <a:alpha val="80000"/>
                </a:schemeClr>
              </a:solidFill>
            </a:endParaRPr>
          </a:p>
        </p:txBody>
      </p:sp>
      <p:grpSp>
        <p:nvGrpSpPr>
          <p:cNvPr id="33" name="Gruppe 32"/>
          <p:cNvGrpSpPr/>
          <p:nvPr/>
        </p:nvGrpSpPr>
        <p:grpSpPr>
          <a:xfrm>
            <a:off x="7126987" y="4637378"/>
            <a:ext cx="369826" cy="428839"/>
            <a:chOff x="5864000" y="4961454"/>
            <a:chExt cx="369826" cy="428839"/>
          </a:xfrm>
        </p:grpSpPr>
        <p:sp>
          <p:nvSpPr>
            <p:cNvPr id="34" name="Freeform 5"/>
            <p:cNvSpPr>
              <a:spLocks noEditPoints="1"/>
            </p:cNvSpPr>
            <p:nvPr/>
          </p:nvSpPr>
          <p:spPr bwMode="auto">
            <a:xfrm>
              <a:off x="5972194" y="4961454"/>
              <a:ext cx="261632" cy="205567"/>
            </a:xfrm>
            <a:custGeom>
              <a:avLst/>
              <a:gdLst>
                <a:gd name="T0" fmla="*/ 125 w 128"/>
                <a:gd name="T1" fmla="*/ 44 h 101"/>
                <a:gd name="T2" fmla="*/ 73 w 128"/>
                <a:gd name="T3" fmla="*/ 2 h 101"/>
                <a:gd name="T4" fmla="*/ 67 w 128"/>
                <a:gd name="T5" fmla="*/ 1 h 101"/>
                <a:gd name="T6" fmla="*/ 64 w 128"/>
                <a:gd name="T7" fmla="*/ 7 h 101"/>
                <a:gd name="T8" fmla="*/ 64 w 128"/>
                <a:gd name="T9" fmla="*/ 25 h 101"/>
                <a:gd name="T10" fmla="*/ 0 w 128"/>
                <a:gd name="T11" fmla="*/ 95 h 101"/>
                <a:gd name="T12" fmla="*/ 6 w 128"/>
                <a:gd name="T13" fmla="*/ 101 h 101"/>
                <a:gd name="T14" fmla="*/ 12 w 128"/>
                <a:gd name="T15" fmla="*/ 95 h 101"/>
                <a:gd name="T16" fmla="*/ 64 w 128"/>
                <a:gd name="T17" fmla="*/ 73 h 101"/>
                <a:gd name="T18" fmla="*/ 64 w 128"/>
                <a:gd name="T19" fmla="*/ 91 h 101"/>
                <a:gd name="T20" fmla="*/ 67 w 128"/>
                <a:gd name="T21" fmla="*/ 96 h 101"/>
                <a:gd name="T22" fmla="*/ 73 w 128"/>
                <a:gd name="T23" fmla="*/ 95 h 101"/>
                <a:gd name="T24" fmla="*/ 125 w 128"/>
                <a:gd name="T25" fmla="*/ 53 h 101"/>
                <a:gd name="T26" fmla="*/ 128 w 128"/>
                <a:gd name="T27" fmla="*/ 49 h 101"/>
                <a:gd name="T28" fmla="*/ 125 w 128"/>
                <a:gd name="T29" fmla="*/ 44 h 101"/>
                <a:gd name="T30" fmla="*/ 76 w 128"/>
                <a:gd name="T31" fmla="*/ 78 h 101"/>
                <a:gd name="T32" fmla="*/ 76 w 128"/>
                <a:gd name="T33" fmla="*/ 67 h 101"/>
                <a:gd name="T34" fmla="*/ 70 w 128"/>
                <a:gd name="T35" fmla="*/ 61 h 101"/>
                <a:gd name="T36" fmla="*/ 16 w 128"/>
                <a:gd name="T37" fmla="*/ 73 h 101"/>
                <a:gd name="T38" fmla="*/ 70 w 128"/>
                <a:gd name="T39" fmla="*/ 37 h 101"/>
                <a:gd name="T40" fmla="*/ 76 w 128"/>
                <a:gd name="T41" fmla="*/ 31 h 101"/>
                <a:gd name="T42" fmla="*/ 76 w 128"/>
                <a:gd name="T43" fmla="*/ 19 h 101"/>
                <a:gd name="T44" fmla="*/ 112 w 128"/>
                <a:gd name="T45" fmla="*/ 49 h 101"/>
                <a:gd name="T46" fmla="*/ 76 w 128"/>
                <a:gd name="T47"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101">
                  <a:moveTo>
                    <a:pt x="125" y="44"/>
                  </a:moveTo>
                  <a:cubicBezTo>
                    <a:pt x="73" y="2"/>
                    <a:pt x="73" y="2"/>
                    <a:pt x="73" y="2"/>
                  </a:cubicBezTo>
                  <a:cubicBezTo>
                    <a:pt x="72" y="1"/>
                    <a:pt x="69" y="0"/>
                    <a:pt x="67" y="1"/>
                  </a:cubicBezTo>
                  <a:cubicBezTo>
                    <a:pt x="65" y="2"/>
                    <a:pt x="64" y="4"/>
                    <a:pt x="64" y="7"/>
                  </a:cubicBezTo>
                  <a:cubicBezTo>
                    <a:pt x="64" y="25"/>
                    <a:pt x="64" y="25"/>
                    <a:pt x="64" y="25"/>
                  </a:cubicBezTo>
                  <a:cubicBezTo>
                    <a:pt x="28" y="28"/>
                    <a:pt x="0" y="58"/>
                    <a:pt x="0" y="95"/>
                  </a:cubicBezTo>
                  <a:cubicBezTo>
                    <a:pt x="0" y="98"/>
                    <a:pt x="2" y="101"/>
                    <a:pt x="6" y="101"/>
                  </a:cubicBezTo>
                  <a:cubicBezTo>
                    <a:pt x="9" y="101"/>
                    <a:pt x="12" y="98"/>
                    <a:pt x="12" y="95"/>
                  </a:cubicBezTo>
                  <a:cubicBezTo>
                    <a:pt x="12" y="88"/>
                    <a:pt x="30" y="74"/>
                    <a:pt x="64" y="73"/>
                  </a:cubicBezTo>
                  <a:cubicBezTo>
                    <a:pt x="64" y="91"/>
                    <a:pt x="64" y="91"/>
                    <a:pt x="64" y="91"/>
                  </a:cubicBezTo>
                  <a:cubicBezTo>
                    <a:pt x="64" y="93"/>
                    <a:pt x="65" y="95"/>
                    <a:pt x="67" y="96"/>
                  </a:cubicBezTo>
                  <a:cubicBezTo>
                    <a:pt x="69" y="97"/>
                    <a:pt x="72" y="97"/>
                    <a:pt x="73" y="95"/>
                  </a:cubicBezTo>
                  <a:cubicBezTo>
                    <a:pt x="125" y="53"/>
                    <a:pt x="125" y="53"/>
                    <a:pt x="125" y="53"/>
                  </a:cubicBezTo>
                  <a:cubicBezTo>
                    <a:pt x="127" y="52"/>
                    <a:pt x="128" y="50"/>
                    <a:pt x="128" y="49"/>
                  </a:cubicBezTo>
                  <a:cubicBezTo>
                    <a:pt x="128" y="47"/>
                    <a:pt x="127" y="45"/>
                    <a:pt x="125" y="44"/>
                  </a:cubicBezTo>
                  <a:close/>
                  <a:moveTo>
                    <a:pt x="76" y="78"/>
                  </a:moveTo>
                  <a:cubicBezTo>
                    <a:pt x="76" y="67"/>
                    <a:pt x="76" y="67"/>
                    <a:pt x="76" y="67"/>
                  </a:cubicBezTo>
                  <a:cubicBezTo>
                    <a:pt x="76" y="63"/>
                    <a:pt x="73" y="61"/>
                    <a:pt x="70" y="61"/>
                  </a:cubicBezTo>
                  <a:cubicBezTo>
                    <a:pt x="48" y="61"/>
                    <a:pt x="29" y="65"/>
                    <a:pt x="16" y="73"/>
                  </a:cubicBezTo>
                  <a:cubicBezTo>
                    <a:pt x="24" y="52"/>
                    <a:pt x="45" y="37"/>
                    <a:pt x="70" y="37"/>
                  </a:cubicBezTo>
                  <a:cubicBezTo>
                    <a:pt x="73" y="37"/>
                    <a:pt x="76" y="34"/>
                    <a:pt x="76" y="31"/>
                  </a:cubicBezTo>
                  <a:cubicBezTo>
                    <a:pt x="76" y="19"/>
                    <a:pt x="76" y="19"/>
                    <a:pt x="76" y="19"/>
                  </a:cubicBezTo>
                  <a:cubicBezTo>
                    <a:pt x="112" y="49"/>
                    <a:pt x="112" y="49"/>
                    <a:pt x="112" y="49"/>
                  </a:cubicBezTo>
                  <a:lnTo>
                    <a:pt x="76" y="7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6"/>
            <p:cNvSpPr>
              <a:spLocks noEditPoints="1"/>
            </p:cNvSpPr>
            <p:nvPr/>
          </p:nvSpPr>
          <p:spPr bwMode="auto">
            <a:xfrm>
              <a:off x="5864000" y="5184726"/>
              <a:ext cx="261632" cy="205567"/>
            </a:xfrm>
            <a:custGeom>
              <a:avLst/>
              <a:gdLst>
                <a:gd name="T0" fmla="*/ 122 w 128"/>
                <a:gd name="T1" fmla="*/ 0 h 101"/>
                <a:gd name="T2" fmla="*/ 116 w 128"/>
                <a:gd name="T3" fmla="*/ 6 h 101"/>
                <a:gd name="T4" fmla="*/ 64 w 128"/>
                <a:gd name="T5" fmla="*/ 28 h 101"/>
                <a:gd name="T6" fmla="*/ 64 w 128"/>
                <a:gd name="T7" fmla="*/ 10 h 101"/>
                <a:gd name="T8" fmla="*/ 60 w 128"/>
                <a:gd name="T9" fmla="*/ 5 h 101"/>
                <a:gd name="T10" fmla="*/ 54 w 128"/>
                <a:gd name="T11" fmla="*/ 6 h 101"/>
                <a:gd name="T12" fmla="*/ 2 w 128"/>
                <a:gd name="T13" fmla="*/ 48 h 101"/>
                <a:gd name="T14" fmla="*/ 0 w 128"/>
                <a:gd name="T15" fmla="*/ 52 h 101"/>
                <a:gd name="T16" fmla="*/ 2 w 128"/>
                <a:gd name="T17" fmla="*/ 57 h 101"/>
                <a:gd name="T18" fmla="*/ 54 w 128"/>
                <a:gd name="T19" fmla="*/ 99 h 101"/>
                <a:gd name="T20" fmla="*/ 60 w 128"/>
                <a:gd name="T21" fmla="*/ 100 h 101"/>
                <a:gd name="T22" fmla="*/ 64 w 128"/>
                <a:gd name="T23" fmla="*/ 94 h 101"/>
                <a:gd name="T24" fmla="*/ 64 w 128"/>
                <a:gd name="T25" fmla="*/ 76 h 101"/>
                <a:gd name="T26" fmla="*/ 128 w 128"/>
                <a:gd name="T27" fmla="*/ 6 h 101"/>
                <a:gd name="T28" fmla="*/ 122 w 128"/>
                <a:gd name="T29" fmla="*/ 0 h 101"/>
                <a:gd name="T30" fmla="*/ 58 w 128"/>
                <a:gd name="T31" fmla="*/ 64 h 101"/>
                <a:gd name="T32" fmla="*/ 52 w 128"/>
                <a:gd name="T33" fmla="*/ 70 h 101"/>
                <a:gd name="T34" fmla="*/ 52 w 128"/>
                <a:gd name="T35" fmla="*/ 82 h 101"/>
                <a:gd name="T36" fmla="*/ 15 w 128"/>
                <a:gd name="T37" fmla="*/ 52 h 101"/>
                <a:gd name="T38" fmla="*/ 52 w 128"/>
                <a:gd name="T39" fmla="*/ 23 h 101"/>
                <a:gd name="T40" fmla="*/ 52 w 128"/>
                <a:gd name="T41" fmla="*/ 34 h 101"/>
                <a:gd name="T42" fmla="*/ 58 w 128"/>
                <a:gd name="T43" fmla="*/ 40 h 101"/>
                <a:gd name="T44" fmla="*/ 112 w 128"/>
                <a:gd name="T45" fmla="*/ 28 h 101"/>
                <a:gd name="T46" fmla="*/ 58 w 128"/>
                <a:gd name="T47"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101">
                  <a:moveTo>
                    <a:pt x="122" y="0"/>
                  </a:moveTo>
                  <a:cubicBezTo>
                    <a:pt x="119" y="0"/>
                    <a:pt x="116" y="3"/>
                    <a:pt x="116" y="6"/>
                  </a:cubicBezTo>
                  <a:cubicBezTo>
                    <a:pt x="116" y="13"/>
                    <a:pt x="98" y="27"/>
                    <a:pt x="64" y="28"/>
                  </a:cubicBezTo>
                  <a:cubicBezTo>
                    <a:pt x="64" y="10"/>
                    <a:pt x="64" y="10"/>
                    <a:pt x="64" y="10"/>
                  </a:cubicBezTo>
                  <a:cubicBezTo>
                    <a:pt x="64" y="8"/>
                    <a:pt x="63" y="6"/>
                    <a:pt x="60" y="5"/>
                  </a:cubicBezTo>
                  <a:cubicBezTo>
                    <a:pt x="58" y="4"/>
                    <a:pt x="56" y="4"/>
                    <a:pt x="54" y="6"/>
                  </a:cubicBezTo>
                  <a:cubicBezTo>
                    <a:pt x="2" y="48"/>
                    <a:pt x="2" y="48"/>
                    <a:pt x="2" y="48"/>
                  </a:cubicBezTo>
                  <a:cubicBezTo>
                    <a:pt x="1" y="49"/>
                    <a:pt x="0" y="50"/>
                    <a:pt x="0" y="52"/>
                  </a:cubicBezTo>
                  <a:cubicBezTo>
                    <a:pt x="0" y="54"/>
                    <a:pt x="1" y="56"/>
                    <a:pt x="2" y="57"/>
                  </a:cubicBezTo>
                  <a:cubicBezTo>
                    <a:pt x="54" y="99"/>
                    <a:pt x="54" y="99"/>
                    <a:pt x="54" y="99"/>
                  </a:cubicBezTo>
                  <a:cubicBezTo>
                    <a:pt x="56" y="100"/>
                    <a:pt x="58" y="101"/>
                    <a:pt x="60" y="100"/>
                  </a:cubicBezTo>
                  <a:cubicBezTo>
                    <a:pt x="63" y="99"/>
                    <a:pt x="64" y="97"/>
                    <a:pt x="64" y="94"/>
                  </a:cubicBezTo>
                  <a:cubicBezTo>
                    <a:pt x="64" y="76"/>
                    <a:pt x="64" y="76"/>
                    <a:pt x="64" y="76"/>
                  </a:cubicBezTo>
                  <a:cubicBezTo>
                    <a:pt x="100" y="73"/>
                    <a:pt x="128" y="43"/>
                    <a:pt x="128" y="6"/>
                  </a:cubicBezTo>
                  <a:cubicBezTo>
                    <a:pt x="128" y="3"/>
                    <a:pt x="125" y="0"/>
                    <a:pt x="122" y="0"/>
                  </a:cubicBezTo>
                  <a:close/>
                  <a:moveTo>
                    <a:pt x="58" y="64"/>
                  </a:moveTo>
                  <a:cubicBezTo>
                    <a:pt x="55" y="64"/>
                    <a:pt x="52" y="67"/>
                    <a:pt x="52" y="70"/>
                  </a:cubicBezTo>
                  <a:cubicBezTo>
                    <a:pt x="52" y="82"/>
                    <a:pt x="52" y="82"/>
                    <a:pt x="52" y="82"/>
                  </a:cubicBezTo>
                  <a:cubicBezTo>
                    <a:pt x="15" y="52"/>
                    <a:pt x="15" y="52"/>
                    <a:pt x="15" y="52"/>
                  </a:cubicBezTo>
                  <a:cubicBezTo>
                    <a:pt x="52" y="23"/>
                    <a:pt x="52" y="23"/>
                    <a:pt x="52" y="23"/>
                  </a:cubicBezTo>
                  <a:cubicBezTo>
                    <a:pt x="52" y="34"/>
                    <a:pt x="52" y="34"/>
                    <a:pt x="52" y="34"/>
                  </a:cubicBezTo>
                  <a:cubicBezTo>
                    <a:pt x="52" y="38"/>
                    <a:pt x="55" y="40"/>
                    <a:pt x="58" y="40"/>
                  </a:cubicBezTo>
                  <a:cubicBezTo>
                    <a:pt x="79" y="40"/>
                    <a:pt x="99" y="35"/>
                    <a:pt x="112" y="28"/>
                  </a:cubicBezTo>
                  <a:cubicBezTo>
                    <a:pt x="103" y="49"/>
                    <a:pt x="82" y="64"/>
                    <a:pt x="58" y="64"/>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36" name="Freeform 10"/>
          <p:cNvSpPr>
            <a:spLocks noEditPoints="1"/>
          </p:cNvSpPr>
          <p:nvPr/>
        </p:nvSpPr>
        <p:spPr bwMode="auto">
          <a:xfrm>
            <a:off x="7138874" y="3024598"/>
            <a:ext cx="312208" cy="292404"/>
          </a:xfrm>
          <a:custGeom>
            <a:avLst/>
            <a:gdLst>
              <a:gd name="T0" fmla="*/ 92 w 128"/>
              <a:gd name="T1" fmla="*/ 0 h 120"/>
              <a:gd name="T2" fmla="*/ 64 w 128"/>
              <a:gd name="T3" fmla="*/ 13 h 120"/>
              <a:gd name="T4" fmla="*/ 36 w 128"/>
              <a:gd name="T5" fmla="*/ 0 h 120"/>
              <a:gd name="T6" fmla="*/ 0 w 128"/>
              <a:gd name="T7" fmla="*/ 36 h 120"/>
              <a:gd name="T8" fmla="*/ 64 w 128"/>
              <a:gd name="T9" fmla="*/ 120 h 120"/>
              <a:gd name="T10" fmla="*/ 128 w 128"/>
              <a:gd name="T11" fmla="*/ 36 h 120"/>
              <a:gd name="T12" fmla="*/ 92 w 128"/>
              <a:gd name="T13" fmla="*/ 0 h 120"/>
              <a:gd name="T14" fmla="*/ 64 w 128"/>
              <a:gd name="T15" fmla="*/ 106 h 120"/>
              <a:gd name="T16" fmla="*/ 12 w 128"/>
              <a:gd name="T17" fmla="*/ 36 h 120"/>
              <a:gd name="T18" fmla="*/ 36 w 128"/>
              <a:gd name="T19" fmla="*/ 12 h 120"/>
              <a:gd name="T20" fmla="*/ 55 w 128"/>
              <a:gd name="T21" fmla="*/ 21 h 120"/>
              <a:gd name="T22" fmla="*/ 64 w 128"/>
              <a:gd name="T23" fmla="*/ 25 h 120"/>
              <a:gd name="T24" fmla="*/ 74 w 128"/>
              <a:gd name="T25" fmla="*/ 21 h 120"/>
              <a:gd name="T26" fmla="*/ 92 w 128"/>
              <a:gd name="T27" fmla="*/ 12 h 120"/>
              <a:gd name="T28" fmla="*/ 116 w 128"/>
              <a:gd name="T29" fmla="*/ 36 h 120"/>
              <a:gd name="T30" fmla="*/ 64 w 128"/>
              <a:gd name="T31" fmla="*/ 10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0">
                <a:moveTo>
                  <a:pt x="92" y="0"/>
                </a:moveTo>
                <a:cubicBezTo>
                  <a:pt x="81" y="0"/>
                  <a:pt x="71" y="5"/>
                  <a:pt x="64" y="13"/>
                </a:cubicBezTo>
                <a:cubicBezTo>
                  <a:pt x="58" y="5"/>
                  <a:pt x="48" y="0"/>
                  <a:pt x="36" y="0"/>
                </a:cubicBezTo>
                <a:cubicBezTo>
                  <a:pt x="16" y="0"/>
                  <a:pt x="0" y="16"/>
                  <a:pt x="0" y="36"/>
                </a:cubicBezTo>
                <a:cubicBezTo>
                  <a:pt x="0" y="84"/>
                  <a:pt x="56" y="116"/>
                  <a:pt x="64" y="120"/>
                </a:cubicBezTo>
                <a:cubicBezTo>
                  <a:pt x="72" y="116"/>
                  <a:pt x="128" y="84"/>
                  <a:pt x="128" y="36"/>
                </a:cubicBezTo>
                <a:cubicBezTo>
                  <a:pt x="128" y="16"/>
                  <a:pt x="112" y="0"/>
                  <a:pt x="92" y="0"/>
                </a:cubicBezTo>
                <a:close/>
                <a:moveTo>
                  <a:pt x="64" y="106"/>
                </a:moveTo>
                <a:cubicBezTo>
                  <a:pt x="50" y="98"/>
                  <a:pt x="12" y="71"/>
                  <a:pt x="12" y="36"/>
                </a:cubicBezTo>
                <a:cubicBezTo>
                  <a:pt x="12" y="23"/>
                  <a:pt x="23" y="12"/>
                  <a:pt x="36" y="12"/>
                </a:cubicBezTo>
                <a:cubicBezTo>
                  <a:pt x="44" y="12"/>
                  <a:pt x="50" y="15"/>
                  <a:pt x="55" y="21"/>
                </a:cubicBezTo>
                <a:cubicBezTo>
                  <a:pt x="57" y="24"/>
                  <a:pt x="61" y="25"/>
                  <a:pt x="64" y="25"/>
                </a:cubicBezTo>
                <a:cubicBezTo>
                  <a:pt x="68" y="25"/>
                  <a:pt x="71" y="24"/>
                  <a:pt x="74" y="21"/>
                </a:cubicBezTo>
                <a:cubicBezTo>
                  <a:pt x="78" y="15"/>
                  <a:pt x="85" y="12"/>
                  <a:pt x="92" y="12"/>
                </a:cubicBezTo>
                <a:cubicBezTo>
                  <a:pt x="106" y="12"/>
                  <a:pt x="116" y="23"/>
                  <a:pt x="116" y="36"/>
                </a:cubicBezTo>
                <a:cubicBezTo>
                  <a:pt x="116" y="71"/>
                  <a:pt x="79" y="98"/>
                  <a:pt x="64" y="106"/>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14"/>
          <p:cNvSpPr>
            <a:spLocks noEditPoints="1"/>
          </p:cNvSpPr>
          <p:nvPr/>
        </p:nvSpPr>
        <p:spPr bwMode="auto">
          <a:xfrm>
            <a:off x="1971731" y="4654451"/>
            <a:ext cx="494458" cy="392766"/>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nvGrpSpPr>
          <p:cNvPr id="38" name="Gruppe 37"/>
          <p:cNvGrpSpPr/>
          <p:nvPr/>
        </p:nvGrpSpPr>
        <p:grpSpPr>
          <a:xfrm>
            <a:off x="2033448" y="2962671"/>
            <a:ext cx="368131" cy="368131"/>
            <a:chOff x="5848954" y="1059401"/>
            <a:chExt cx="368131" cy="368131"/>
          </a:xfrm>
        </p:grpSpPr>
        <p:sp>
          <p:nvSpPr>
            <p:cNvPr id="39" name="Freeform 22"/>
            <p:cNvSpPr>
              <a:spLocks noEditPoints="1"/>
            </p:cNvSpPr>
            <p:nvPr/>
          </p:nvSpPr>
          <p:spPr bwMode="auto">
            <a:xfrm>
              <a:off x="5848954" y="1059401"/>
              <a:ext cx="368131" cy="368131"/>
            </a:xfrm>
            <a:custGeom>
              <a:avLst/>
              <a:gdLst>
                <a:gd name="T0" fmla="*/ 108 w 173"/>
                <a:gd name="T1" fmla="*/ 0 h 172"/>
                <a:gd name="T2" fmla="*/ 92 w 173"/>
                <a:gd name="T3" fmla="*/ 2 h 172"/>
                <a:gd name="T4" fmla="*/ 77 w 173"/>
                <a:gd name="T5" fmla="*/ 8 h 172"/>
                <a:gd name="T6" fmla="*/ 74 w 173"/>
                <a:gd name="T7" fmla="*/ 10 h 172"/>
                <a:gd name="T8" fmla="*/ 64 w 173"/>
                <a:gd name="T9" fmla="*/ 17 h 172"/>
                <a:gd name="T10" fmla="*/ 59 w 173"/>
                <a:gd name="T11" fmla="*/ 23 h 172"/>
                <a:gd name="T12" fmla="*/ 51 w 173"/>
                <a:gd name="T13" fmla="*/ 34 h 172"/>
                <a:gd name="T14" fmla="*/ 46 w 173"/>
                <a:gd name="T15" fmla="*/ 49 h 172"/>
                <a:gd name="T16" fmla="*/ 44 w 173"/>
                <a:gd name="T17" fmla="*/ 59 h 172"/>
                <a:gd name="T18" fmla="*/ 44 w 173"/>
                <a:gd name="T19" fmla="*/ 64 h 172"/>
                <a:gd name="T20" fmla="*/ 44 w 173"/>
                <a:gd name="T21" fmla="*/ 70 h 172"/>
                <a:gd name="T22" fmla="*/ 46 w 173"/>
                <a:gd name="T23" fmla="*/ 82 h 172"/>
                <a:gd name="T24" fmla="*/ 46 w 173"/>
                <a:gd name="T25" fmla="*/ 82 h 172"/>
                <a:gd name="T26" fmla="*/ 53 w 173"/>
                <a:gd name="T27" fmla="*/ 97 h 172"/>
                <a:gd name="T28" fmla="*/ 57 w 173"/>
                <a:gd name="T29" fmla="*/ 104 h 172"/>
                <a:gd name="T30" fmla="*/ 3 w 173"/>
                <a:gd name="T31" fmla="*/ 159 h 172"/>
                <a:gd name="T32" fmla="*/ 0 w 173"/>
                <a:gd name="T33" fmla="*/ 164 h 172"/>
                <a:gd name="T34" fmla="*/ 3 w 173"/>
                <a:gd name="T35" fmla="*/ 170 h 172"/>
                <a:gd name="T36" fmla="*/ 9 w 173"/>
                <a:gd name="T37" fmla="*/ 172 h 172"/>
                <a:gd name="T38" fmla="*/ 14 w 173"/>
                <a:gd name="T39" fmla="*/ 170 h 172"/>
                <a:gd name="T40" fmla="*/ 69 w 173"/>
                <a:gd name="T41" fmla="*/ 116 h 172"/>
                <a:gd name="T42" fmla="*/ 108 w 173"/>
                <a:gd name="T43" fmla="*/ 129 h 172"/>
                <a:gd name="T44" fmla="*/ 173 w 173"/>
                <a:gd name="T45" fmla="*/ 64 h 172"/>
                <a:gd name="T46" fmla="*/ 108 w 173"/>
                <a:gd name="T47" fmla="*/ 0 h 172"/>
                <a:gd name="T48" fmla="*/ 108 w 173"/>
                <a:gd name="T49" fmla="*/ 113 h 172"/>
                <a:gd name="T50" fmla="*/ 67 w 173"/>
                <a:gd name="T51" fmla="*/ 90 h 172"/>
                <a:gd name="T52" fmla="*/ 62 w 173"/>
                <a:gd name="T53" fmla="*/ 79 h 172"/>
                <a:gd name="T54" fmla="*/ 61 w 173"/>
                <a:gd name="T55" fmla="*/ 74 h 172"/>
                <a:gd name="T56" fmla="*/ 60 w 173"/>
                <a:gd name="T57" fmla="*/ 64 h 172"/>
                <a:gd name="T58" fmla="*/ 61 w 173"/>
                <a:gd name="T59" fmla="*/ 55 h 172"/>
                <a:gd name="T60" fmla="*/ 67 w 173"/>
                <a:gd name="T61" fmla="*/ 39 h 172"/>
                <a:gd name="T62" fmla="*/ 67 w 173"/>
                <a:gd name="T63" fmla="*/ 39 h 172"/>
                <a:gd name="T64" fmla="*/ 80 w 173"/>
                <a:gd name="T65" fmla="*/ 25 h 172"/>
                <a:gd name="T66" fmla="*/ 81 w 173"/>
                <a:gd name="T67" fmla="*/ 24 h 172"/>
                <a:gd name="T68" fmla="*/ 97 w 173"/>
                <a:gd name="T69" fmla="*/ 17 h 172"/>
                <a:gd name="T70" fmla="*/ 108 w 173"/>
                <a:gd name="T71" fmla="*/ 16 h 172"/>
                <a:gd name="T72" fmla="*/ 157 w 173"/>
                <a:gd name="T73" fmla="*/ 64 h 172"/>
                <a:gd name="T74" fmla="*/ 108 w 173"/>
                <a:gd name="T75" fmla="*/ 11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172">
                  <a:moveTo>
                    <a:pt x="108" y="0"/>
                  </a:moveTo>
                  <a:cubicBezTo>
                    <a:pt x="103" y="0"/>
                    <a:pt x="97" y="0"/>
                    <a:pt x="92" y="2"/>
                  </a:cubicBezTo>
                  <a:cubicBezTo>
                    <a:pt x="86" y="3"/>
                    <a:pt x="81" y="5"/>
                    <a:pt x="77" y="8"/>
                  </a:cubicBezTo>
                  <a:cubicBezTo>
                    <a:pt x="76" y="9"/>
                    <a:pt x="75" y="9"/>
                    <a:pt x="74" y="10"/>
                  </a:cubicBezTo>
                  <a:cubicBezTo>
                    <a:pt x="70" y="12"/>
                    <a:pt x="67" y="15"/>
                    <a:pt x="64" y="17"/>
                  </a:cubicBezTo>
                  <a:cubicBezTo>
                    <a:pt x="62" y="19"/>
                    <a:pt x="60" y="21"/>
                    <a:pt x="59" y="23"/>
                  </a:cubicBezTo>
                  <a:cubicBezTo>
                    <a:pt x="56" y="26"/>
                    <a:pt x="53" y="30"/>
                    <a:pt x="51" y="34"/>
                  </a:cubicBezTo>
                  <a:cubicBezTo>
                    <a:pt x="49" y="39"/>
                    <a:pt x="47" y="44"/>
                    <a:pt x="46" y="49"/>
                  </a:cubicBezTo>
                  <a:cubicBezTo>
                    <a:pt x="45" y="52"/>
                    <a:pt x="44" y="56"/>
                    <a:pt x="44" y="59"/>
                  </a:cubicBezTo>
                  <a:cubicBezTo>
                    <a:pt x="44" y="61"/>
                    <a:pt x="44" y="63"/>
                    <a:pt x="44" y="64"/>
                  </a:cubicBezTo>
                  <a:cubicBezTo>
                    <a:pt x="44" y="66"/>
                    <a:pt x="44" y="68"/>
                    <a:pt x="44" y="70"/>
                  </a:cubicBezTo>
                  <a:cubicBezTo>
                    <a:pt x="44" y="74"/>
                    <a:pt x="45" y="78"/>
                    <a:pt x="46" y="82"/>
                  </a:cubicBezTo>
                  <a:cubicBezTo>
                    <a:pt x="46" y="82"/>
                    <a:pt x="46" y="82"/>
                    <a:pt x="46" y="82"/>
                  </a:cubicBezTo>
                  <a:cubicBezTo>
                    <a:pt x="48" y="88"/>
                    <a:pt x="50" y="93"/>
                    <a:pt x="53" y="97"/>
                  </a:cubicBezTo>
                  <a:cubicBezTo>
                    <a:pt x="54" y="100"/>
                    <a:pt x="56" y="102"/>
                    <a:pt x="57" y="104"/>
                  </a:cubicBezTo>
                  <a:cubicBezTo>
                    <a:pt x="3" y="159"/>
                    <a:pt x="3" y="159"/>
                    <a:pt x="3" y="159"/>
                  </a:cubicBezTo>
                  <a:cubicBezTo>
                    <a:pt x="1" y="160"/>
                    <a:pt x="0" y="162"/>
                    <a:pt x="0" y="164"/>
                  </a:cubicBezTo>
                  <a:cubicBezTo>
                    <a:pt x="0" y="166"/>
                    <a:pt x="1" y="168"/>
                    <a:pt x="3" y="170"/>
                  </a:cubicBezTo>
                  <a:cubicBezTo>
                    <a:pt x="4" y="172"/>
                    <a:pt x="6" y="172"/>
                    <a:pt x="9" y="172"/>
                  </a:cubicBezTo>
                  <a:cubicBezTo>
                    <a:pt x="11" y="172"/>
                    <a:pt x="13" y="172"/>
                    <a:pt x="14" y="170"/>
                  </a:cubicBezTo>
                  <a:cubicBezTo>
                    <a:pt x="69" y="116"/>
                    <a:pt x="69" y="116"/>
                    <a:pt x="69" y="116"/>
                  </a:cubicBezTo>
                  <a:cubicBezTo>
                    <a:pt x="80" y="124"/>
                    <a:pt x="93" y="129"/>
                    <a:pt x="108" y="129"/>
                  </a:cubicBezTo>
                  <a:cubicBezTo>
                    <a:pt x="144" y="129"/>
                    <a:pt x="173" y="100"/>
                    <a:pt x="173" y="64"/>
                  </a:cubicBezTo>
                  <a:cubicBezTo>
                    <a:pt x="173" y="29"/>
                    <a:pt x="144" y="0"/>
                    <a:pt x="108" y="0"/>
                  </a:cubicBezTo>
                  <a:close/>
                  <a:moveTo>
                    <a:pt x="108" y="113"/>
                  </a:moveTo>
                  <a:cubicBezTo>
                    <a:pt x="91" y="113"/>
                    <a:pt x="76" y="104"/>
                    <a:pt x="67" y="90"/>
                  </a:cubicBezTo>
                  <a:cubicBezTo>
                    <a:pt x="65" y="87"/>
                    <a:pt x="63" y="83"/>
                    <a:pt x="62" y="79"/>
                  </a:cubicBezTo>
                  <a:cubicBezTo>
                    <a:pt x="62" y="78"/>
                    <a:pt x="61" y="76"/>
                    <a:pt x="61" y="74"/>
                  </a:cubicBezTo>
                  <a:cubicBezTo>
                    <a:pt x="60" y="71"/>
                    <a:pt x="60" y="68"/>
                    <a:pt x="60" y="64"/>
                  </a:cubicBezTo>
                  <a:cubicBezTo>
                    <a:pt x="60" y="61"/>
                    <a:pt x="60" y="58"/>
                    <a:pt x="61" y="55"/>
                  </a:cubicBezTo>
                  <a:cubicBezTo>
                    <a:pt x="62" y="49"/>
                    <a:pt x="64" y="44"/>
                    <a:pt x="67" y="39"/>
                  </a:cubicBezTo>
                  <a:cubicBezTo>
                    <a:pt x="67" y="39"/>
                    <a:pt x="67" y="39"/>
                    <a:pt x="67" y="39"/>
                  </a:cubicBezTo>
                  <a:cubicBezTo>
                    <a:pt x="70" y="34"/>
                    <a:pt x="75" y="29"/>
                    <a:pt x="80" y="25"/>
                  </a:cubicBezTo>
                  <a:cubicBezTo>
                    <a:pt x="80" y="25"/>
                    <a:pt x="81" y="24"/>
                    <a:pt x="81" y="24"/>
                  </a:cubicBezTo>
                  <a:cubicBezTo>
                    <a:pt x="86" y="21"/>
                    <a:pt x="91" y="19"/>
                    <a:pt x="97" y="17"/>
                  </a:cubicBezTo>
                  <a:cubicBezTo>
                    <a:pt x="100" y="16"/>
                    <a:pt x="104" y="16"/>
                    <a:pt x="108" y="16"/>
                  </a:cubicBezTo>
                  <a:cubicBezTo>
                    <a:pt x="135" y="16"/>
                    <a:pt x="157" y="38"/>
                    <a:pt x="157" y="64"/>
                  </a:cubicBezTo>
                  <a:cubicBezTo>
                    <a:pt x="157" y="91"/>
                    <a:pt x="135" y="113"/>
                    <a:pt x="108" y="113"/>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23"/>
            <p:cNvSpPr>
              <a:spLocks/>
            </p:cNvSpPr>
            <p:nvPr/>
          </p:nvSpPr>
          <p:spPr bwMode="auto">
            <a:xfrm>
              <a:off x="5998057" y="1114929"/>
              <a:ext cx="99745" cy="102830"/>
            </a:xfrm>
            <a:custGeom>
              <a:avLst/>
              <a:gdLst>
                <a:gd name="T0" fmla="*/ 39 w 47"/>
                <a:gd name="T1" fmla="*/ 0 h 48"/>
                <a:gd name="T2" fmla="*/ 0 w 47"/>
                <a:gd name="T3" fmla="*/ 40 h 48"/>
                <a:gd name="T4" fmla="*/ 8 w 47"/>
                <a:gd name="T5" fmla="*/ 48 h 48"/>
                <a:gd name="T6" fmla="*/ 16 w 47"/>
                <a:gd name="T7" fmla="*/ 40 h 48"/>
                <a:gd name="T8" fmla="*/ 39 w 47"/>
                <a:gd name="T9" fmla="*/ 16 h 48"/>
                <a:gd name="T10" fmla="*/ 47 w 47"/>
                <a:gd name="T11" fmla="*/ 8 h 48"/>
                <a:gd name="T12" fmla="*/ 39 w 47"/>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7" h="48">
                  <a:moveTo>
                    <a:pt x="39" y="0"/>
                  </a:moveTo>
                  <a:cubicBezTo>
                    <a:pt x="18" y="0"/>
                    <a:pt x="0" y="18"/>
                    <a:pt x="0" y="40"/>
                  </a:cubicBezTo>
                  <a:cubicBezTo>
                    <a:pt x="0" y="44"/>
                    <a:pt x="3" y="48"/>
                    <a:pt x="8" y="48"/>
                  </a:cubicBezTo>
                  <a:cubicBezTo>
                    <a:pt x="12" y="48"/>
                    <a:pt x="16" y="44"/>
                    <a:pt x="16" y="40"/>
                  </a:cubicBezTo>
                  <a:cubicBezTo>
                    <a:pt x="16" y="26"/>
                    <a:pt x="26" y="16"/>
                    <a:pt x="39" y="16"/>
                  </a:cubicBezTo>
                  <a:cubicBezTo>
                    <a:pt x="44" y="16"/>
                    <a:pt x="47" y="12"/>
                    <a:pt x="47" y="8"/>
                  </a:cubicBezTo>
                  <a:cubicBezTo>
                    <a:pt x="47" y="3"/>
                    <a:pt x="44" y="0"/>
                    <a:pt x="39" y="0"/>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41" name="Oval 18"/>
          <p:cNvSpPr/>
          <p:nvPr/>
        </p:nvSpPr>
        <p:spPr>
          <a:xfrm>
            <a:off x="6889831" y="4433785"/>
            <a:ext cx="818319" cy="81831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solidFill>
                <a:schemeClr val="tx1"/>
              </a:solidFill>
            </a:endParaRPr>
          </a:p>
        </p:txBody>
      </p:sp>
    </p:spTree>
    <p:extLst>
      <p:ext uri="{BB962C8B-B14F-4D97-AF65-F5344CB8AC3E}">
        <p14:creationId xmlns:p14="http://schemas.microsoft.com/office/powerpoint/2010/main" val="27360329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2" name="Pladsholder til slidenummer 1"/>
          <p:cNvSpPr>
            <a:spLocks noGrp="1"/>
          </p:cNvSpPr>
          <p:nvPr>
            <p:ph type="sldNum" sz="quarter" idx="10"/>
          </p:nvPr>
        </p:nvSpPr>
        <p:spPr/>
        <p:txBody>
          <a:bodyPr/>
          <a:lstStyle/>
          <a:p>
            <a:fld id="{D8D877B3-D348-4611-9BDB-C5374591D951}" type="slidenum">
              <a:rPr lang="en-US" smtClean="0"/>
              <a:pPr/>
              <a:t>35</a:t>
            </a:fld>
            <a:endParaRPr lang="en-US" dirty="0" smtClean="0"/>
          </a:p>
        </p:txBody>
      </p:sp>
      <p:sp>
        <p:nvSpPr>
          <p:cNvPr id="3" name="Titel 2"/>
          <p:cNvSpPr>
            <a:spLocks noGrp="1"/>
          </p:cNvSpPr>
          <p:nvPr>
            <p:ph type="title"/>
          </p:nvPr>
        </p:nvSpPr>
        <p:spPr>
          <a:xfrm>
            <a:off x="587374" y="359273"/>
            <a:ext cx="6851394" cy="1621619"/>
          </a:xfrm>
        </p:spPr>
        <p:txBody>
          <a:bodyPr/>
          <a:lstStyle/>
          <a:p>
            <a:r>
              <a:rPr lang="da-DK" dirty="0">
                <a:solidFill>
                  <a:srgbClr val="002060"/>
                </a:solidFill>
                <a:latin typeface="Arial" panose="020B0604020202020204" pitchFamily="34" charset="0"/>
                <a:cs typeface="Arial" panose="020B0604020202020204" pitchFamily="34" charset="0"/>
              </a:rPr>
              <a:t>FORSKNING </a:t>
            </a:r>
            <a:r>
              <a:rPr lang="da-DK" dirty="0" smtClean="0">
                <a:solidFill>
                  <a:srgbClr val="002060"/>
                </a:solidFill>
                <a:latin typeface="Arial" panose="020B0604020202020204" pitchFamily="34" charset="0"/>
                <a:cs typeface="Arial" panose="020B0604020202020204" pitchFamily="34" charset="0"/>
              </a:rPr>
              <a:t>– </a:t>
            </a:r>
            <a:r>
              <a:rPr lang="da-DK" dirty="0">
                <a:solidFill>
                  <a:srgbClr val="002060"/>
                </a:solidFill>
                <a:latin typeface="Arial" panose="020B0604020202020204" pitchFamily="34" charset="0"/>
                <a:cs typeface="Arial" panose="020B0604020202020204" pitchFamily="34" charset="0"/>
              </a:rPr>
              <a:t>ET EKSEMPEL PÅ </a:t>
            </a:r>
            <a:r>
              <a:rPr lang="da-DK" dirty="0" smtClean="0">
                <a:solidFill>
                  <a:srgbClr val="002060"/>
                </a:solidFill>
                <a:latin typeface="Arial" panose="020B0604020202020204" pitchFamily="34" charset="0"/>
                <a:cs typeface="Arial" panose="020B0604020202020204" pitchFamily="34" charset="0"/>
              </a:rPr>
              <a:t>INDSATS</a:t>
            </a:r>
            <a:r>
              <a:rPr lang="da-DK" dirty="0" smtClean="0">
                <a:solidFill>
                  <a:schemeClr val="accent4"/>
                </a:solidFill>
                <a:latin typeface="Arial" panose="020B0604020202020204" pitchFamily="34" charset="0"/>
                <a:cs typeface="Arial" panose="020B0604020202020204" pitchFamily="34" charset="0"/>
              </a:rPr>
              <a:t/>
            </a:r>
            <a:br>
              <a:rPr lang="da-DK" dirty="0" smtClean="0">
                <a:solidFill>
                  <a:schemeClr val="accent4"/>
                </a:solidFill>
                <a:latin typeface="Arial" panose="020B0604020202020204" pitchFamily="34" charset="0"/>
                <a:cs typeface="Arial" panose="020B0604020202020204" pitchFamily="34" charset="0"/>
              </a:rPr>
            </a:br>
            <a:r>
              <a:rPr lang="da-DK" sz="1600" b="0" dirty="0">
                <a:latin typeface="Arial" panose="020B0604020202020204" pitchFamily="34" charset="0"/>
                <a:cs typeface="Arial" panose="020B0604020202020204" pitchFamily="34" charset="0"/>
              </a:rPr>
              <a:t>TVÆRVIDENSKABELIGE FORSKNINGSOMRÅDER</a:t>
            </a:r>
            <a:r>
              <a:rPr lang="da-DK" dirty="0">
                <a:latin typeface="Arial" panose="020B0604020202020204" pitchFamily="34" charset="0"/>
                <a:cs typeface="Arial" panose="020B0604020202020204" pitchFamily="34" charset="0"/>
              </a:rPr>
              <a:t/>
            </a:r>
            <a:br>
              <a:rPr lang="da-DK" dirty="0">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2"/>
          </p:nvPr>
        </p:nvSpPr>
        <p:spPr>
          <a:xfrm>
            <a:off x="587375" y="2340165"/>
            <a:ext cx="4653698" cy="3752115"/>
          </a:xfrm>
        </p:spPr>
        <p:txBody>
          <a:bodyPr/>
          <a:lstStyle/>
          <a:p>
            <a:r>
              <a:rPr lang="da-DK" dirty="0"/>
              <a:t>Afprøve om tværvidenskabelighed i forskningen har det formodede potentiale i forhold til at løse de globale </a:t>
            </a:r>
            <a:r>
              <a:rPr lang="da-DK" dirty="0" smtClean="0"/>
              <a:t>udfordringer.</a:t>
            </a:r>
            <a:endParaRPr lang="da-DK" dirty="0"/>
          </a:p>
          <a:p>
            <a:endParaRPr lang="da-DK" dirty="0"/>
          </a:p>
          <a:p>
            <a:r>
              <a:rPr lang="da-DK" dirty="0"/>
              <a:t>Udvikle organisationens evne til at arbejde tværvidenskabeligt på tværs af </a:t>
            </a:r>
            <a:r>
              <a:rPr lang="da-DK" dirty="0" smtClean="0"/>
              <a:t>forskningsfelter.</a:t>
            </a:r>
            <a:endParaRPr lang="da-DK" dirty="0"/>
          </a:p>
          <a:p>
            <a:endParaRPr lang="da-DK" dirty="0"/>
          </a:p>
          <a:p>
            <a:r>
              <a:rPr lang="da-DK" dirty="0"/>
              <a:t>I alt 6 tværvidenskabelige forskningsområder, inkl. et PBL </a:t>
            </a:r>
            <a:r>
              <a:rPr lang="da-DK" dirty="0" smtClean="0"/>
              <a:t>forskningsprojekt.</a:t>
            </a:r>
            <a:endParaRPr lang="da-DK" dirty="0"/>
          </a:p>
          <a:p>
            <a:endParaRPr lang="da-DK" dirty="0"/>
          </a:p>
          <a:p>
            <a:r>
              <a:rPr lang="da-DK" dirty="0"/>
              <a:t>Hvert konsortium tildeles maksimalt </a:t>
            </a:r>
            <a:r>
              <a:rPr lang="da-DK" dirty="0" smtClean="0"/>
              <a:t>tre </a:t>
            </a:r>
            <a:r>
              <a:rPr lang="da-DK" dirty="0"/>
              <a:t>mio. kr. årligt i </a:t>
            </a:r>
            <a:r>
              <a:rPr lang="da-DK" dirty="0" smtClean="0"/>
              <a:t>tre </a:t>
            </a:r>
            <a:r>
              <a:rPr lang="da-DK" dirty="0"/>
              <a:t>år. (50/50 fra hhv. strategipuljen og hjeminstitut/fakultet)</a:t>
            </a:r>
          </a:p>
          <a:p>
            <a:pPr marL="0" indent="0">
              <a:buNone/>
            </a:pPr>
            <a:endParaRPr lang="da-DK" dirty="0"/>
          </a:p>
        </p:txBody>
      </p:sp>
    </p:spTree>
    <p:extLst>
      <p:ext uri="{BB962C8B-B14F-4D97-AF65-F5344CB8AC3E}">
        <p14:creationId xmlns:p14="http://schemas.microsoft.com/office/powerpoint/2010/main" val="2384711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a:xfrm>
            <a:off x="7439025" y="2339975"/>
            <a:ext cx="4752975" cy="4518025"/>
          </a:xfrm>
        </p:spPr>
      </p:pic>
      <p:sp>
        <p:nvSpPr>
          <p:cNvPr id="2" name="Pladsholder til slidenummer 1"/>
          <p:cNvSpPr>
            <a:spLocks noGrp="1"/>
          </p:cNvSpPr>
          <p:nvPr>
            <p:ph type="sldNum" sz="quarter" idx="10"/>
          </p:nvPr>
        </p:nvSpPr>
        <p:spPr/>
        <p:txBody>
          <a:bodyPr/>
          <a:lstStyle/>
          <a:p>
            <a:fld id="{D8D877B3-D348-4611-9BDB-C5374591D951}" type="slidenum">
              <a:rPr lang="en-US" smtClean="0"/>
              <a:pPr/>
              <a:t>36</a:t>
            </a:fld>
            <a:endParaRPr lang="en-US" dirty="0" smtClean="0"/>
          </a:p>
        </p:txBody>
      </p:sp>
      <p:sp>
        <p:nvSpPr>
          <p:cNvPr id="3" name="Titel 2"/>
          <p:cNvSpPr>
            <a:spLocks noGrp="1"/>
          </p:cNvSpPr>
          <p:nvPr>
            <p:ph type="title"/>
          </p:nvPr>
        </p:nvSpPr>
        <p:spPr>
          <a:xfrm>
            <a:off x="587373" y="359273"/>
            <a:ext cx="11323981" cy="2406787"/>
          </a:xfrm>
        </p:spPr>
        <p:txBody>
          <a:bodyPr/>
          <a:lstStyle/>
          <a:p>
            <a:r>
              <a:rPr lang="en-GB" dirty="0">
                <a:solidFill>
                  <a:srgbClr val="002060"/>
                </a:solidFill>
                <a:latin typeface="Arial" panose="020B0604020202020204" pitchFamily="34" charset="0"/>
                <a:cs typeface="Arial" panose="020B0604020202020204" pitchFamily="34" charset="0"/>
              </a:rPr>
              <a:t>STRATEGISK INDSATS FOR FREMME AF </a:t>
            </a: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TVÆRVIDENSKABELIG </a:t>
            </a:r>
            <a:r>
              <a:rPr lang="en-GB" dirty="0" smtClean="0">
                <a:solidFill>
                  <a:srgbClr val="002060"/>
                </a:solidFill>
                <a:latin typeface="Arial" panose="020B0604020202020204" pitchFamily="34" charset="0"/>
                <a:cs typeface="Arial" panose="020B0604020202020204" pitchFamily="34" charset="0"/>
              </a:rPr>
              <a:t>FORSKNING</a:t>
            </a:r>
            <a:r>
              <a:rPr lang="en-GB" dirty="0">
                <a:solidFill>
                  <a:srgbClr val="002060"/>
                </a:solidFill>
                <a:latin typeface="Arial" panose="020B0604020202020204" pitchFamily="34" charset="0"/>
                <a:cs typeface="Arial" panose="020B0604020202020204" pitchFamily="34" charset="0"/>
              </a:rPr>
              <a:t/>
            </a:r>
            <a:br>
              <a:rPr lang="en-GB" dirty="0">
                <a:solidFill>
                  <a:srgbClr val="002060"/>
                </a:solidFill>
                <a:latin typeface="Arial" panose="020B0604020202020204" pitchFamily="34" charset="0"/>
                <a:cs typeface="Arial" panose="020B0604020202020204" pitchFamily="34" charset="0"/>
              </a:rPr>
            </a:br>
            <a:r>
              <a:rPr lang="da-DK" sz="1600" b="0" dirty="0" smtClean="0">
                <a:latin typeface="Arial" panose="020B0604020202020204" pitchFamily="34" charset="0"/>
                <a:cs typeface="Arial" panose="020B0604020202020204" pitchFamily="34" charset="0"/>
              </a:rPr>
              <a:t>TVÆRVIDENSKABELIGE </a:t>
            </a:r>
            <a:r>
              <a:rPr lang="da-DK" sz="1600" b="0" dirty="0">
                <a:latin typeface="Arial" panose="020B0604020202020204" pitchFamily="34" charset="0"/>
                <a:cs typeface="Arial" panose="020B0604020202020204" pitchFamily="34" charset="0"/>
              </a:rPr>
              <a:t>FORSKNINGSOMRÅDER</a:t>
            </a:r>
            <a:r>
              <a:rPr lang="da-DK" dirty="0">
                <a:latin typeface="Arial" panose="020B0604020202020204" pitchFamily="34" charset="0"/>
                <a:cs typeface="Arial" panose="020B0604020202020204" pitchFamily="34" charset="0"/>
              </a:rPr>
              <a:t/>
            </a:r>
            <a:br>
              <a:rPr lang="da-DK" dirty="0">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2"/>
          </p:nvPr>
        </p:nvSpPr>
        <p:spPr>
          <a:xfrm>
            <a:off x="587375" y="2488755"/>
            <a:ext cx="4490445" cy="3752115"/>
          </a:xfrm>
        </p:spPr>
        <p:txBody>
          <a:bodyPr/>
          <a:lstStyle/>
          <a:p>
            <a:r>
              <a:rPr lang="da-DK" dirty="0"/>
              <a:t>IKT som </a:t>
            </a:r>
            <a:r>
              <a:rPr lang="da-DK" dirty="0" err="1"/>
              <a:t>enabler</a:t>
            </a:r>
            <a:r>
              <a:rPr lang="da-DK" dirty="0"/>
              <a:t> af </a:t>
            </a:r>
            <a:r>
              <a:rPr lang="da-DK" dirty="0" err="1"/>
              <a:t>connected</a:t>
            </a:r>
            <a:r>
              <a:rPr lang="da-DK" dirty="0"/>
              <a:t> </a:t>
            </a:r>
            <a:r>
              <a:rPr lang="da-DK" dirty="0" err="1"/>
              <a:t>societies</a:t>
            </a:r>
            <a:endParaRPr lang="da-DK" dirty="0"/>
          </a:p>
          <a:p>
            <a:endParaRPr lang="da-DK" dirty="0"/>
          </a:p>
          <a:p>
            <a:r>
              <a:rPr lang="da-DK" dirty="0"/>
              <a:t>Danmark og fremtidens globale strømninger</a:t>
            </a:r>
          </a:p>
          <a:p>
            <a:endParaRPr lang="da-DK" dirty="0"/>
          </a:p>
          <a:p>
            <a:r>
              <a:rPr lang="da-DK" dirty="0"/>
              <a:t>Intelligent, bæredygtig og integreret energiudvikling og -forbrug</a:t>
            </a:r>
          </a:p>
          <a:p>
            <a:pPr marL="0" indent="0">
              <a:buNone/>
            </a:pPr>
            <a:endParaRPr lang="da-DK" dirty="0"/>
          </a:p>
          <a:p>
            <a:r>
              <a:rPr lang="da-DK" dirty="0"/>
              <a:t>Borgernær og teknologiunderstøttet sundhed</a:t>
            </a:r>
          </a:p>
          <a:p>
            <a:endParaRPr lang="da-DK" dirty="0"/>
          </a:p>
          <a:p>
            <a:r>
              <a:rPr lang="da-DK" dirty="0"/>
              <a:t>Børn, unge og fremtidens uddannelse</a:t>
            </a:r>
          </a:p>
        </p:txBody>
      </p:sp>
    </p:spTree>
    <p:extLst>
      <p:ext uri="{BB962C8B-B14F-4D97-AF65-F5344CB8AC3E}">
        <p14:creationId xmlns:p14="http://schemas.microsoft.com/office/powerpoint/2010/main" val="81477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6" name="Titel 5"/>
          <p:cNvSpPr>
            <a:spLocks noGrp="1"/>
          </p:cNvSpPr>
          <p:nvPr>
            <p:ph type="title"/>
          </p:nvPr>
        </p:nvSpPr>
        <p:spPr/>
        <p:txBody>
          <a:bodyPr/>
          <a:lstStyle/>
          <a:p>
            <a:endParaRPr lang="da-DK" dirty="0"/>
          </a:p>
        </p:txBody>
      </p:sp>
      <p:sp>
        <p:nvSpPr>
          <p:cNvPr id="8" name="Pladsholder til tekst 7"/>
          <p:cNvSpPr>
            <a:spLocks noGrp="1"/>
          </p:cNvSpPr>
          <p:nvPr>
            <p:ph type="body" sz="quarter" idx="12"/>
          </p:nvPr>
        </p:nvSpPr>
        <p:spPr/>
        <p:txBody>
          <a:bodyPr/>
          <a:lstStyle/>
          <a:p>
            <a:endParaRPr lang="da-DK"/>
          </a:p>
        </p:txBody>
      </p:sp>
    </p:spTree>
    <p:extLst>
      <p:ext uri="{BB962C8B-B14F-4D97-AF65-F5344CB8AC3E}">
        <p14:creationId xmlns:p14="http://schemas.microsoft.com/office/powerpoint/2010/main" val="2741192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a:t>
            </a:fld>
            <a:endParaRPr lang="en-US" dirty="0" smtClean="0"/>
          </a:p>
        </p:txBody>
      </p:sp>
      <p:sp>
        <p:nvSpPr>
          <p:cNvPr id="6" name="Titel 5"/>
          <p:cNvSpPr>
            <a:spLocks noGrp="1"/>
          </p:cNvSpPr>
          <p:nvPr>
            <p:ph type="title"/>
          </p:nvPr>
        </p:nvSpPr>
        <p:spPr/>
        <p:txBody>
          <a:bodyPr/>
          <a:lstStyle/>
          <a:p>
            <a:r>
              <a:rPr lang="da-DK" dirty="0" smtClean="0"/>
              <a:t>INDHOLD</a:t>
            </a:r>
            <a:endParaRPr lang="da-DK" dirty="0"/>
          </a:p>
        </p:txBody>
      </p:sp>
      <p:sp>
        <p:nvSpPr>
          <p:cNvPr id="7" name="Pladsholder til tekst 6"/>
          <p:cNvSpPr>
            <a:spLocks noGrp="1"/>
          </p:cNvSpPr>
          <p:nvPr>
            <p:ph type="body" sz="quarter" idx="12"/>
          </p:nvPr>
        </p:nvSpPr>
        <p:spPr/>
        <p:txBody>
          <a:bodyPr/>
          <a:lstStyle/>
          <a:p>
            <a:r>
              <a:rPr lang="da-DK" dirty="0" smtClean="0"/>
              <a:t>GENERELT</a:t>
            </a:r>
          </a:p>
          <a:p>
            <a:r>
              <a:rPr lang="da-DK" dirty="0" smtClean="0"/>
              <a:t>DE STUDERENDE</a:t>
            </a:r>
          </a:p>
          <a:p>
            <a:r>
              <a:rPr lang="da-DK" dirty="0" smtClean="0"/>
              <a:t>PBL</a:t>
            </a:r>
          </a:p>
          <a:p>
            <a:r>
              <a:rPr lang="da-DK" dirty="0" smtClean="0"/>
              <a:t>FORSKNING OG RANKING</a:t>
            </a:r>
          </a:p>
          <a:p>
            <a:r>
              <a:rPr lang="da-DK" dirty="0" smtClean="0"/>
              <a:t>ERHVERVSSAMARBEJDE</a:t>
            </a:r>
          </a:p>
          <a:p>
            <a:r>
              <a:rPr lang="da-DK" dirty="0" smtClean="0"/>
              <a:t>STRATEGI 2016-21</a:t>
            </a:r>
            <a:endParaRPr lang="da-DK" dirty="0"/>
          </a:p>
        </p:txBody>
      </p:sp>
      <p:pic>
        <p:nvPicPr>
          <p:cNvPr id="8" name="Pladsholder til billede 7"/>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8907" r="3919"/>
          <a:stretch/>
        </p:blipFill>
        <p:spPr/>
      </p:pic>
    </p:spTree>
    <p:extLst>
      <p:ext uri="{BB962C8B-B14F-4D97-AF65-F5344CB8AC3E}">
        <p14:creationId xmlns:p14="http://schemas.microsoft.com/office/powerpoint/2010/main" val="2579694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billede 12"/>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2" name="Pladsholder til slidenummer 1"/>
          <p:cNvSpPr>
            <a:spLocks noGrp="1"/>
          </p:cNvSpPr>
          <p:nvPr>
            <p:ph type="sldNum" sz="quarter" idx="10"/>
          </p:nvPr>
        </p:nvSpPr>
        <p:spPr/>
        <p:txBody>
          <a:bodyPr/>
          <a:lstStyle/>
          <a:p>
            <a:fld id="{D8D877B3-D348-4611-9BDB-C5374591D951}" type="slidenum">
              <a:rPr lang="en-US" smtClean="0"/>
              <a:pPr/>
              <a:t>5</a:t>
            </a:fld>
            <a:endParaRPr lang="en-US" dirty="0" smtClean="0"/>
          </a:p>
        </p:txBody>
      </p:sp>
      <p:sp>
        <p:nvSpPr>
          <p:cNvPr id="3" name="Titel 2"/>
          <p:cNvSpPr>
            <a:spLocks noGrp="1"/>
          </p:cNvSpPr>
          <p:nvPr>
            <p:ph type="title"/>
          </p:nvPr>
        </p:nvSpPr>
        <p:spPr>
          <a:xfrm>
            <a:off x="587374" y="359273"/>
            <a:ext cx="6145023" cy="1621619"/>
          </a:xfrm>
        </p:spPr>
        <p:txBody>
          <a:bodyPr/>
          <a:lstStyle/>
          <a:p>
            <a:r>
              <a:rPr lang="da-DK" dirty="0" smtClean="0"/>
              <a:t>AAU –</a:t>
            </a:r>
            <a:br>
              <a:rPr lang="da-DK" dirty="0" smtClean="0"/>
            </a:br>
            <a:r>
              <a:rPr lang="da-DK" dirty="0" smtClean="0"/>
              <a:t>VIDEN FOR VERDEN</a:t>
            </a:r>
            <a:endParaRPr lang="da-DK" dirty="0">
              <a:solidFill>
                <a:schemeClr val="accent4"/>
              </a:solidFill>
            </a:endParaRPr>
          </a:p>
        </p:txBody>
      </p:sp>
      <p:sp>
        <p:nvSpPr>
          <p:cNvPr id="4" name="Tekstfelt 3"/>
          <p:cNvSpPr txBox="1"/>
          <p:nvPr/>
        </p:nvSpPr>
        <p:spPr>
          <a:xfrm>
            <a:off x="587374" y="2273372"/>
            <a:ext cx="6145022" cy="3293209"/>
          </a:xfrm>
          <a:prstGeom prst="rect">
            <a:avLst/>
          </a:prstGeom>
          <a:noFill/>
        </p:spPr>
        <p:txBody>
          <a:bodyPr wrap="square" rtlCol="0">
            <a:spAutoFit/>
          </a:bodyPr>
          <a:lstStyle/>
          <a:p>
            <a:r>
              <a:rPr lang="da-DK" sz="1600" spc="300" dirty="0" smtClean="0"/>
              <a:t>AAU’s </a:t>
            </a:r>
            <a:r>
              <a:rPr lang="da-DK" sz="1600" spc="300" dirty="0"/>
              <a:t>uddannelser og forskning er </a:t>
            </a:r>
            <a:r>
              <a:rPr lang="da-DK" sz="1600" b="1" spc="300" dirty="0"/>
              <a:t>problem- og </a:t>
            </a:r>
            <a:r>
              <a:rPr lang="da-DK" sz="1600" b="1" spc="300" dirty="0" smtClean="0"/>
              <a:t>projektbaseret</a:t>
            </a:r>
            <a:r>
              <a:rPr lang="da-DK" sz="1600" spc="300" dirty="0" smtClean="0"/>
              <a:t> </a:t>
            </a:r>
            <a:r>
              <a:rPr lang="da-DK" sz="1600" spc="300" dirty="0"/>
              <a:t>og har fokus på det </a:t>
            </a:r>
            <a:r>
              <a:rPr lang="da-DK" sz="1600" b="1" spc="300" dirty="0" smtClean="0"/>
              <a:t>tværdisciplinære</a:t>
            </a:r>
            <a:r>
              <a:rPr lang="da-DK" sz="1600" b="1" spc="300" dirty="0"/>
              <a:t>. </a:t>
            </a:r>
            <a:endParaRPr lang="da-DK" sz="1600" b="1" spc="300" dirty="0" smtClean="0"/>
          </a:p>
          <a:p>
            <a:endParaRPr lang="da-DK" sz="1600" spc="300" dirty="0"/>
          </a:p>
          <a:p>
            <a:r>
              <a:rPr lang="da-DK" sz="1600" spc="300" dirty="0"/>
              <a:t>Gennem </a:t>
            </a:r>
            <a:r>
              <a:rPr lang="da-DK" sz="1600" b="1" spc="300" dirty="0"/>
              <a:t>samarbejdet</a:t>
            </a:r>
            <a:r>
              <a:rPr lang="da-DK" sz="1600" spc="300" dirty="0"/>
              <a:t> mellem forskere, studerende og </a:t>
            </a:r>
            <a:r>
              <a:rPr lang="da-DK" sz="1600" spc="300" dirty="0" smtClean="0"/>
              <a:t>offentlige </a:t>
            </a:r>
            <a:r>
              <a:rPr lang="da-DK" sz="1600" spc="300" dirty="0"/>
              <a:t>og private virksomheder skaber vi projektbaserede uddannelser og </a:t>
            </a:r>
            <a:r>
              <a:rPr lang="da-DK" sz="1600" b="1" spc="300" dirty="0" smtClean="0"/>
              <a:t>forskningsresultater </a:t>
            </a:r>
            <a:r>
              <a:rPr lang="da-DK" sz="1600" b="1" spc="300" dirty="0"/>
              <a:t>i verdensklasse</a:t>
            </a:r>
            <a:r>
              <a:rPr lang="da-DK" sz="1600" b="1" spc="300" dirty="0" smtClean="0"/>
              <a:t>.</a:t>
            </a:r>
          </a:p>
          <a:p>
            <a:r>
              <a:rPr lang="da-DK" sz="1600" spc="300" dirty="0" smtClean="0"/>
              <a:t> </a:t>
            </a:r>
            <a:endParaRPr lang="da-DK" sz="1600" spc="300" dirty="0"/>
          </a:p>
          <a:p>
            <a:r>
              <a:rPr lang="da-DK" sz="1600" spc="300" dirty="0"/>
              <a:t>Sådan opnår vi nye erkendelser, nye løsninger på samfundets problemer og </a:t>
            </a:r>
            <a:r>
              <a:rPr lang="da-DK" sz="1600" b="1" spc="300" dirty="0"/>
              <a:t>skaber viden, der </a:t>
            </a:r>
            <a:r>
              <a:rPr lang="da-DK" sz="1600" b="1" spc="300" dirty="0" smtClean="0"/>
              <a:t>forandrer </a:t>
            </a:r>
            <a:r>
              <a:rPr lang="da-DK" sz="1600" b="1" spc="300" dirty="0"/>
              <a:t>verden. </a:t>
            </a:r>
          </a:p>
        </p:txBody>
      </p:sp>
    </p:spTree>
    <p:extLst>
      <p:ext uri="{BB962C8B-B14F-4D97-AF65-F5344CB8AC3E}">
        <p14:creationId xmlns:p14="http://schemas.microsoft.com/office/powerpoint/2010/main" val="1958680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2" name="Pladsholder til slidenummer 1"/>
          <p:cNvSpPr>
            <a:spLocks noGrp="1"/>
          </p:cNvSpPr>
          <p:nvPr>
            <p:ph type="sldNum" sz="quarter" idx="10"/>
          </p:nvPr>
        </p:nvSpPr>
        <p:spPr/>
        <p:txBody>
          <a:bodyPr/>
          <a:lstStyle/>
          <a:p>
            <a:fld id="{D8D877B3-D348-4611-9BDB-C5374591D951}" type="slidenum">
              <a:rPr lang="en-US" smtClean="0"/>
              <a:pPr/>
              <a:t>6</a:t>
            </a:fld>
            <a:endParaRPr lang="en-US" dirty="0" smtClean="0"/>
          </a:p>
        </p:txBody>
      </p:sp>
      <p:sp>
        <p:nvSpPr>
          <p:cNvPr id="3" name="Titel 2"/>
          <p:cNvSpPr>
            <a:spLocks noGrp="1"/>
          </p:cNvSpPr>
          <p:nvPr>
            <p:ph type="title"/>
          </p:nvPr>
        </p:nvSpPr>
        <p:spPr>
          <a:xfrm>
            <a:off x="587374" y="359273"/>
            <a:ext cx="6145023" cy="1621619"/>
          </a:xfrm>
        </p:spPr>
        <p:txBody>
          <a:bodyPr/>
          <a:lstStyle/>
          <a:p>
            <a:r>
              <a:rPr lang="da-DK" dirty="0" smtClean="0"/>
              <a:t>AAU –</a:t>
            </a:r>
            <a:br>
              <a:rPr lang="da-DK" dirty="0" smtClean="0"/>
            </a:br>
            <a:r>
              <a:rPr lang="da-DK" dirty="0" smtClean="0"/>
              <a:t>VIDEN FOR VERDEN</a:t>
            </a:r>
            <a:endParaRPr lang="da-DK" dirty="0">
              <a:solidFill>
                <a:schemeClr val="accent4"/>
              </a:solidFill>
            </a:endParaRPr>
          </a:p>
        </p:txBody>
      </p:sp>
      <p:sp>
        <p:nvSpPr>
          <p:cNvPr id="4" name="Tekstfelt 3"/>
          <p:cNvSpPr txBox="1"/>
          <p:nvPr/>
        </p:nvSpPr>
        <p:spPr>
          <a:xfrm>
            <a:off x="587375" y="2273373"/>
            <a:ext cx="6145022" cy="3293209"/>
          </a:xfrm>
          <a:prstGeom prst="rect">
            <a:avLst/>
          </a:prstGeom>
          <a:noFill/>
        </p:spPr>
        <p:txBody>
          <a:bodyPr wrap="square" rtlCol="0">
            <a:spAutoFit/>
          </a:bodyPr>
          <a:lstStyle/>
          <a:p>
            <a:r>
              <a:rPr lang="da-DK" sz="1600" spc="300" dirty="0" smtClean="0"/>
              <a:t>AAU’s </a:t>
            </a:r>
            <a:r>
              <a:rPr lang="da-DK" sz="1600" spc="300" dirty="0"/>
              <a:t>uddannelser og forskning er </a:t>
            </a:r>
            <a:r>
              <a:rPr lang="da-DK" sz="1600" b="1" spc="300" dirty="0"/>
              <a:t>problem- og </a:t>
            </a:r>
            <a:r>
              <a:rPr lang="da-DK" sz="1600" b="1" spc="300" dirty="0" smtClean="0"/>
              <a:t>projektbaseret</a:t>
            </a:r>
            <a:r>
              <a:rPr lang="da-DK" sz="1600" spc="300" dirty="0" smtClean="0"/>
              <a:t> </a:t>
            </a:r>
            <a:r>
              <a:rPr lang="da-DK" sz="1600" spc="300" dirty="0"/>
              <a:t>og har fokus på det </a:t>
            </a:r>
            <a:r>
              <a:rPr lang="da-DK" sz="1600" b="1" spc="300" dirty="0" smtClean="0"/>
              <a:t>tværdisciplinære</a:t>
            </a:r>
            <a:r>
              <a:rPr lang="da-DK" sz="1600" b="1" spc="300" dirty="0"/>
              <a:t>. </a:t>
            </a:r>
            <a:endParaRPr lang="da-DK" sz="1600" b="1" spc="300" dirty="0" smtClean="0"/>
          </a:p>
          <a:p>
            <a:endParaRPr lang="da-DK" sz="1600" spc="300" dirty="0"/>
          </a:p>
          <a:p>
            <a:r>
              <a:rPr lang="da-DK" sz="1600" spc="300" dirty="0"/>
              <a:t>Gennem </a:t>
            </a:r>
            <a:r>
              <a:rPr lang="da-DK" sz="1600" b="1" spc="300" dirty="0"/>
              <a:t>samarbejdet</a:t>
            </a:r>
            <a:r>
              <a:rPr lang="da-DK" sz="1600" spc="300" dirty="0"/>
              <a:t> mellem forskere, studerende og </a:t>
            </a:r>
            <a:r>
              <a:rPr lang="da-DK" sz="1600" spc="300" dirty="0" smtClean="0"/>
              <a:t>offentlige </a:t>
            </a:r>
            <a:r>
              <a:rPr lang="da-DK" sz="1600" spc="300" dirty="0"/>
              <a:t>og private virksomheder skaber vi projektbaserede uddannelser og </a:t>
            </a:r>
            <a:r>
              <a:rPr lang="da-DK" sz="1600" b="1" spc="300" dirty="0" smtClean="0"/>
              <a:t>forskningsresultater </a:t>
            </a:r>
            <a:r>
              <a:rPr lang="da-DK" sz="1600" b="1" spc="300" dirty="0"/>
              <a:t>i verdensklasse</a:t>
            </a:r>
            <a:r>
              <a:rPr lang="da-DK" sz="1600" b="1" spc="300" dirty="0" smtClean="0"/>
              <a:t>.</a:t>
            </a:r>
          </a:p>
          <a:p>
            <a:r>
              <a:rPr lang="da-DK" sz="1600" spc="300" dirty="0" smtClean="0"/>
              <a:t> </a:t>
            </a:r>
            <a:endParaRPr lang="da-DK" sz="1600" spc="300" dirty="0"/>
          </a:p>
          <a:p>
            <a:r>
              <a:rPr lang="da-DK" sz="1600" spc="300" dirty="0"/>
              <a:t>Sådan opnår vi nye erkendelser, nye løsninger på samfundets problemer og </a:t>
            </a:r>
            <a:r>
              <a:rPr lang="da-DK" sz="1600" b="1" spc="300" dirty="0"/>
              <a:t>skaber viden, der </a:t>
            </a:r>
            <a:r>
              <a:rPr lang="da-DK" sz="1600" b="1" spc="300" dirty="0" smtClean="0"/>
              <a:t>forandrer </a:t>
            </a:r>
            <a:r>
              <a:rPr lang="da-DK" sz="1600" b="1" spc="300" dirty="0"/>
              <a:t>verden. </a:t>
            </a:r>
          </a:p>
        </p:txBody>
      </p:sp>
    </p:spTree>
    <p:extLst>
      <p:ext uri="{BB962C8B-B14F-4D97-AF65-F5344CB8AC3E}">
        <p14:creationId xmlns:p14="http://schemas.microsoft.com/office/powerpoint/2010/main" val="4115529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7</a:t>
            </a:fld>
            <a:endParaRPr lang="en-US" dirty="0" smtClean="0"/>
          </a:p>
        </p:txBody>
      </p:sp>
      <p:sp>
        <p:nvSpPr>
          <p:cNvPr id="3" name="Titel 2"/>
          <p:cNvSpPr>
            <a:spLocks noGrp="1"/>
          </p:cNvSpPr>
          <p:nvPr>
            <p:ph type="title"/>
          </p:nvPr>
        </p:nvSpPr>
        <p:spPr>
          <a:xfrm>
            <a:off x="587374" y="359273"/>
            <a:ext cx="6145023" cy="1621619"/>
          </a:xfrm>
        </p:spPr>
        <p:txBody>
          <a:bodyPr/>
          <a:lstStyle/>
          <a:p>
            <a:r>
              <a:rPr lang="da-DK" dirty="0" smtClean="0"/>
              <a:t>AAU –</a:t>
            </a:r>
            <a:br>
              <a:rPr lang="da-DK" dirty="0" smtClean="0"/>
            </a:br>
            <a:r>
              <a:rPr lang="da-DK" dirty="0" smtClean="0"/>
              <a:t>VIDEN FOR VERDEN</a:t>
            </a:r>
            <a:endParaRPr lang="da-DK" dirty="0">
              <a:solidFill>
                <a:schemeClr val="accent4"/>
              </a:solidFill>
            </a:endParaRPr>
          </a:p>
        </p:txBody>
      </p:sp>
      <p:sp>
        <p:nvSpPr>
          <p:cNvPr id="4" name="Tekstfelt 3"/>
          <p:cNvSpPr txBox="1"/>
          <p:nvPr/>
        </p:nvSpPr>
        <p:spPr>
          <a:xfrm>
            <a:off x="587375" y="2273373"/>
            <a:ext cx="6145022" cy="3293209"/>
          </a:xfrm>
          <a:prstGeom prst="rect">
            <a:avLst/>
          </a:prstGeom>
          <a:noFill/>
        </p:spPr>
        <p:txBody>
          <a:bodyPr wrap="square" rtlCol="0">
            <a:spAutoFit/>
          </a:bodyPr>
          <a:lstStyle/>
          <a:p>
            <a:r>
              <a:rPr lang="da-DK" sz="1600" spc="300" dirty="0" smtClean="0"/>
              <a:t>AAU’s </a:t>
            </a:r>
            <a:r>
              <a:rPr lang="da-DK" sz="1600" spc="300" dirty="0"/>
              <a:t>uddannelser og forskning er </a:t>
            </a:r>
            <a:r>
              <a:rPr lang="da-DK" sz="1600" b="1" spc="300" dirty="0"/>
              <a:t>problem- og </a:t>
            </a:r>
            <a:r>
              <a:rPr lang="da-DK" sz="1600" b="1" spc="300" dirty="0" smtClean="0"/>
              <a:t>projektbaseret</a:t>
            </a:r>
            <a:r>
              <a:rPr lang="da-DK" sz="1600" spc="300" dirty="0" smtClean="0"/>
              <a:t> </a:t>
            </a:r>
            <a:r>
              <a:rPr lang="da-DK" sz="1600" spc="300" dirty="0"/>
              <a:t>og har fokus på det </a:t>
            </a:r>
            <a:r>
              <a:rPr lang="da-DK" sz="1600" b="1" spc="300" dirty="0" smtClean="0"/>
              <a:t>tværdisciplinære</a:t>
            </a:r>
            <a:r>
              <a:rPr lang="da-DK" sz="1600" b="1" spc="300" dirty="0"/>
              <a:t>. </a:t>
            </a:r>
            <a:endParaRPr lang="da-DK" sz="1600" b="1" spc="300" dirty="0" smtClean="0"/>
          </a:p>
          <a:p>
            <a:endParaRPr lang="da-DK" sz="1600" spc="300" dirty="0"/>
          </a:p>
          <a:p>
            <a:r>
              <a:rPr lang="da-DK" sz="1600" spc="300" dirty="0"/>
              <a:t>Gennem </a:t>
            </a:r>
            <a:r>
              <a:rPr lang="da-DK" sz="1600" b="1" spc="300" dirty="0"/>
              <a:t>samarbejdet</a:t>
            </a:r>
            <a:r>
              <a:rPr lang="da-DK" sz="1600" spc="300" dirty="0"/>
              <a:t> mellem forskere, studerende og </a:t>
            </a:r>
            <a:r>
              <a:rPr lang="da-DK" sz="1600" spc="300" dirty="0" smtClean="0"/>
              <a:t>offentlige </a:t>
            </a:r>
            <a:r>
              <a:rPr lang="da-DK" sz="1600" spc="300" dirty="0"/>
              <a:t>og private virksomheder skaber vi projektbaserede uddannelser og </a:t>
            </a:r>
            <a:r>
              <a:rPr lang="da-DK" sz="1600" b="1" spc="300" dirty="0" smtClean="0"/>
              <a:t>forskningsresultater </a:t>
            </a:r>
            <a:r>
              <a:rPr lang="da-DK" sz="1600" b="1" spc="300" dirty="0"/>
              <a:t>i verdensklasse</a:t>
            </a:r>
            <a:r>
              <a:rPr lang="da-DK" sz="1600" b="1" spc="300" dirty="0" smtClean="0"/>
              <a:t>.</a:t>
            </a:r>
          </a:p>
          <a:p>
            <a:r>
              <a:rPr lang="da-DK" sz="1600" spc="300" dirty="0" smtClean="0">
                <a:solidFill>
                  <a:schemeClr val="bg2">
                    <a:lumMod val="20000"/>
                    <a:lumOff val="80000"/>
                  </a:schemeClr>
                </a:solidFill>
              </a:rPr>
              <a:t> </a:t>
            </a:r>
            <a:endParaRPr lang="da-DK" sz="1600" spc="300" dirty="0">
              <a:solidFill>
                <a:schemeClr val="bg2">
                  <a:lumMod val="20000"/>
                  <a:lumOff val="80000"/>
                </a:schemeClr>
              </a:solidFill>
            </a:endParaRPr>
          </a:p>
          <a:p>
            <a:r>
              <a:rPr lang="da-DK" sz="1600" spc="300" dirty="0"/>
              <a:t>Sådan opnår vi nye erkendelser, nye løsninger på samfundets problemer og </a:t>
            </a:r>
            <a:r>
              <a:rPr lang="da-DK" sz="1600" b="1" spc="300" dirty="0"/>
              <a:t>skaber viden, der </a:t>
            </a:r>
            <a:r>
              <a:rPr lang="da-DK" sz="1600" b="1" spc="300" dirty="0" smtClean="0"/>
              <a:t>forandrer </a:t>
            </a:r>
            <a:r>
              <a:rPr lang="da-DK" sz="1600" b="1" spc="300" dirty="0"/>
              <a:t>verden. </a:t>
            </a:r>
          </a:p>
        </p:txBody>
      </p:sp>
      <p:pic>
        <p:nvPicPr>
          <p:cNvPr id="17" name="Billede 16"/>
          <p:cNvPicPr>
            <a:picLocks noChangeAspect="1"/>
          </p:cNvPicPr>
          <p:nvPr/>
        </p:nvPicPr>
        <p:blipFill rotWithShape="1">
          <a:blip r:embed="rId3">
            <a:extLst>
              <a:ext uri="{28A0092B-C50C-407E-A947-70E740481C1C}">
                <a14:useLocalDpi xmlns:a14="http://schemas.microsoft.com/office/drawing/2010/main" val="0"/>
              </a:ext>
            </a:extLst>
          </a:blip>
          <a:srcRect t="9371" r="1407" b="2601"/>
          <a:stretch/>
        </p:blipFill>
        <p:spPr>
          <a:xfrm>
            <a:off x="7427913" y="2281646"/>
            <a:ext cx="4764087" cy="2290354"/>
          </a:xfrm>
          <a:prstGeom prst="rect">
            <a:avLst/>
          </a:prstGeom>
        </p:spPr>
      </p:pic>
      <p:pic>
        <p:nvPicPr>
          <p:cNvPr id="19" name="Billede 18"/>
          <p:cNvPicPr>
            <a:picLocks noChangeAspect="1"/>
          </p:cNvPicPr>
          <p:nvPr/>
        </p:nvPicPr>
        <p:blipFill rotWithShape="1">
          <a:blip r:embed="rId4">
            <a:extLst>
              <a:ext uri="{28A0092B-C50C-407E-A947-70E740481C1C}">
                <a14:useLocalDpi xmlns:a14="http://schemas.microsoft.com/office/drawing/2010/main" val="0"/>
              </a:ext>
            </a:extLst>
          </a:blip>
          <a:srcRect l="251" t="4907" b="6238"/>
          <a:stretch/>
        </p:blipFill>
        <p:spPr>
          <a:xfrm>
            <a:off x="7431874" y="-1542"/>
            <a:ext cx="4760126" cy="2283188"/>
          </a:xfrm>
          <a:prstGeom prst="rect">
            <a:avLst/>
          </a:prstGeom>
        </p:spPr>
      </p:pic>
      <p:pic>
        <p:nvPicPr>
          <p:cNvPr id="20" name="Billede 19"/>
          <p:cNvPicPr>
            <a:picLocks noChangeAspect="1"/>
          </p:cNvPicPr>
          <p:nvPr/>
        </p:nvPicPr>
        <p:blipFill rotWithShape="1">
          <a:blip r:embed="rId5">
            <a:extLst>
              <a:ext uri="{28A0092B-C50C-407E-A947-70E740481C1C}">
                <a14:useLocalDpi xmlns:a14="http://schemas.microsoft.com/office/drawing/2010/main" val="0"/>
              </a:ext>
            </a:extLst>
          </a:blip>
          <a:srcRect t="1" b="10728"/>
          <a:stretch/>
        </p:blipFill>
        <p:spPr>
          <a:xfrm>
            <a:off x="7427913" y="4572000"/>
            <a:ext cx="4764087" cy="2290070"/>
          </a:xfrm>
          <a:prstGeom prst="rect">
            <a:avLst/>
          </a:prstGeom>
        </p:spPr>
      </p:pic>
    </p:spTree>
    <p:extLst>
      <p:ext uri="{BB962C8B-B14F-4D97-AF65-F5344CB8AC3E}">
        <p14:creationId xmlns:p14="http://schemas.microsoft.com/office/powerpoint/2010/main" val="1813501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D8D877B3-D348-4611-9BDB-C5374591D951}" type="slidenum">
              <a:rPr lang="en-US" smtClean="0"/>
              <a:pPr/>
              <a:t>8</a:t>
            </a:fld>
            <a:endParaRPr lang="en-US" dirty="0" smtClean="0"/>
          </a:p>
        </p:txBody>
      </p:sp>
      <p:sp>
        <p:nvSpPr>
          <p:cNvPr id="3" name="Title 2"/>
          <p:cNvSpPr>
            <a:spLocks noGrp="1"/>
          </p:cNvSpPr>
          <p:nvPr>
            <p:ph type="title"/>
          </p:nvPr>
        </p:nvSpPr>
        <p:spPr>
          <a:xfrm>
            <a:off x="587375" y="360363"/>
            <a:ext cx="4229100" cy="1620837"/>
          </a:xfrm>
        </p:spPr>
        <p:txBody>
          <a:bodyPr/>
          <a:lstStyle/>
          <a:p>
            <a:r>
              <a:rPr lang="en-US" dirty="0" smtClean="0"/>
              <a:t>AAU FAKTA</a:t>
            </a:r>
            <a:endParaRPr lang="en-US" dirty="0">
              <a:solidFill>
                <a:schemeClr val="accent4"/>
              </a:solidFill>
            </a:endParaRPr>
          </a:p>
        </p:txBody>
      </p:sp>
      <p:sp>
        <p:nvSpPr>
          <p:cNvPr id="9" name="TextBox 8"/>
          <p:cNvSpPr txBox="1"/>
          <p:nvPr/>
        </p:nvSpPr>
        <p:spPr>
          <a:xfrm>
            <a:off x="1692688" y="2360005"/>
            <a:ext cx="2023534" cy="584775"/>
          </a:xfrm>
          <a:prstGeom prst="rect">
            <a:avLst/>
          </a:prstGeom>
          <a:noFill/>
        </p:spPr>
        <p:txBody>
          <a:bodyPr wrap="square" lIns="0" rIns="0" rtlCol="0">
            <a:spAutoFit/>
          </a:bodyPr>
          <a:lstStyle/>
          <a:p>
            <a:r>
              <a:rPr lang="en-US" sz="1600" dirty="0" smtClean="0">
                <a:latin typeface="+mj-lt"/>
              </a:rPr>
              <a:t>FORSKNING &amp; UDDANNELSE</a:t>
            </a:r>
            <a:endParaRPr lang="en-US" sz="1600" dirty="0">
              <a:solidFill>
                <a:schemeClr val="accent1"/>
              </a:solidFill>
              <a:latin typeface="+mj-lt"/>
            </a:endParaRPr>
          </a:p>
        </p:txBody>
      </p:sp>
      <p:sp>
        <p:nvSpPr>
          <p:cNvPr id="17" name="TextBox 16"/>
          <p:cNvSpPr txBox="1"/>
          <p:nvPr/>
        </p:nvSpPr>
        <p:spPr>
          <a:xfrm>
            <a:off x="5393148" y="2481859"/>
            <a:ext cx="2023534" cy="338554"/>
          </a:xfrm>
          <a:prstGeom prst="rect">
            <a:avLst/>
          </a:prstGeom>
          <a:noFill/>
        </p:spPr>
        <p:txBody>
          <a:bodyPr wrap="square" lIns="0" rIns="0" rtlCol="0">
            <a:spAutoFit/>
          </a:bodyPr>
          <a:lstStyle/>
          <a:p>
            <a:r>
              <a:rPr lang="en-US" sz="1600" dirty="0" smtClean="0">
                <a:latin typeface="+mj-lt"/>
              </a:rPr>
              <a:t>STUDERENDE</a:t>
            </a:r>
          </a:p>
        </p:txBody>
      </p:sp>
      <p:sp>
        <p:nvSpPr>
          <p:cNvPr id="20" name="TextBox 19"/>
          <p:cNvSpPr txBox="1"/>
          <p:nvPr/>
        </p:nvSpPr>
        <p:spPr>
          <a:xfrm>
            <a:off x="9093608" y="2462879"/>
            <a:ext cx="2023534" cy="338554"/>
          </a:xfrm>
          <a:prstGeom prst="rect">
            <a:avLst/>
          </a:prstGeom>
          <a:noFill/>
        </p:spPr>
        <p:txBody>
          <a:bodyPr wrap="square" lIns="0" rIns="0" rtlCol="0">
            <a:spAutoFit/>
          </a:bodyPr>
          <a:lstStyle/>
          <a:p>
            <a:r>
              <a:rPr lang="en-US" sz="1600" dirty="0" smtClean="0">
                <a:latin typeface="+mj-lt"/>
              </a:rPr>
              <a:t>RESSOURCER</a:t>
            </a:r>
            <a:endParaRPr lang="en-US" sz="1600" dirty="0">
              <a:solidFill>
                <a:schemeClr val="accent1"/>
              </a:solidFill>
              <a:latin typeface="+mj-lt"/>
            </a:endParaRPr>
          </a:p>
        </p:txBody>
      </p:sp>
      <p:sp>
        <p:nvSpPr>
          <p:cNvPr id="26" name="TextBox 25"/>
          <p:cNvSpPr txBox="1"/>
          <p:nvPr/>
        </p:nvSpPr>
        <p:spPr>
          <a:xfrm>
            <a:off x="1692688" y="3087638"/>
            <a:ext cx="2040450" cy="2577629"/>
          </a:xfrm>
          <a:prstGeom prst="rect">
            <a:avLst/>
          </a:prstGeom>
          <a:noFill/>
        </p:spPr>
        <p:txBody>
          <a:bodyPr wrap="square" lIns="0" rIns="0" rtlCol="0">
            <a:spAutoFit/>
          </a:bodyPr>
          <a:lstStyle/>
          <a:p>
            <a:pPr marL="285750" indent="-285750">
              <a:spcAft>
                <a:spcPts val="140"/>
              </a:spcAft>
              <a:buBlip>
                <a:blip r:embed="rId3"/>
              </a:buBlip>
            </a:pPr>
            <a:r>
              <a:rPr lang="da-DK" sz="1400" dirty="0" smtClean="0">
                <a:solidFill>
                  <a:schemeClr val="tx1">
                    <a:alpha val="80000"/>
                  </a:schemeClr>
                </a:solidFill>
              </a:rPr>
              <a:t>Humaniora</a:t>
            </a: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Samfundsvidenskab</a:t>
            </a:r>
          </a:p>
          <a:p>
            <a:pPr>
              <a:spcAft>
                <a:spcPts val="140"/>
              </a:spcAft>
            </a:pPr>
            <a:endParaRPr lang="da-DK" sz="1400" dirty="0" smtClean="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Sundhedsvidenskab</a:t>
            </a: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Ingeniør- og naturvidenskab </a:t>
            </a:r>
            <a:endParaRPr lang="da-DK" sz="1400" dirty="0">
              <a:solidFill>
                <a:schemeClr val="tx1">
                  <a:alpha val="80000"/>
                </a:schemeClr>
              </a:solidFill>
            </a:endParaRP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dirty="0" smtClean="0">
                <a:solidFill>
                  <a:schemeClr val="tx1">
                    <a:alpha val="80000"/>
                  </a:schemeClr>
                </a:solidFill>
              </a:rPr>
              <a:t>IT </a:t>
            </a:r>
            <a:r>
              <a:rPr lang="da-DK" sz="1400" dirty="0">
                <a:solidFill>
                  <a:schemeClr val="tx1">
                    <a:alpha val="80000"/>
                  </a:schemeClr>
                </a:solidFill>
              </a:rPr>
              <a:t>og </a:t>
            </a:r>
            <a:r>
              <a:rPr lang="da-DK" sz="1400" dirty="0" smtClean="0">
                <a:solidFill>
                  <a:schemeClr val="tx1">
                    <a:alpha val="80000"/>
                  </a:schemeClr>
                </a:solidFill>
              </a:rPr>
              <a:t>design</a:t>
            </a:r>
          </a:p>
          <a:p>
            <a:pPr>
              <a:spcAft>
                <a:spcPts val="140"/>
              </a:spcAft>
            </a:pPr>
            <a:endParaRPr lang="da-DK" sz="1400" dirty="0">
              <a:solidFill>
                <a:schemeClr val="tx1">
                  <a:alpha val="80000"/>
                </a:schemeClr>
              </a:solidFill>
            </a:endParaRPr>
          </a:p>
        </p:txBody>
      </p:sp>
      <p:sp>
        <p:nvSpPr>
          <p:cNvPr id="27" name="TextBox 26"/>
          <p:cNvSpPr txBox="1"/>
          <p:nvPr/>
        </p:nvSpPr>
        <p:spPr>
          <a:xfrm>
            <a:off x="5393148" y="3088093"/>
            <a:ext cx="2658411" cy="1651734"/>
          </a:xfrm>
          <a:prstGeom prst="rect">
            <a:avLst/>
          </a:prstGeom>
          <a:noFill/>
        </p:spPr>
        <p:txBody>
          <a:bodyPr wrap="square" lIns="0" rIns="0" rtlCol="0">
            <a:spAutoFit/>
          </a:bodyPr>
          <a:lstStyle/>
          <a:p>
            <a:pPr marL="285750" indent="-285750">
              <a:spcAft>
                <a:spcPts val="140"/>
              </a:spcAft>
              <a:buBlip>
                <a:blip r:embed="rId3"/>
              </a:buBlip>
            </a:pPr>
            <a:r>
              <a:rPr lang="da-DK" sz="1400" b="1" dirty="0" smtClean="0">
                <a:solidFill>
                  <a:schemeClr val="tx1">
                    <a:alpha val="80000"/>
                  </a:schemeClr>
                </a:solidFill>
              </a:rPr>
              <a:t>23.700</a:t>
            </a:r>
            <a:r>
              <a:rPr lang="da-DK" sz="1400" dirty="0" smtClean="0">
                <a:solidFill>
                  <a:schemeClr val="tx1">
                    <a:alpha val="80000"/>
                  </a:schemeClr>
                </a:solidFill>
              </a:rPr>
              <a:t> </a:t>
            </a:r>
            <a:r>
              <a:rPr lang="da-DK" sz="1400" dirty="0">
                <a:solidFill>
                  <a:schemeClr val="tx1">
                    <a:alpha val="80000"/>
                  </a:schemeClr>
                </a:solidFill>
              </a:rPr>
              <a:t>studerende </a:t>
            </a:r>
            <a:endParaRPr lang="da-DK" sz="1400" dirty="0" smtClean="0">
              <a:solidFill>
                <a:schemeClr val="tx1">
                  <a:alpha val="80000"/>
                </a:schemeClr>
              </a:solidFill>
            </a:endParaRPr>
          </a:p>
          <a:p>
            <a:pPr>
              <a:spcAft>
                <a:spcPts val="140"/>
              </a:spcAft>
            </a:pPr>
            <a:endParaRPr lang="da-DK" sz="1400" dirty="0">
              <a:solidFill>
                <a:schemeClr val="tx1">
                  <a:alpha val="80000"/>
                </a:schemeClr>
              </a:solidFill>
            </a:endParaRPr>
          </a:p>
          <a:p>
            <a:pPr marL="285750" indent="-285750">
              <a:spcAft>
                <a:spcPts val="140"/>
              </a:spcAft>
              <a:buBlip>
                <a:blip r:embed="rId3"/>
              </a:buBlip>
            </a:pPr>
            <a:r>
              <a:rPr lang="da-DK" sz="1400" b="1" dirty="0" smtClean="0">
                <a:solidFill>
                  <a:schemeClr val="tx1">
                    <a:alpha val="80000"/>
                  </a:schemeClr>
                </a:solidFill>
              </a:rPr>
              <a:t>3.500</a:t>
            </a:r>
            <a:r>
              <a:rPr lang="da-DK" sz="1400" dirty="0" smtClean="0">
                <a:solidFill>
                  <a:schemeClr val="tx1">
                    <a:alpha val="80000"/>
                  </a:schemeClr>
                </a:solidFill>
              </a:rPr>
              <a:t> </a:t>
            </a:r>
            <a:r>
              <a:rPr lang="da-DK" sz="1400" dirty="0">
                <a:solidFill>
                  <a:schemeClr val="tx1">
                    <a:alpha val="80000"/>
                  </a:schemeClr>
                </a:solidFill>
              </a:rPr>
              <a:t>internationale </a:t>
            </a:r>
            <a:r>
              <a:rPr lang="da-DK" sz="1400" dirty="0" smtClean="0">
                <a:solidFill>
                  <a:schemeClr val="tx1">
                    <a:alpha val="80000"/>
                  </a:schemeClr>
                </a:solidFill>
              </a:rPr>
              <a:t>studerende</a:t>
            </a:r>
          </a:p>
          <a:p>
            <a:pPr marL="285750" indent="-285750">
              <a:spcAft>
                <a:spcPts val="140"/>
              </a:spcAft>
              <a:buBlip>
                <a:blip r:embed="rId3"/>
              </a:buBlip>
            </a:pPr>
            <a:endParaRPr lang="da-DK" sz="1400" b="1" dirty="0">
              <a:solidFill>
                <a:schemeClr val="tx1">
                  <a:alpha val="80000"/>
                </a:schemeClr>
              </a:solidFill>
            </a:endParaRPr>
          </a:p>
          <a:p>
            <a:pPr marL="285750" indent="-285750">
              <a:spcAft>
                <a:spcPts val="140"/>
              </a:spcAft>
              <a:buBlip>
                <a:blip r:embed="rId3"/>
              </a:buBlip>
            </a:pPr>
            <a:r>
              <a:rPr lang="da-DK" sz="1400" b="1" dirty="0" smtClean="0">
                <a:solidFill>
                  <a:schemeClr val="tx1">
                    <a:alpha val="80000"/>
                  </a:schemeClr>
                </a:solidFill>
              </a:rPr>
              <a:t>57,6% </a:t>
            </a:r>
            <a:r>
              <a:rPr lang="da-DK" sz="1400" dirty="0">
                <a:solidFill>
                  <a:schemeClr val="tx1">
                    <a:alpha val="80000"/>
                  </a:schemeClr>
                </a:solidFill>
              </a:rPr>
              <a:t>af AAU´s kandidater </a:t>
            </a:r>
            <a:r>
              <a:rPr lang="da-DK" sz="1400" dirty="0" smtClean="0">
                <a:solidFill>
                  <a:schemeClr val="tx1">
                    <a:alpha val="80000"/>
                  </a:schemeClr>
                </a:solidFill>
              </a:rPr>
              <a:t/>
            </a:r>
            <a:br>
              <a:rPr lang="da-DK" sz="1400" dirty="0" smtClean="0">
                <a:solidFill>
                  <a:schemeClr val="tx1">
                    <a:alpha val="80000"/>
                  </a:schemeClr>
                </a:solidFill>
              </a:rPr>
            </a:br>
            <a:r>
              <a:rPr lang="da-DK" sz="1400" dirty="0" smtClean="0">
                <a:solidFill>
                  <a:schemeClr val="tx1">
                    <a:alpha val="80000"/>
                  </a:schemeClr>
                </a:solidFill>
              </a:rPr>
              <a:t>får </a:t>
            </a:r>
            <a:r>
              <a:rPr lang="da-DK" sz="1400" dirty="0">
                <a:solidFill>
                  <a:schemeClr val="tx1">
                    <a:alpha val="80000"/>
                  </a:schemeClr>
                </a:solidFill>
              </a:rPr>
              <a:t>jobs i den private </a:t>
            </a:r>
            <a:r>
              <a:rPr lang="da-DK" sz="1400" dirty="0" smtClean="0">
                <a:solidFill>
                  <a:schemeClr val="tx1">
                    <a:alpha val="80000"/>
                  </a:schemeClr>
                </a:solidFill>
              </a:rPr>
              <a:t>sektor</a:t>
            </a:r>
            <a:endParaRPr lang="da-DK" sz="1400" dirty="0">
              <a:solidFill>
                <a:schemeClr val="tx1">
                  <a:alpha val="80000"/>
                </a:schemeClr>
              </a:solidFill>
            </a:endParaRPr>
          </a:p>
        </p:txBody>
      </p:sp>
      <p:sp>
        <p:nvSpPr>
          <p:cNvPr id="28" name="TextBox 27"/>
          <p:cNvSpPr txBox="1"/>
          <p:nvPr/>
        </p:nvSpPr>
        <p:spPr>
          <a:xfrm>
            <a:off x="9026970" y="3101077"/>
            <a:ext cx="3141584" cy="3249608"/>
          </a:xfrm>
          <a:prstGeom prst="rect">
            <a:avLst/>
          </a:prstGeom>
          <a:noFill/>
        </p:spPr>
        <p:txBody>
          <a:bodyPr wrap="square" lIns="0" rIns="0" rtlCol="0">
            <a:spAutoFit/>
          </a:bodyPr>
          <a:lstStyle/>
          <a:p>
            <a:pPr marL="285750" indent="-285750">
              <a:spcAft>
                <a:spcPts val="140"/>
              </a:spcAft>
              <a:buBlip>
                <a:blip r:embed="rId3"/>
              </a:buBlip>
            </a:pPr>
            <a:r>
              <a:rPr lang="en-US" sz="1400" b="1" dirty="0" smtClean="0">
                <a:solidFill>
                  <a:schemeClr val="tx1">
                    <a:alpha val="80000"/>
                  </a:schemeClr>
                </a:solidFill>
              </a:rPr>
              <a:t>2.300</a:t>
            </a:r>
            <a:r>
              <a:rPr lang="en-US" sz="1400" dirty="0" smtClean="0">
                <a:solidFill>
                  <a:schemeClr val="tx1">
                    <a:alpha val="80000"/>
                  </a:schemeClr>
                </a:solidFill>
              </a:rPr>
              <a:t> </a:t>
            </a:r>
            <a:r>
              <a:rPr lang="en-US" sz="1400" dirty="0" err="1">
                <a:solidFill>
                  <a:schemeClr val="tx1">
                    <a:alpha val="80000"/>
                  </a:schemeClr>
                </a:solidFill>
              </a:rPr>
              <a:t>ansatte</a:t>
            </a:r>
            <a:r>
              <a:rPr lang="en-US" sz="1400" dirty="0">
                <a:solidFill>
                  <a:schemeClr val="tx1">
                    <a:alpha val="80000"/>
                  </a:schemeClr>
                </a:solidFill>
              </a:rPr>
              <a:t> </a:t>
            </a:r>
            <a:r>
              <a:rPr lang="en-US" sz="1400" dirty="0" err="1">
                <a:solidFill>
                  <a:schemeClr val="tx1">
                    <a:alpha val="80000"/>
                  </a:schemeClr>
                </a:solidFill>
              </a:rPr>
              <a:t>inden</a:t>
            </a:r>
            <a:r>
              <a:rPr lang="en-US" sz="1400" dirty="0">
                <a:solidFill>
                  <a:schemeClr val="tx1">
                    <a:alpha val="80000"/>
                  </a:schemeClr>
                </a:solidFill>
              </a:rPr>
              <a:t> for </a:t>
            </a:r>
            <a:r>
              <a:rPr lang="en-US" sz="1400" dirty="0" smtClean="0">
                <a:solidFill>
                  <a:schemeClr val="tx1">
                    <a:alpha val="80000"/>
                  </a:schemeClr>
                </a:solidFill>
              </a:rPr>
              <a:t/>
            </a:r>
            <a:br>
              <a:rPr lang="en-US" sz="1400" dirty="0" smtClean="0">
                <a:solidFill>
                  <a:schemeClr val="tx1">
                    <a:alpha val="80000"/>
                  </a:schemeClr>
                </a:solidFill>
              </a:rPr>
            </a:br>
            <a:r>
              <a:rPr lang="en-US" sz="1400" dirty="0" err="1">
                <a:solidFill>
                  <a:schemeClr val="tx1">
                    <a:alpha val="80000"/>
                  </a:schemeClr>
                </a:solidFill>
              </a:rPr>
              <a:t>f</a:t>
            </a:r>
            <a:r>
              <a:rPr lang="en-US" sz="1400" dirty="0" err="1" smtClean="0">
                <a:solidFill>
                  <a:schemeClr val="tx1">
                    <a:alpha val="80000"/>
                  </a:schemeClr>
                </a:solidFill>
              </a:rPr>
              <a:t>orskning</a:t>
            </a:r>
            <a:r>
              <a:rPr lang="en-US" sz="1400" dirty="0" smtClean="0">
                <a:solidFill>
                  <a:schemeClr val="tx1">
                    <a:alpha val="80000"/>
                  </a:schemeClr>
                </a:solidFill>
              </a:rPr>
              <a:t> </a:t>
            </a:r>
            <a:r>
              <a:rPr lang="en-US" sz="1400" dirty="0" err="1">
                <a:solidFill>
                  <a:schemeClr val="tx1">
                    <a:alpha val="80000"/>
                  </a:schemeClr>
                </a:solidFill>
              </a:rPr>
              <a:t>og</a:t>
            </a:r>
            <a:r>
              <a:rPr lang="en-US" sz="1400" dirty="0">
                <a:solidFill>
                  <a:schemeClr val="tx1">
                    <a:alpha val="80000"/>
                  </a:schemeClr>
                </a:solidFill>
              </a:rPr>
              <a:t> </a:t>
            </a:r>
            <a:r>
              <a:rPr lang="en-US" sz="1400" dirty="0" err="1" smtClean="0">
                <a:solidFill>
                  <a:schemeClr val="tx1">
                    <a:alpha val="80000"/>
                  </a:schemeClr>
                </a:solidFill>
              </a:rPr>
              <a:t>uddannelse</a:t>
            </a:r>
            <a:endParaRPr lang="en-US" sz="1400" dirty="0" smtClean="0">
              <a:solidFill>
                <a:schemeClr val="tx1">
                  <a:alpha val="80000"/>
                </a:schemeClr>
              </a:solidFill>
            </a:endParaRPr>
          </a:p>
          <a:p>
            <a:pPr>
              <a:spcAft>
                <a:spcPts val="140"/>
              </a:spcAft>
            </a:pPr>
            <a:endParaRPr lang="en-US" sz="1400" dirty="0">
              <a:solidFill>
                <a:schemeClr val="tx1">
                  <a:alpha val="80000"/>
                </a:schemeClr>
              </a:solidFill>
            </a:endParaRPr>
          </a:p>
          <a:p>
            <a:pPr marL="285750" indent="-285750">
              <a:spcAft>
                <a:spcPts val="140"/>
              </a:spcAft>
              <a:buBlip>
                <a:blip r:embed="rId3"/>
              </a:buBlip>
            </a:pPr>
            <a:r>
              <a:rPr lang="en-US" sz="1400" b="1" dirty="0" smtClean="0">
                <a:solidFill>
                  <a:schemeClr val="tx1">
                    <a:alpha val="80000"/>
                  </a:schemeClr>
                </a:solidFill>
              </a:rPr>
              <a:t>670</a:t>
            </a:r>
            <a:r>
              <a:rPr lang="en-US" sz="1400" dirty="0" smtClean="0">
                <a:solidFill>
                  <a:schemeClr val="tx1">
                    <a:alpha val="80000"/>
                  </a:schemeClr>
                </a:solidFill>
              </a:rPr>
              <a:t> </a:t>
            </a:r>
            <a:r>
              <a:rPr lang="en-US" sz="1400" dirty="0" err="1" smtClean="0">
                <a:solidFill>
                  <a:schemeClr val="tx1">
                    <a:alpha val="80000"/>
                  </a:schemeClr>
                </a:solidFill>
              </a:rPr>
              <a:t>internationale</a:t>
            </a:r>
            <a:r>
              <a:rPr lang="en-US" sz="1400" dirty="0">
                <a:solidFill>
                  <a:schemeClr val="tx1">
                    <a:alpha val="80000"/>
                  </a:schemeClr>
                </a:solidFill>
              </a:rPr>
              <a:t> </a:t>
            </a:r>
            <a:r>
              <a:rPr lang="en-US" sz="1400" dirty="0" err="1" smtClean="0">
                <a:solidFill>
                  <a:schemeClr val="tx1">
                    <a:alpha val="80000"/>
                  </a:schemeClr>
                </a:solidFill>
              </a:rPr>
              <a:t>forskere</a:t>
            </a:r>
            <a:endParaRPr lang="en-US" sz="1400" dirty="0" smtClean="0">
              <a:solidFill>
                <a:schemeClr val="tx1">
                  <a:alpha val="80000"/>
                </a:schemeClr>
              </a:solidFill>
            </a:endParaRPr>
          </a:p>
          <a:p>
            <a:pPr>
              <a:spcAft>
                <a:spcPts val="140"/>
              </a:spcAft>
            </a:pPr>
            <a:endParaRPr lang="en-US" sz="1400" dirty="0">
              <a:solidFill>
                <a:schemeClr val="tx1">
                  <a:alpha val="80000"/>
                </a:schemeClr>
              </a:solidFill>
            </a:endParaRPr>
          </a:p>
          <a:p>
            <a:pPr marL="285750" indent="-285750">
              <a:spcAft>
                <a:spcPts val="140"/>
              </a:spcAft>
              <a:buBlip>
                <a:blip r:embed="rId3"/>
              </a:buBlip>
            </a:pPr>
            <a:r>
              <a:rPr lang="en-US" sz="1400" b="1" dirty="0" smtClean="0">
                <a:solidFill>
                  <a:schemeClr val="tx1">
                    <a:alpha val="80000"/>
                  </a:schemeClr>
                </a:solidFill>
              </a:rPr>
              <a:t>1.425</a:t>
            </a:r>
            <a:r>
              <a:rPr lang="en-US" sz="1400" dirty="0" smtClean="0">
                <a:solidFill>
                  <a:schemeClr val="tx1">
                    <a:alpha val="80000"/>
                  </a:schemeClr>
                </a:solidFill>
              </a:rPr>
              <a:t> </a:t>
            </a:r>
            <a:r>
              <a:rPr lang="en-US" sz="1400" dirty="0" err="1">
                <a:solidFill>
                  <a:schemeClr val="tx1">
                    <a:alpha val="80000"/>
                  </a:schemeClr>
                </a:solidFill>
              </a:rPr>
              <a:t>administrativt</a:t>
            </a:r>
            <a:r>
              <a:rPr lang="en-US" sz="1400" dirty="0">
                <a:solidFill>
                  <a:schemeClr val="tx1">
                    <a:alpha val="80000"/>
                  </a:schemeClr>
                </a:solidFill>
              </a:rPr>
              <a:t>  </a:t>
            </a:r>
            <a:r>
              <a:rPr lang="en-US" sz="1400" dirty="0" err="1" smtClean="0">
                <a:solidFill>
                  <a:schemeClr val="tx1">
                    <a:alpha val="80000"/>
                  </a:schemeClr>
                </a:solidFill>
              </a:rPr>
              <a:t>ansatte</a:t>
            </a:r>
            <a:endParaRPr lang="en-US" sz="1400" dirty="0" smtClean="0">
              <a:solidFill>
                <a:schemeClr val="tx1">
                  <a:alpha val="80000"/>
                </a:schemeClr>
              </a:solidFill>
            </a:endParaRPr>
          </a:p>
          <a:p>
            <a:pPr>
              <a:spcAft>
                <a:spcPts val="140"/>
              </a:spcAft>
            </a:pPr>
            <a:endParaRPr lang="en-US" sz="1400" dirty="0">
              <a:solidFill>
                <a:schemeClr val="tx1">
                  <a:alpha val="80000"/>
                </a:schemeClr>
              </a:solidFill>
            </a:endParaRPr>
          </a:p>
          <a:p>
            <a:pPr marL="285750" indent="-285750">
              <a:spcAft>
                <a:spcPts val="140"/>
              </a:spcAft>
              <a:buBlip>
                <a:blip r:embed="rId3"/>
              </a:buBlip>
            </a:pPr>
            <a:r>
              <a:rPr lang="en-US" sz="1400" dirty="0" err="1" smtClean="0">
                <a:solidFill>
                  <a:schemeClr val="tx1">
                    <a:alpha val="80000"/>
                  </a:schemeClr>
                </a:solidFill>
              </a:rPr>
              <a:t>Samlet</a:t>
            </a:r>
            <a:r>
              <a:rPr lang="en-US" sz="1400" dirty="0" smtClean="0">
                <a:solidFill>
                  <a:schemeClr val="tx1">
                    <a:alpha val="80000"/>
                  </a:schemeClr>
                </a:solidFill>
              </a:rPr>
              <a:t> </a:t>
            </a:r>
            <a:r>
              <a:rPr lang="en-US" sz="1400" dirty="0">
                <a:solidFill>
                  <a:schemeClr val="tx1">
                    <a:alpha val="80000"/>
                  </a:schemeClr>
                </a:solidFill>
              </a:rPr>
              <a:t>budget </a:t>
            </a:r>
            <a:r>
              <a:rPr lang="en-US" sz="1400" b="1" dirty="0" smtClean="0">
                <a:solidFill>
                  <a:schemeClr val="tx1">
                    <a:alpha val="80000"/>
                  </a:schemeClr>
                </a:solidFill>
              </a:rPr>
              <a:t>2,9 </a:t>
            </a:r>
            <a:r>
              <a:rPr lang="en-US" sz="1400" b="1" dirty="0" err="1" smtClean="0">
                <a:solidFill>
                  <a:schemeClr val="tx1">
                    <a:alpha val="80000"/>
                  </a:schemeClr>
                </a:solidFill>
              </a:rPr>
              <a:t>mia</a:t>
            </a:r>
            <a:r>
              <a:rPr lang="en-US" sz="1400" b="1" dirty="0" smtClean="0">
                <a:solidFill>
                  <a:schemeClr val="tx1">
                    <a:alpha val="80000"/>
                  </a:schemeClr>
                </a:solidFill>
              </a:rPr>
              <a:t>. </a:t>
            </a:r>
            <a:r>
              <a:rPr lang="en-US" sz="1400" b="1" dirty="0">
                <a:solidFill>
                  <a:schemeClr val="tx1">
                    <a:alpha val="80000"/>
                  </a:schemeClr>
                </a:solidFill>
              </a:rPr>
              <a:t>k</a:t>
            </a:r>
            <a:r>
              <a:rPr lang="en-US" sz="1400" b="1" dirty="0" smtClean="0">
                <a:solidFill>
                  <a:schemeClr val="tx1">
                    <a:alpha val="80000"/>
                  </a:schemeClr>
                </a:solidFill>
              </a:rPr>
              <a:t>r..</a:t>
            </a:r>
          </a:p>
          <a:p>
            <a:pPr marL="540000" lvl="1" indent="-285750">
              <a:spcAft>
                <a:spcPts val="120"/>
              </a:spcAft>
              <a:buBlip>
                <a:blip r:embed="rId3"/>
              </a:buBlip>
            </a:pPr>
            <a:r>
              <a:rPr lang="en-US" sz="1400" dirty="0">
                <a:solidFill>
                  <a:schemeClr val="tx1">
                    <a:alpha val="80000"/>
                  </a:schemeClr>
                </a:solidFill>
              </a:rPr>
              <a:t>Uddannelse: </a:t>
            </a:r>
            <a:r>
              <a:rPr lang="en-US" sz="1400" dirty="0" smtClean="0">
                <a:solidFill>
                  <a:schemeClr val="tx1">
                    <a:alpha val="80000"/>
                  </a:schemeClr>
                </a:solidFill>
              </a:rPr>
              <a:t>1,3 </a:t>
            </a:r>
            <a:r>
              <a:rPr lang="en-US" sz="1400" dirty="0" err="1">
                <a:solidFill>
                  <a:schemeClr val="tx1">
                    <a:alpha val="80000"/>
                  </a:schemeClr>
                </a:solidFill>
              </a:rPr>
              <a:t>mia</a:t>
            </a:r>
            <a:r>
              <a:rPr lang="en-US" sz="1400" dirty="0" smtClean="0">
                <a:solidFill>
                  <a:schemeClr val="tx1">
                    <a:alpha val="80000"/>
                  </a:schemeClr>
                </a:solidFill>
              </a:rPr>
              <a:t>. </a:t>
            </a:r>
            <a:r>
              <a:rPr lang="en-US" sz="1400" dirty="0">
                <a:solidFill>
                  <a:schemeClr val="tx1">
                    <a:alpha val="80000"/>
                  </a:schemeClr>
                </a:solidFill>
              </a:rPr>
              <a:t>k</a:t>
            </a:r>
            <a:r>
              <a:rPr lang="en-US" sz="1400" dirty="0" smtClean="0">
                <a:solidFill>
                  <a:schemeClr val="tx1">
                    <a:alpha val="80000"/>
                  </a:schemeClr>
                </a:solidFill>
              </a:rPr>
              <a:t>r.</a:t>
            </a:r>
            <a:endParaRPr lang="en-US" sz="1400" dirty="0">
              <a:solidFill>
                <a:schemeClr val="tx1">
                  <a:alpha val="80000"/>
                </a:schemeClr>
              </a:solidFill>
            </a:endParaRPr>
          </a:p>
          <a:p>
            <a:pPr marL="540000" lvl="1" indent="-285750">
              <a:spcAft>
                <a:spcPts val="120"/>
              </a:spcAft>
              <a:buBlip>
                <a:blip r:embed="rId3"/>
              </a:buBlip>
            </a:pPr>
            <a:r>
              <a:rPr lang="da-DK" sz="1400" dirty="0" smtClean="0">
                <a:solidFill>
                  <a:schemeClr val="tx1">
                    <a:alpha val="80000"/>
                  </a:schemeClr>
                </a:solidFill>
              </a:rPr>
              <a:t>Forskning/myndighedsbetjening 830 mio. kr. </a:t>
            </a:r>
            <a:endParaRPr lang="da-DK" sz="1400" dirty="0">
              <a:solidFill>
                <a:schemeClr val="tx1">
                  <a:alpha val="80000"/>
                </a:schemeClr>
              </a:solidFill>
            </a:endParaRPr>
          </a:p>
          <a:p>
            <a:pPr marL="540000" lvl="1" indent="-285750">
              <a:spcAft>
                <a:spcPts val="120"/>
              </a:spcAft>
              <a:buBlip>
                <a:blip r:embed="rId3"/>
              </a:buBlip>
            </a:pPr>
            <a:r>
              <a:rPr lang="da-DK" sz="1400" dirty="0" smtClean="0">
                <a:solidFill>
                  <a:schemeClr val="tx1">
                    <a:alpha val="80000"/>
                  </a:schemeClr>
                </a:solidFill>
              </a:rPr>
              <a:t>Ekstern virksomhed: 650 mio</a:t>
            </a:r>
            <a:r>
              <a:rPr lang="da-DK" sz="1400" dirty="0">
                <a:solidFill>
                  <a:schemeClr val="tx1">
                    <a:alpha val="80000"/>
                  </a:schemeClr>
                </a:solidFill>
              </a:rPr>
              <a:t>. </a:t>
            </a:r>
            <a:r>
              <a:rPr lang="da-DK" sz="1400" dirty="0" smtClean="0">
                <a:solidFill>
                  <a:schemeClr val="tx1">
                    <a:alpha val="80000"/>
                  </a:schemeClr>
                </a:solidFill>
              </a:rPr>
              <a:t>kr.</a:t>
            </a:r>
            <a:endParaRPr lang="da-DK" sz="1400" dirty="0">
              <a:solidFill>
                <a:schemeClr val="tx1">
                  <a:alpha val="80000"/>
                </a:schemeClr>
              </a:solidFill>
            </a:endParaRPr>
          </a:p>
          <a:p>
            <a:pPr marL="742915" lvl="1" indent="-285750">
              <a:spcAft>
                <a:spcPts val="120"/>
              </a:spcAft>
              <a:buBlip>
                <a:blip r:embed="rId3"/>
              </a:buBlip>
            </a:pPr>
            <a:endParaRPr lang="en-US" sz="1400" dirty="0" smtClean="0">
              <a:solidFill>
                <a:schemeClr val="tx1">
                  <a:alpha val="80000"/>
                </a:schemeClr>
              </a:solidFill>
            </a:endParaRPr>
          </a:p>
          <a:p>
            <a:pPr lvl="1">
              <a:spcAft>
                <a:spcPts val="140"/>
              </a:spcAft>
            </a:pPr>
            <a:endParaRPr lang="en-US" sz="1400" b="1" dirty="0">
              <a:solidFill>
                <a:schemeClr val="tx1">
                  <a:alpha val="80000"/>
                </a:schemeClr>
              </a:solidFill>
            </a:endParaRPr>
          </a:p>
        </p:txBody>
      </p:sp>
      <p:grpSp>
        <p:nvGrpSpPr>
          <p:cNvPr id="46" name="Group 26"/>
          <p:cNvGrpSpPr>
            <a:grpSpLocks noChangeAspect="1"/>
          </p:cNvGrpSpPr>
          <p:nvPr/>
        </p:nvGrpSpPr>
        <p:grpSpPr bwMode="auto">
          <a:xfrm>
            <a:off x="4509810" y="2458457"/>
            <a:ext cx="440402" cy="350854"/>
            <a:chOff x="2903" y="1145"/>
            <a:chExt cx="300" cy="239"/>
          </a:xfrm>
        </p:grpSpPr>
        <p:sp>
          <p:nvSpPr>
            <p:cNvPr id="47" name="AutoShape 25"/>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27"/>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49" name="Group 30"/>
          <p:cNvGrpSpPr>
            <a:grpSpLocks noChangeAspect="1"/>
          </p:cNvGrpSpPr>
          <p:nvPr/>
        </p:nvGrpSpPr>
        <p:grpSpPr bwMode="auto">
          <a:xfrm>
            <a:off x="8278225" y="2435443"/>
            <a:ext cx="386088" cy="396362"/>
            <a:chOff x="3495" y="1253"/>
            <a:chExt cx="263" cy="270"/>
          </a:xfrm>
        </p:grpSpPr>
        <p:sp>
          <p:nvSpPr>
            <p:cNvPr id="50" name="AutoShape 29"/>
            <p:cNvSpPr>
              <a:spLocks noChangeAspect="1" noChangeArrowheads="1" noTextEdit="1"/>
            </p:cNvSpPr>
            <p:nvPr/>
          </p:nvSpPr>
          <p:spPr bwMode="auto">
            <a:xfrm>
              <a:off x="3495" y="1253"/>
              <a:ext cx="26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31"/>
            <p:cNvSpPr>
              <a:spLocks noEditPoints="1"/>
            </p:cNvSpPr>
            <p:nvPr/>
          </p:nvSpPr>
          <p:spPr bwMode="auto">
            <a:xfrm>
              <a:off x="3493" y="1253"/>
              <a:ext cx="267" cy="268"/>
            </a:xfrm>
            <a:custGeom>
              <a:avLst/>
              <a:gdLst>
                <a:gd name="T0" fmla="*/ 100 w 128"/>
                <a:gd name="T1" fmla="*/ 104 h 128"/>
                <a:gd name="T2" fmla="*/ 116 w 128"/>
                <a:gd name="T3" fmla="*/ 104 h 128"/>
                <a:gd name="T4" fmla="*/ 124 w 128"/>
                <a:gd name="T5" fmla="*/ 96 h 128"/>
                <a:gd name="T6" fmla="*/ 124 w 128"/>
                <a:gd name="T7" fmla="*/ 32 h 128"/>
                <a:gd name="T8" fmla="*/ 116 w 128"/>
                <a:gd name="T9" fmla="*/ 24 h 128"/>
                <a:gd name="T10" fmla="*/ 100 w 128"/>
                <a:gd name="T11" fmla="*/ 24 h 128"/>
                <a:gd name="T12" fmla="*/ 92 w 128"/>
                <a:gd name="T13" fmla="*/ 32 h 128"/>
                <a:gd name="T14" fmla="*/ 92 w 128"/>
                <a:gd name="T15" fmla="*/ 96 h 128"/>
                <a:gd name="T16" fmla="*/ 100 w 128"/>
                <a:gd name="T17" fmla="*/ 104 h 128"/>
                <a:gd name="T18" fmla="*/ 104 w 128"/>
                <a:gd name="T19" fmla="*/ 36 h 128"/>
                <a:gd name="T20" fmla="*/ 112 w 128"/>
                <a:gd name="T21" fmla="*/ 36 h 128"/>
                <a:gd name="T22" fmla="*/ 112 w 128"/>
                <a:gd name="T23" fmla="*/ 92 h 128"/>
                <a:gd name="T24" fmla="*/ 104 w 128"/>
                <a:gd name="T25" fmla="*/ 92 h 128"/>
                <a:gd name="T26" fmla="*/ 104 w 128"/>
                <a:gd name="T27" fmla="*/ 36 h 128"/>
                <a:gd name="T28" fmla="*/ 56 w 128"/>
                <a:gd name="T29" fmla="*/ 104 h 128"/>
                <a:gd name="T30" fmla="*/ 72 w 128"/>
                <a:gd name="T31" fmla="*/ 104 h 128"/>
                <a:gd name="T32" fmla="*/ 80 w 128"/>
                <a:gd name="T33" fmla="*/ 96 h 128"/>
                <a:gd name="T34" fmla="*/ 80 w 128"/>
                <a:gd name="T35" fmla="*/ 8 h 128"/>
                <a:gd name="T36" fmla="*/ 72 w 128"/>
                <a:gd name="T37" fmla="*/ 0 h 128"/>
                <a:gd name="T38" fmla="*/ 56 w 128"/>
                <a:gd name="T39" fmla="*/ 0 h 128"/>
                <a:gd name="T40" fmla="*/ 48 w 128"/>
                <a:gd name="T41" fmla="*/ 8 h 128"/>
                <a:gd name="T42" fmla="*/ 48 w 128"/>
                <a:gd name="T43" fmla="*/ 96 h 128"/>
                <a:gd name="T44" fmla="*/ 56 w 128"/>
                <a:gd name="T45" fmla="*/ 104 h 128"/>
                <a:gd name="T46" fmla="*/ 60 w 128"/>
                <a:gd name="T47" fmla="*/ 12 h 128"/>
                <a:gd name="T48" fmla="*/ 68 w 128"/>
                <a:gd name="T49" fmla="*/ 12 h 128"/>
                <a:gd name="T50" fmla="*/ 68 w 128"/>
                <a:gd name="T51" fmla="*/ 92 h 128"/>
                <a:gd name="T52" fmla="*/ 60 w 128"/>
                <a:gd name="T53" fmla="*/ 92 h 128"/>
                <a:gd name="T54" fmla="*/ 60 w 128"/>
                <a:gd name="T55" fmla="*/ 12 h 128"/>
                <a:gd name="T56" fmla="*/ 122 w 128"/>
                <a:gd name="T57" fmla="*/ 116 h 128"/>
                <a:gd name="T58" fmla="*/ 6 w 128"/>
                <a:gd name="T59" fmla="*/ 116 h 128"/>
                <a:gd name="T60" fmla="*/ 0 w 128"/>
                <a:gd name="T61" fmla="*/ 122 h 128"/>
                <a:gd name="T62" fmla="*/ 6 w 128"/>
                <a:gd name="T63" fmla="*/ 128 h 128"/>
                <a:gd name="T64" fmla="*/ 122 w 128"/>
                <a:gd name="T65" fmla="*/ 128 h 128"/>
                <a:gd name="T66" fmla="*/ 128 w 128"/>
                <a:gd name="T67" fmla="*/ 122 h 128"/>
                <a:gd name="T68" fmla="*/ 122 w 128"/>
                <a:gd name="T69" fmla="*/ 116 h 128"/>
                <a:gd name="T70" fmla="*/ 12 w 128"/>
                <a:gd name="T71" fmla="*/ 104 h 128"/>
                <a:gd name="T72" fmla="*/ 28 w 128"/>
                <a:gd name="T73" fmla="*/ 104 h 128"/>
                <a:gd name="T74" fmla="*/ 36 w 128"/>
                <a:gd name="T75" fmla="*/ 96 h 128"/>
                <a:gd name="T76" fmla="*/ 36 w 128"/>
                <a:gd name="T77" fmla="*/ 56 h 128"/>
                <a:gd name="T78" fmla="*/ 28 w 128"/>
                <a:gd name="T79" fmla="*/ 48 h 128"/>
                <a:gd name="T80" fmla="*/ 12 w 128"/>
                <a:gd name="T81" fmla="*/ 48 h 128"/>
                <a:gd name="T82" fmla="*/ 4 w 128"/>
                <a:gd name="T83" fmla="*/ 56 h 128"/>
                <a:gd name="T84" fmla="*/ 4 w 128"/>
                <a:gd name="T85" fmla="*/ 96 h 128"/>
                <a:gd name="T86" fmla="*/ 12 w 128"/>
                <a:gd name="T87" fmla="*/ 104 h 128"/>
                <a:gd name="T88" fmla="*/ 16 w 128"/>
                <a:gd name="T89" fmla="*/ 60 h 128"/>
                <a:gd name="T90" fmla="*/ 24 w 128"/>
                <a:gd name="T91" fmla="*/ 60 h 128"/>
                <a:gd name="T92" fmla="*/ 24 w 128"/>
                <a:gd name="T93" fmla="*/ 92 h 128"/>
                <a:gd name="T94" fmla="*/ 16 w 128"/>
                <a:gd name="T95" fmla="*/ 92 h 128"/>
                <a:gd name="T96" fmla="*/ 16 w 128"/>
                <a:gd name="T97"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28">
                  <a:moveTo>
                    <a:pt x="100" y="104"/>
                  </a:moveTo>
                  <a:cubicBezTo>
                    <a:pt x="116" y="104"/>
                    <a:pt x="116" y="104"/>
                    <a:pt x="116" y="104"/>
                  </a:cubicBezTo>
                  <a:cubicBezTo>
                    <a:pt x="121" y="104"/>
                    <a:pt x="124" y="100"/>
                    <a:pt x="124" y="96"/>
                  </a:cubicBezTo>
                  <a:cubicBezTo>
                    <a:pt x="124" y="32"/>
                    <a:pt x="124" y="32"/>
                    <a:pt x="124" y="32"/>
                  </a:cubicBezTo>
                  <a:cubicBezTo>
                    <a:pt x="124" y="27"/>
                    <a:pt x="121" y="24"/>
                    <a:pt x="116" y="24"/>
                  </a:cubicBezTo>
                  <a:cubicBezTo>
                    <a:pt x="100" y="24"/>
                    <a:pt x="100" y="24"/>
                    <a:pt x="100" y="24"/>
                  </a:cubicBezTo>
                  <a:cubicBezTo>
                    <a:pt x="96" y="24"/>
                    <a:pt x="92" y="27"/>
                    <a:pt x="92" y="32"/>
                  </a:cubicBezTo>
                  <a:cubicBezTo>
                    <a:pt x="92" y="96"/>
                    <a:pt x="92" y="96"/>
                    <a:pt x="92" y="96"/>
                  </a:cubicBezTo>
                  <a:cubicBezTo>
                    <a:pt x="92" y="100"/>
                    <a:pt x="96" y="104"/>
                    <a:pt x="100" y="104"/>
                  </a:cubicBezTo>
                  <a:close/>
                  <a:moveTo>
                    <a:pt x="104" y="36"/>
                  </a:moveTo>
                  <a:cubicBezTo>
                    <a:pt x="112" y="36"/>
                    <a:pt x="112" y="36"/>
                    <a:pt x="112" y="36"/>
                  </a:cubicBezTo>
                  <a:cubicBezTo>
                    <a:pt x="112" y="92"/>
                    <a:pt x="112" y="92"/>
                    <a:pt x="112" y="92"/>
                  </a:cubicBezTo>
                  <a:cubicBezTo>
                    <a:pt x="104" y="92"/>
                    <a:pt x="104" y="92"/>
                    <a:pt x="104" y="92"/>
                  </a:cubicBezTo>
                  <a:lnTo>
                    <a:pt x="104" y="36"/>
                  </a:lnTo>
                  <a:close/>
                  <a:moveTo>
                    <a:pt x="56" y="104"/>
                  </a:moveTo>
                  <a:cubicBezTo>
                    <a:pt x="72" y="104"/>
                    <a:pt x="72" y="104"/>
                    <a:pt x="72" y="104"/>
                  </a:cubicBezTo>
                  <a:cubicBezTo>
                    <a:pt x="77" y="104"/>
                    <a:pt x="80" y="100"/>
                    <a:pt x="80" y="96"/>
                  </a:cubicBezTo>
                  <a:cubicBezTo>
                    <a:pt x="80" y="8"/>
                    <a:pt x="80" y="8"/>
                    <a:pt x="80" y="8"/>
                  </a:cubicBezTo>
                  <a:cubicBezTo>
                    <a:pt x="80" y="3"/>
                    <a:pt x="77" y="0"/>
                    <a:pt x="72" y="0"/>
                  </a:cubicBezTo>
                  <a:cubicBezTo>
                    <a:pt x="56" y="0"/>
                    <a:pt x="56" y="0"/>
                    <a:pt x="56" y="0"/>
                  </a:cubicBezTo>
                  <a:cubicBezTo>
                    <a:pt x="52" y="0"/>
                    <a:pt x="48" y="3"/>
                    <a:pt x="48" y="8"/>
                  </a:cubicBezTo>
                  <a:cubicBezTo>
                    <a:pt x="48" y="96"/>
                    <a:pt x="48" y="96"/>
                    <a:pt x="48" y="96"/>
                  </a:cubicBezTo>
                  <a:cubicBezTo>
                    <a:pt x="48" y="100"/>
                    <a:pt x="52" y="104"/>
                    <a:pt x="56" y="104"/>
                  </a:cubicBezTo>
                  <a:close/>
                  <a:moveTo>
                    <a:pt x="60" y="12"/>
                  </a:moveTo>
                  <a:cubicBezTo>
                    <a:pt x="68" y="12"/>
                    <a:pt x="68" y="12"/>
                    <a:pt x="68" y="12"/>
                  </a:cubicBezTo>
                  <a:cubicBezTo>
                    <a:pt x="68" y="92"/>
                    <a:pt x="68" y="92"/>
                    <a:pt x="68" y="92"/>
                  </a:cubicBezTo>
                  <a:cubicBezTo>
                    <a:pt x="60" y="92"/>
                    <a:pt x="60" y="92"/>
                    <a:pt x="60" y="92"/>
                  </a:cubicBezTo>
                  <a:lnTo>
                    <a:pt x="60" y="12"/>
                  </a:lnTo>
                  <a:close/>
                  <a:moveTo>
                    <a:pt x="122" y="116"/>
                  </a:moveTo>
                  <a:cubicBezTo>
                    <a:pt x="6" y="116"/>
                    <a:pt x="6" y="116"/>
                    <a:pt x="6" y="116"/>
                  </a:cubicBezTo>
                  <a:cubicBezTo>
                    <a:pt x="3" y="116"/>
                    <a:pt x="0" y="118"/>
                    <a:pt x="0" y="122"/>
                  </a:cubicBezTo>
                  <a:cubicBezTo>
                    <a:pt x="0" y="125"/>
                    <a:pt x="3" y="128"/>
                    <a:pt x="6" y="128"/>
                  </a:cubicBezTo>
                  <a:cubicBezTo>
                    <a:pt x="122" y="128"/>
                    <a:pt x="122" y="128"/>
                    <a:pt x="122" y="128"/>
                  </a:cubicBezTo>
                  <a:cubicBezTo>
                    <a:pt x="126" y="128"/>
                    <a:pt x="128" y="125"/>
                    <a:pt x="128" y="122"/>
                  </a:cubicBezTo>
                  <a:cubicBezTo>
                    <a:pt x="128" y="118"/>
                    <a:pt x="126" y="116"/>
                    <a:pt x="122" y="116"/>
                  </a:cubicBezTo>
                  <a:close/>
                  <a:moveTo>
                    <a:pt x="12" y="104"/>
                  </a:moveTo>
                  <a:cubicBezTo>
                    <a:pt x="28" y="104"/>
                    <a:pt x="28" y="104"/>
                    <a:pt x="28" y="104"/>
                  </a:cubicBezTo>
                  <a:cubicBezTo>
                    <a:pt x="33" y="104"/>
                    <a:pt x="36" y="100"/>
                    <a:pt x="36" y="96"/>
                  </a:cubicBezTo>
                  <a:cubicBezTo>
                    <a:pt x="36" y="56"/>
                    <a:pt x="36" y="56"/>
                    <a:pt x="36" y="56"/>
                  </a:cubicBezTo>
                  <a:cubicBezTo>
                    <a:pt x="36" y="51"/>
                    <a:pt x="33" y="48"/>
                    <a:pt x="28" y="48"/>
                  </a:cubicBezTo>
                  <a:cubicBezTo>
                    <a:pt x="12" y="48"/>
                    <a:pt x="12" y="48"/>
                    <a:pt x="12" y="48"/>
                  </a:cubicBezTo>
                  <a:cubicBezTo>
                    <a:pt x="8" y="48"/>
                    <a:pt x="4" y="51"/>
                    <a:pt x="4" y="56"/>
                  </a:cubicBezTo>
                  <a:cubicBezTo>
                    <a:pt x="4" y="96"/>
                    <a:pt x="4" y="96"/>
                    <a:pt x="4" y="96"/>
                  </a:cubicBezTo>
                  <a:cubicBezTo>
                    <a:pt x="4" y="100"/>
                    <a:pt x="8" y="104"/>
                    <a:pt x="12" y="104"/>
                  </a:cubicBezTo>
                  <a:close/>
                  <a:moveTo>
                    <a:pt x="16" y="60"/>
                  </a:moveTo>
                  <a:cubicBezTo>
                    <a:pt x="24" y="60"/>
                    <a:pt x="24" y="60"/>
                    <a:pt x="24" y="60"/>
                  </a:cubicBezTo>
                  <a:cubicBezTo>
                    <a:pt x="24" y="92"/>
                    <a:pt x="24" y="92"/>
                    <a:pt x="24" y="92"/>
                  </a:cubicBezTo>
                  <a:cubicBezTo>
                    <a:pt x="16" y="92"/>
                    <a:pt x="16" y="92"/>
                    <a:pt x="16" y="92"/>
                  </a:cubicBezTo>
                  <a:lnTo>
                    <a:pt x="16" y="60"/>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AutoShape 33"/>
          <p:cNvSpPr>
            <a:spLocks noChangeAspect="1" noChangeArrowheads="1" noTextEdit="1"/>
          </p:cNvSpPr>
          <p:nvPr/>
        </p:nvSpPr>
        <p:spPr bwMode="auto">
          <a:xfrm>
            <a:off x="6879982" y="1384323"/>
            <a:ext cx="3778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35"/>
          <p:cNvSpPr>
            <a:spLocks noEditPoints="1"/>
          </p:cNvSpPr>
          <p:nvPr/>
        </p:nvSpPr>
        <p:spPr bwMode="auto">
          <a:xfrm>
            <a:off x="825912" y="2446262"/>
            <a:ext cx="361130" cy="393426"/>
          </a:xfrm>
          <a:custGeom>
            <a:avLst/>
            <a:gdLst>
              <a:gd name="T0" fmla="*/ 51 w 118"/>
              <a:gd name="T1" fmla="*/ 64 h 128"/>
              <a:gd name="T2" fmla="*/ 67 w 118"/>
              <a:gd name="T3" fmla="*/ 64 h 128"/>
              <a:gd name="T4" fmla="*/ 103 w 118"/>
              <a:gd name="T5" fmla="*/ 64 h 128"/>
              <a:gd name="T6" fmla="*/ 95 w 118"/>
              <a:gd name="T7" fmla="*/ 24 h 128"/>
              <a:gd name="T8" fmla="*/ 59 w 118"/>
              <a:gd name="T9" fmla="*/ 0 h 128"/>
              <a:gd name="T10" fmla="*/ 5 w 118"/>
              <a:gd name="T11" fmla="*/ 33 h 128"/>
              <a:gd name="T12" fmla="*/ 5 w 118"/>
              <a:gd name="T13" fmla="*/ 96 h 128"/>
              <a:gd name="T14" fmla="*/ 36 w 118"/>
              <a:gd name="T15" fmla="*/ 103 h 128"/>
              <a:gd name="T16" fmla="*/ 82 w 118"/>
              <a:gd name="T17" fmla="*/ 103 h 128"/>
              <a:gd name="T18" fmla="*/ 113 w 118"/>
              <a:gd name="T19" fmla="*/ 96 h 128"/>
              <a:gd name="T20" fmla="*/ 59 w 118"/>
              <a:gd name="T21" fmla="*/ 12 h 128"/>
              <a:gd name="T22" fmla="*/ 73 w 118"/>
              <a:gd name="T23" fmla="*/ 40 h 128"/>
              <a:gd name="T24" fmla="*/ 62 w 118"/>
              <a:gd name="T25" fmla="*/ 34 h 128"/>
              <a:gd name="T26" fmla="*/ 59 w 118"/>
              <a:gd name="T27" fmla="*/ 12 h 128"/>
              <a:gd name="T28" fmla="*/ 27 w 118"/>
              <a:gd name="T29" fmla="*/ 68 h 128"/>
              <a:gd name="T30" fmla="*/ 31 w 118"/>
              <a:gd name="T31" fmla="*/ 76 h 128"/>
              <a:gd name="T32" fmla="*/ 15 w 118"/>
              <a:gd name="T33" fmla="*/ 90 h 128"/>
              <a:gd name="T34" fmla="*/ 23 w 118"/>
              <a:gd name="T35" fmla="*/ 56 h 128"/>
              <a:gd name="T36" fmla="*/ 39 w 118"/>
              <a:gd name="T37" fmla="*/ 39 h 128"/>
              <a:gd name="T38" fmla="*/ 34 w 118"/>
              <a:gd name="T39" fmla="*/ 48 h 128"/>
              <a:gd name="T40" fmla="*/ 46 w 118"/>
              <a:gd name="T41" fmla="*/ 94 h 128"/>
              <a:gd name="T42" fmla="*/ 45 w 118"/>
              <a:gd name="T43" fmla="*/ 88 h 128"/>
              <a:gd name="T44" fmla="*/ 70 w 118"/>
              <a:gd name="T45" fmla="*/ 99 h 128"/>
              <a:gd name="T46" fmla="*/ 67 w 118"/>
              <a:gd name="T47" fmla="*/ 78 h 128"/>
              <a:gd name="T48" fmla="*/ 51 w 118"/>
              <a:gd name="T49" fmla="*/ 78 h 128"/>
              <a:gd name="T50" fmla="*/ 43 w 118"/>
              <a:gd name="T51" fmla="*/ 64 h 128"/>
              <a:gd name="T52" fmla="*/ 51 w 118"/>
              <a:gd name="T53" fmla="*/ 51 h 128"/>
              <a:gd name="T54" fmla="*/ 67 w 118"/>
              <a:gd name="T55" fmla="*/ 51 h 128"/>
              <a:gd name="T56" fmla="*/ 75 w 118"/>
              <a:gd name="T57" fmla="*/ 64 h 128"/>
              <a:gd name="T58" fmla="*/ 67 w 118"/>
              <a:gd name="T59" fmla="*/ 78 h 128"/>
              <a:gd name="T60" fmla="*/ 79 w 118"/>
              <a:gd name="T61" fmla="*/ 90 h 128"/>
              <a:gd name="T62" fmla="*/ 84 w 118"/>
              <a:gd name="T63" fmla="*/ 81 h 128"/>
              <a:gd name="T64" fmla="*/ 103 w 118"/>
              <a:gd name="T65" fmla="*/ 90 h 128"/>
              <a:gd name="T66" fmla="*/ 87 w 118"/>
              <a:gd name="T67" fmla="*/ 63 h 128"/>
              <a:gd name="T68" fmla="*/ 84 w 118"/>
              <a:gd name="T69" fmla="*/ 37 h 128"/>
              <a:gd name="T70" fmla="*/ 91 w 118"/>
              <a:gd name="T71"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28">
                <a:moveTo>
                  <a:pt x="59" y="56"/>
                </a:moveTo>
                <a:cubicBezTo>
                  <a:pt x="55" y="56"/>
                  <a:pt x="51" y="60"/>
                  <a:pt x="51" y="64"/>
                </a:cubicBezTo>
                <a:cubicBezTo>
                  <a:pt x="51" y="69"/>
                  <a:pt x="55" y="72"/>
                  <a:pt x="59" y="72"/>
                </a:cubicBezTo>
                <a:cubicBezTo>
                  <a:pt x="63" y="72"/>
                  <a:pt x="67" y="69"/>
                  <a:pt x="67" y="64"/>
                </a:cubicBezTo>
                <a:cubicBezTo>
                  <a:pt x="67" y="60"/>
                  <a:pt x="63" y="56"/>
                  <a:pt x="59" y="56"/>
                </a:cubicBezTo>
                <a:close/>
                <a:moveTo>
                  <a:pt x="103" y="64"/>
                </a:moveTo>
                <a:cubicBezTo>
                  <a:pt x="114" y="52"/>
                  <a:pt x="118" y="41"/>
                  <a:pt x="113" y="33"/>
                </a:cubicBezTo>
                <a:cubicBezTo>
                  <a:pt x="110" y="27"/>
                  <a:pt x="104" y="24"/>
                  <a:pt x="95" y="24"/>
                </a:cubicBezTo>
                <a:cubicBezTo>
                  <a:pt x="91" y="24"/>
                  <a:pt x="87" y="25"/>
                  <a:pt x="82" y="26"/>
                </a:cubicBezTo>
                <a:cubicBezTo>
                  <a:pt x="77" y="9"/>
                  <a:pt x="68" y="0"/>
                  <a:pt x="59" y="0"/>
                </a:cubicBezTo>
                <a:cubicBezTo>
                  <a:pt x="49" y="0"/>
                  <a:pt x="41" y="9"/>
                  <a:pt x="36" y="26"/>
                </a:cubicBezTo>
                <a:cubicBezTo>
                  <a:pt x="21" y="22"/>
                  <a:pt x="9" y="25"/>
                  <a:pt x="5" y="33"/>
                </a:cubicBezTo>
                <a:cubicBezTo>
                  <a:pt x="0" y="41"/>
                  <a:pt x="4" y="52"/>
                  <a:pt x="15" y="64"/>
                </a:cubicBezTo>
                <a:cubicBezTo>
                  <a:pt x="4" y="76"/>
                  <a:pt x="0" y="88"/>
                  <a:pt x="5" y="96"/>
                </a:cubicBezTo>
                <a:cubicBezTo>
                  <a:pt x="8" y="101"/>
                  <a:pt x="15" y="104"/>
                  <a:pt x="24" y="104"/>
                </a:cubicBezTo>
                <a:cubicBezTo>
                  <a:pt x="28" y="104"/>
                  <a:pt x="32" y="104"/>
                  <a:pt x="36" y="103"/>
                </a:cubicBezTo>
                <a:cubicBezTo>
                  <a:pt x="41" y="119"/>
                  <a:pt x="49" y="128"/>
                  <a:pt x="59" y="128"/>
                </a:cubicBezTo>
                <a:cubicBezTo>
                  <a:pt x="68" y="128"/>
                  <a:pt x="77" y="119"/>
                  <a:pt x="82" y="103"/>
                </a:cubicBezTo>
                <a:cubicBezTo>
                  <a:pt x="86" y="104"/>
                  <a:pt x="90" y="104"/>
                  <a:pt x="94" y="104"/>
                </a:cubicBezTo>
                <a:cubicBezTo>
                  <a:pt x="103" y="104"/>
                  <a:pt x="110" y="101"/>
                  <a:pt x="113" y="96"/>
                </a:cubicBezTo>
                <a:cubicBezTo>
                  <a:pt x="118" y="88"/>
                  <a:pt x="114" y="76"/>
                  <a:pt x="103" y="64"/>
                </a:cubicBezTo>
                <a:close/>
                <a:moveTo>
                  <a:pt x="59" y="12"/>
                </a:moveTo>
                <a:cubicBezTo>
                  <a:pt x="62" y="12"/>
                  <a:pt x="68" y="18"/>
                  <a:pt x="72" y="34"/>
                </a:cubicBezTo>
                <a:cubicBezTo>
                  <a:pt x="72" y="36"/>
                  <a:pt x="72" y="38"/>
                  <a:pt x="73" y="40"/>
                </a:cubicBezTo>
                <a:cubicBezTo>
                  <a:pt x="73" y="40"/>
                  <a:pt x="73" y="40"/>
                  <a:pt x="73" y="40"/>
                </a:cubicBezTo>
                <a:cubicBezTo>
                  <a:pt x="69" y="38"/>
                  <a:pt x="65" y="36"/>
                  <a:pt x="62" y="34"/>
                </a:cubicBezTo>
                <a:cubicBezTo>
                  <a:pt x="57" y="32"/>
                  <a:pt x="52" y="30"/>
                  <a:pt x="48" y="29"/>
                </a:cubicBezTo>
                <a:cubicBezTo>
                  <a:pt x="52" y="17"/>
                  <a:pt x="56" y="12"/>
                  <a:pt x="59" y="12"/>
                </a:cubicBezTo>
                <a:close/>
                <a:moveTo>
                  <a:pt x="15" y="90"/>
                </a:moveTo>
                <a:cubicBezTo>
                  <a:pt x="14" y="87"/>
                  <a:pt x="16" y="79"/>
                  <a:pt x="27" y="68"/>
                </a:cubicBezTo>
                <a:cubicBezTo>
                  <a:pt x="29" y="67"/>
                  <a:pt x="30" y="66"/>
                  <a:pt x="31" y="65"/>
                </a:cubicBezTo>
                <a:cubicBezTo>
                  <a:pt x="31" y="69"/>
                  <a:pt x="31" y="73"/>
                  <a:pt x="31" y="76"/>
                </a:cubicBezTo>
                <a:cubicBezTo>
                  <a:pt x="32" y="81"/>
                  <a:pt x="33" y="86"/>
                  <a:pt x="33" y="91"/>
                </a:cubicBezTo>
                <a:cubicBezTo>
                  <a:pt x="22" y="93"/>
                  <a:pt x="16" y="92"/>
                  <a:pt x="15" y="90"/>
                </a:cubicBezTo>
                <a:close/>
                <a:moveTo>
                  <a:pt x="34" y="48"/>
                </a:moveTo>
                <a:cubicBezTo>
                  <a:pt x="30" y="50"/>
                  <a:pt x="27" y="53"/>
                  <a:pt x="23" y="56"/>
                </a:cubicBezTo>
                <a:cubicBezTo>
                  <a:pt x="16" y="47"/>
                  <a:pt x="14" y="41"/>
                  <a:pt x="15" y="39"/>
                </a:cubicBezTo>
                <a:cubicBezTo>
                  <a:pt x="17" y="36"/>
                  <a:pt x="24" y="34"/>
                  <a:pt x="39" y="39"/>
                </a:cubicBezTo>
                <a:cubicBezTo>
                  <a:pt x="41" y="39"/>
                  <a:pt x="43" y="40"/>
                  <a:pt x="45" y="40"/>
                </a:cubicBezTo>
                <a:cubicBezTo>
                  <a:pt x="41" y="43"/>
                  <a:pt x="38" y="45"/>
                  <a:pt x="34" y="48"/>
                </a:cubicBezTo>
                <a:close/>
                <a:moveTo>
                  <a:pt x="59" y="116"/>
                </a:moveTo>
                <a:cubicBezTo>
                  <a:pt x="56" y="116"/>
                  <a:pt x="50" y="110"/>
                  <a:pt x="46" y="94"/>
                </a:cubicBezTo>
                <a:cubicBezTo>
                  <a:pt x="46" y="92"/>
                  <a:pt x="45" y="90"/>
                  <a:pt x="45" y="88"/>
                </a:cubicBezTo>
                <a:cubicBezTo>
                  <a:pt x="45" y="88"/>
                  <a:pt x="45" y="88"/>
                  <a:pt x="45" y="88"/>
                </a:cubicBezTo>
                <a:cubicBezTo>
                  <a:pt x="49" y="90"/>
                  <a:pt x="53" y="92"/>
                  <a:pt x="56" y="94"/>
                </a:cubicBezTo>
                <a:cubicBezTo>
                  <a:pt x="61" y="96"/>
                  <a:pt x="66" y="98"/>
                  <a:pt x="70" y="99"/>
                </a:cubicBezTo>
                <a:cubicBezTo>
                  <a:pt x="66" y="112"/>
                  <a:pt x="61" y="116"/>
                  <a:pt x="59" y="116"/>
                </a:cubicBezTo>
                <a:close/>
                <a:moveTo>
                  <a:pt x="67" y="78"/>
                </a:moveTo>
                <a:cubicBezTo>
                  <a:pt x="64" y="79"/>
                  <a:pt x="62" y="80"/>
                  <a:pt x="59" y="82"/>
                </a:cubicBezTo>
                <a:cubicBezTo>
                  <a:pt x="56" y="80"/>
                  <a:pt x="54" y="79"/>
                  <a:pt x="51" y="78"/>
                </a:cubicBezTo>
                <a:cubicBezTo>
                  <a:pt x="49" y="76"/>
                  <a:pt x="46" y="74"/>
                  <a:pt x="43" y="73"/>
                </a:cubicBezTo>
                <a:cubicBezTo>
                  <a:pt x="43" y="70"/>
                  <a:pt x="43" y="67"/>
                  <a:pt x="43" y="64"/>
                </a:cubicBezTo>
                <a:cubicBezTo>
                  <a:pt x="43" y="61"/>
                  <a:pt x="43" y="59"/>
                  <a:pt x="43" y="56"/>
                </a:cubicBezTo>
                <a:cubicBezTo>
                  <a:pt x="46" y="54"/>
                  <a:pt x="49" y="52"/>
                  <a:pt x="51" y="51"/>
                </a:cubicBezTo>
                <a:cubicBezTo>
                  <a:pt x="54" y="49"/>
                  <a:pt x="56" y="48"/>
                  <a:pt x="59" y="47"/>
                </a:cubicBezTo>
                <a:cubicBezTo>
                  <a:pt x="62" y="48"/>
                  <a:pt x="64" y="49"/>
                  <a:pt x="67" y="51"/>
                </a:cubicBezTo>
                <a:cubicBezTo>
                  <a:pt x="69" y="52"/>
                  <a:pt x="72" y="54"/>
                  <a:pt x="75" y="56"/>
                </a:cubicBezTo>
                <a:cubicBezTo>
                  <a:pt x="75" y="59"/>
                  <a:pt x="75" y="61"/>
                  <a:pt x="75" y="64"/>
                </a:cubicBezTo>
                <a:cubicBezTo>
                  <a:pt x="75" y="67"/>
                  <a:pt x="75" y="70"/>
                  <a:pt x="75" y="73"/>
                </a:cubicBezTo>
                <a:cubicBezTo>
                  <a:pt x="72" y="74"/>
                  <a:pt x="69" y="76"/>
                  <a:pt x="67" y="78"/>
                </a:cubicBezTo>
                <a:close/>
                <a:moveTo>
                  <a:pt x="103" y="90"/>
                </a:moveTo>
                <a:cubicBezTo>
                  <a:pt x="101" y="92"/>
                  <a:pt x="94" y="94"/>
                  <a:pt x="79" y="90"/>
                </a:cubicBezTo>
                <a:cubicBezTo>
                  <a:pt x="77" y="89"/>
                  <a:pt x="75" y="89"/>
                  <a:pt x="73" y="88"/>
                </a:cubicBezTo>
                <a:cubicBezTo>
                  <a:pt x="77" y="86"/>
                  <a:pt x="80" y="83"/>
                  <a:pt x="84" y="81"/>
                </a:cubicBezTo>
                <a:cubicBezTo>
                  <a:pt x="88" y="78"/>
                  <a:pt x="91" y="75"/>
                  <a:pt x="94" y="73"/>
                </a:cubicBezTo>
                <a:cubicBezTo>
                  <a:pt x="102" y="81"/>
                  <a:pt x="104" y="88"/>
                  <a:pt x="103" y="90"/>
                </a:cubicBezTo>
                <a:close/>
                <a:moveTo>
                  <a:pt x="91" y="60"/>
                </a:moveTo>
                <a:cubicBezTo>
                  <a:pt x="89" y="61"/>
                  <a:pt x="88" y="62"/>
                  <a:pt x="87" y="63"/>
                </a:cubicBezTo>
                <a:cubicBezTo>
                  <a:pt x="87" y="59"/>
                  <a:pt x="87" y="56"/>
                  <a:pt x="87" y="52"/>
                </a:cubicBezTo>
                <a:cubicBezTo>
                  <a:pt x="86" y="47"/>
                  <a:pt x="85" y="42"/>
                  <a:pt x="84" y="37"/>
                </a:cubicBezTo>
                <a:cubicBezTo>
                  <a:pt x="96" y="35"/>
                  <a:pt x="101" y="37"/>
                  <a:pt x="103" y="39"/>
                </a:cubicBezTo>
                <a:cubicBezTo>
                  <a:pt x="104" y="41"/>
                  <a:pt x="102" y="49"/>
                  <a:pt x="91" y="60"/>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Oval 17"/>
          <p:cNvSpPr/>
          <p:nvPr/>
        </p:nvSpPr>
        <p:spPr>
          <a:xfrm>
            <a:off x="587375" y="2243234"/>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4" name="Oval 17"/>
          <p:cNvSpPr/>
          <p:nvPr/>
        </p:nvSpPr>
        <p:spPr>
          <a:xfrm>
            <a:off x="4319467" y="2239560"/>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
        <p:nvSpPr>
          <p:cNvPr id="35" name="Oval 17"/>
          <p:cNvSpPr/>
          <p:nvPr/>
        </p:nvSpPr>
        <p:spPr>
          <a:xfrm>
            <a:off x="8056251" y="2248468"/>
            <a:ext cx="818319" cy="818319"/>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tlCol="0" anchor="ctr"/>
          <a:lstStyle/>
          <a:p>
            <a:pPr algn="ctr"/>
            <a:endParaRPr lang="en-US" sz="4400" dirty="0"/>
          </a:p>
        </p:txBody>
      </p:sp>
    </p:spTree>
    <p:extLst>
      <p:ext uri="{BB962C8B-B14F-4D97-AF65-F5344CB8AC3E}">
        <p14:creationId xmlns:p14="http://schemas.microsoft.com/office/powerpoint/2010/main" val="2018168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lide Number Placeholder 1"/>
          <p:cNvSpPr>
            <a:spLocks noGrp="1"/>
          </p:cNvSpPr>
          <p:nvPr>
            <p:ph type="sldNum" sz="quarter" idx="4"/>
          </p:nvPr>
        </p:nvSpPr>
        <p:spPr/>
        <p:txBody>
          <a:bodyPr/>
          <a:lstStyle/>
          <a:p>
            <a:r>
              <a:rPr lang="en-US" dirty="0" smtClean="0"/>
              <a:t>8</a:t>
            </a:r>
          </a:p>
        </p:txBody>
      </p:sp>
      <p:sp>
        <p:nvSpPr>
          <p:cNvPr id="3" name="Title 2"/>
          <p:cNvSpPr>
            <a:spLocks noGrp="1"/>
          </p:cNvSpPr>
          <p:nvPr>
            <p:ph type="title"/>
          </p:nvPr>
        </p:nvSpPr>
        <p:spPr/>
        <p:txBody>
          <a:bodyPr/>
          <a:lstStyle/>
          <a:p>
            <a:r>
              <a:rPr lang="en-US" dirty="0" smtClean="0"/>
              <a:t>ET UNIVERSITET</a:t>
            </a:r>
            <a:br>
              <a:rPr lang="en-US" dirty="0" smtClean="0"/>
            </a:br>
            <a:r>
              <a:rPr lang="en-US" dirty="0" smtClean="0"/>
              <a:t>- TRE CAMPUSSER</a:t>
            </a:r>
            <a:endParaRPr lang="en-US" dirty="0">
              <a:solidFill>
                <a:schemeClr val="accent4"/>
              </a:solidFill>
            </a:endParaRPr>
          </a:p>
        </p:txBody>
      </p:sp>
      <p:sp>
        <p:nvSpPr>
          <p:cNvPr id="66" name="TextBox 65"/>
          <p:cNvSpPr txBox="1"/>
          <p:nvPr/>
        </p:nvSpPr>
        <p:spPr>
          <a:xfrm>
            <a:off x="601698" y="2738954"/>
            <a:ext cx="4153406" cy="2277547"/>
          </a:xfrm>
          <a:prstGeom prst="rect">
            <a:avLst/>
          </a:prstGeom>
          <a:noFill/>
        </p:spPr>
        <p:txBody>
          <a:bodyPr wrap="square" lIns="0" rIns="0" rtlCol="0">
            <a:spAutoFit/>
          </a:bodyPr>
          <a:lstStyle/>
          <a:p>
            <a:r>
              <a:rPr lang="en-US" sz="2400" b="1" spc="300" dirty="0" smtClean="0">
                <a:solidFill>
                  <a:srgbClr val="9DBB1D"/>
                </a:solidFill>
                <a:ea typeface="Source Sans Pro" charset="0"/>
                <a:cs typeface="Source Sans Pro" charset="0"/>
              </a:rPr>
              <a:t>AALBORG</a:t>
            </a:r>
            <a:r>
              <a:rPr lang="en-US" sz="2400" b="1" spc="300" dirty="0" smtClean="0">
                <a:solidFill>
                  <a:schemeClr val="accent1"/>
                </a:solidFill>
                <a:ea typeface="Source Sans Pro" charset="0"/>
                <a:cs typeface="Source Sans Pro" charset="0"/>
              </a:rPr>
              <a:t> </a:t>
            </a:r>
          </a:p>
          <a:p>
            <a:r>
              <a:rPr lang="en-US" sz="1400" dirty="0" smtClean="0">
                <a:solidFill>
                  <a:schemeClr val="accent1"/>
                </a:solidFill>
                <a:ea typeface="Source Sans Pro" charset="0"/>
                <a:cs typeface="Source Sans Pro" charset="0"/>
              </a:rPr>
              <a:t>– ca. </a:t>
            </a:r>
            <a:r>
              <a:rPr lang="en-US" sz="1400" b="1" dirty="0" smtClean="0">
                <a:solidFill>
                  <a:schemeClr val="accent1"/>
                </a:solidFill>
                <a:ea typeface="Source Sans Pro" charset="0"/>
                <a:cs typeface="Source Sans Pro" charset="0"/>
              </a:rPr>
              <a:t>19.800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studerende</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og</a:t>
            </a:r>
            <a:r>
              <a:rPr lang="en-US" sz="1400" dirty="0" smtClean="0">
                <a:solidFill>
                  <a:schemeClr val="accent1"/>
                </a:solidFill>
                <a:ea typeface="Source Sans Pro" charset="0"/>
                <a:cs typeface="Source Sans Pro" charset="0"/>
              </a:rPr>
              <a:t> ca. </a:t>
            </a:r>
            <a:r>
              <a:rPr lang="en-US" sz="1400" b="1" dirty="0" smtClean="0">
                <a:solidFill>
                  <a:schemeClr val="accent1"/>
                </a:solidFill>
                <a:ea typeface="Source Sans Pro" charset="0"/>
                <a:cs typeface="Source Sans Pro" charset="0"/>
              </a:rPr>
              <a:t>3.100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medarbejdere</a:t>
            </a:r>
            <a:endParaRPr lang="en-US" sz="1400" dirty="0" smtClean="0">
              <a:solidFill>
                <a:schemeClr val="accent1"/>
              </a:solidFill>
              <a:ea typeface="Source Sans Pro" charset="0"/>
              <a:cs typeface="Source Sans Pro" charset="0"/>
            </a:endParaRPr>
          </a:p>
          <a:p>
            <a:endParaRPr lang="en-US" sz="1400" dirty="0" smtClean="0">
              <a:solidFill>
                <a:schemeClr val="accent1"/>
              </a:solidFill>
              <a:ea typeface="Source Sans Pro" charset="0"/>
              <a:cs typeface="Source Sans Pro" charset="0"/>
            </a:endParaRPr>
          </a:p>
          <a:p>
            <a:r>
              <a:rPr lang="en-US" sz="2400" b="1" spc="300" dirty="0" smtClean="0">
                <a:solidFill>
                  <a:srgbClr val="DF6752"/>
                </a:solidFill>
                <a:ea typeface="Source Sans Pro" charset="0"/>
                <a:cs typeface="Source Sans Pro" charset="0"/>
              </a:rPr>
              <a:t>KØBENHAVN</a:t>
            </a:r>
            <a:r>
              <a:rPr lang="en-US" sz="2400" b="1" spc="300" dirty="0" smtClean="0">
                <a:solidFill>
                  <a:schemeClr val="accent1"/>
                </a:solidFill>
                <a:ea typeface="Source Sans Pro" charset="0"/>
                <a:cs typeface="Source Sans Pro" charset="0"/>
              </a:rPr>
              <a:t> </a:t>
            </a:r>
          </a:p>
          <a:p>
            <a:r>
              <a:rPr lang="en-US" sz="1400" dirty="0" smtClean="0">
                <a:solidFill>
                  <a:schemeClr val="accent1"/>
                </a:solidFill>
                <a:ea typeface="Source Sans Pro" charset="0"/>
                <a:cs typeface="Source Sans Pro" charset="0"/>
              </a:rPr>
              <a:t>– </a:t>
            </a:r>
            <a:r>
              <a:rPr lang="en-US" sz="1400" dirty="0">
                <a:solidFill>
                  <a:schemeClr val="accent1"/>
                </a:solidFill>
                <a:ea typeface="Source Sans Pro" charset="0"/>
                <a:cs typeface="Source Sans Pro" charset="0"/>
              </a:rPr>
              <a:t>ca. </a:t>
            </a:r>
            <a:r>
              <a:rPr lang="en-US" sz="1400" b="1" dirty="0" smtClean="0">
                <a:solidFill>
                  <a:schemeClr val="accent1"/>
                </a:solidFill>
                <a:ea typeface="Source Sans Pro" charset="0"/>
                <a:cs typeface="Source Sans Pro" charset="0"/>
              </a:rPr>
              <a:t>3.250</a:t>
            </a:r>
            <a:r>
              <a:rPr lang="en-US" sz="1400" dirty="0" smtClean="0">
                <a:solidFill>
                  <a:schemeClr val="accent1"/>
                </a:solidFill>
                <a:ea typeface="Source Sans Pro" charset="0"/>
                <a:cs typeface="Source Sans Pro" charset="0"/>
              </a:rPr>
              <a:t> </a:t>
            </a:r>
            <a:r>
              <a:rPr lang="en-US" sz="1400" dirty="0" err="1">
                <a:solidFill>
                  <a:schemeClr val="accent1"/>
                </a:solidFill>
                <a:ea typeface="Source Sans Pro" charset="0"/>
                <a:cs typeface="Source Sans Pro" charset="0"/>
              </a:rPr>
              <a:t>studerende</a:t>
            </a:r>
            <a:r>
              <a:rPr lang="en-US" sz="1400" dirty="0">
                <a:solidFill>
                  <a:schemeClr val="accent1"/>
                </a:solidFill>
                <a:ea typeface="Source Sans Pro" charset="0"/>
                <a:cs typeface="Source Sans Pro" charset="0"/>
              </a:rPr>
              <a:t> </a:t>
            </a:r>
            <a:r>
              <a:rPr lang="en-US" sz="1400" dirty="0" err="1">
                <a:solidFill>
                  <a:schemeClr val="accent1"/>
                </a:solidFill>
                <a:ea typeface="Source Sans Pro" charset="0"/>
                <a:cs typeface="Source Sans Pro" charset="0"/>
              </a:rPr>
              <a:t>og</a:t>
            </a:r>
            <a:r>
              <a:rPr lang="en-US" sz="1400" dirty="0">
                <a:solidFill>
                  <a:schemeClr val="accent1"/>
                </a:solidFill>
                <a:ea typeface="Source Sans Pro" charset="0"/>
                <a:cs typeface="Source Sans Pro" charset="0"/>
              </a:rPr>
              <a:t> ca. </a:t>
            </a:r>
            <a:r>
              <a:rPr lang="en-US" sz="1400" b="1" dirty="0">
                <a:solidFill>
                  <a:schemeClr val="accent1"/>
                </a:solidFill>
                <a:ea typeface="Source Sans Pro" charset="0"/>
                <a:cs typeface="Source Sans Pro" charset="0"/>
              </a:rPr>
              <a:t>370</a:t>
            </a:r>
            <a:r>
              <a:rPr lang="en-US" sz="1400" dirty="0">
                <a:solidFill>
                  <a:schemeClr val="accent1"/>
                </a:solidFill>
                <a:ea typeface="Source Sans Pro" charset="0"/>
                <a:cs typeface="Source Sans Pro" charset="0"/>
              </a:rPr>
              <a:t> </a:t>
            </a:r>
            <a:r>
              <a:rPr lang="en-US" sz="1400" dirty="0" err="1">
                <a:solidFill>
                  <a:schemeClr val="accent1"/>
                </a:solidFill>
                <a:ea typeface="Source Sans Pro" charset="0"/>
                <a:cs typeface="Source Sans Pro" charset="0"/>
              </a:rPr>
              <a:t>medarbejdere</a:t>
            </a:r>
            <a:r>
              <a:rPr lang="en-US" sz="1400" dirty="0" smtClean="0">
                <a:solidFill>
                  <a:schemeClr val="accent1"/>
                </a:solidFill>
                <a:ea typeface="Source Sans Pro" charset="0"/>
                <a:cs typeface="Source Sans Pro" charset="0"/>
              </a:rPr>
              <a:t>.</a:t>
            </a:r>
          </a:p>
          <a:p>
            <a:endParaRPr lang="en-US" sz="1400" dirty="0">
              <a:solidFill>
                <a:schemeClr val="accent1"/>
              </a:solidFill>
              <a:ea typeface="Source Sans Pro" charset="0"/>
              <a:cs typeface="Source Sans Pro" charset="0"/>
            </a:endParaRPr>
          </a:p>
          <a:p>
            <a:r>
              <a:rPr lang="en-US" sz="2400" b="1" spc="300" dirty="0" smtClean="0">
                <a:solidFill>
                  <a:srgbClr val="5E9695"/>
                </a:solidFill>
                <a:ea typeface="Source Sans Pro" charset="0"/>
                <a:cs typeface="Source Sans Pro" charset="0"/>
              </a:rPr>
              <a:t>ESBJERG</a:t>
            </a:r>
            <a:r>
              <a:rPr lang="en-US" sz="2400" spc="300" dirty="0" smtClean="0">
                <a:solidFill>
                  <a:schemeClr val="accent1"/>
                </a:solidFill>
                <a:ea typeface="Source Sans Pro" charset="0"/>
                <a:cs typeface="Source Sans Pro" charset="0"/>
              </a:rPr>
              <a:t> </a:t>
            </a:r>
          </a:p>
          <a:p>
            <a:r>
              <a:rPr lang="en-US" sz="1400" dirty="0" smtClean="0">
                <a:solidFill>
                  <a:schemeClr val="accent1"/>
                </a:solidFill>
                <a:ea typeface="Source Sans Pro" charset="0"/>
                <a:cs typeface="Source Sans Pro" charset="0"/>
              </a:rPr>
              <a:t>– ca. </a:t>
            </a:r>
            <a:r>
              <a:rPr lang="en-US" sz="1400" b="1" dirty="0" smtClean="0">
                <a:solidFill>
                  <a:schemeClr val="accent1"/>
                </a:solidFill>
                <a:ea typeface="Source Sans Pro" charset="0"/>
                <a:cs typeface="Source Sans Pro" charset="0"/>
              </a:rPr>
              <a:t>600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studerende</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og</a:t>
            </a:r>
            <a:r>
              <a:rPr lang="en-US" sz="1400" dirty="0" smtClean="0">
                <a:solidFill>
                  <a:schemeClr val="accent1"/>
                </a:solidFill>
                <a:ea typeface="Source Sans Pro" charset="0"/>
                <a:cs typeface="Source Sans Pro" charset="0"/>
              </a:rPr>
              <a:t> ca. </a:t>
            </a:r>
            <a:r>
              <a:rPr lang="en-US" sz="1400" b="1" dirty="0" smtClean="0">
                <a:solidFill>
                  <a:schemeClr val="accent1"/>
                </a:solidFill>
                <a:ea typeface="Source Sans Pro" charset="0"/>
                <a:cs typeface="Source Sans Pro" charset="0"/>
              </a:rPr>
              <a:t>80</a:t>
            </a:r>
            <a:r>
              <a:rPr lang="en-US" sz="1400" dirty="0" smtClean="0">
                <a:solidFill>
                  <a:schemeClr val="accent1"/>
                </a:solidFill>
                <a:ea typeface="Source Sans Pro" charset="0"/>
                <a:cs typeface="Source Sans Pro" charset="0"/>
              </a:rPr>
              <a:t> </a:t>
            </a:r>
            <a:r>
              <a:rPr lang="en-US" sz="1400" dirty="0" err="1" smtClean="0">
                <a:solidFill>
                  <a:schemeClr val="accent1"/>
                </a:solidFill>
                <a:ea typeface="Source Sans Pro" charset="0"/>
                <a:cs typeface="Source Sans Pro" charset="0"/>
              </a:rPr>
              <a:t>medarbejdere</a:t>
            </a:r>
            <a:endParaRPr lang="en-US" sz="1400" dirty="0" smtClean="0">
              <a:solidFill>
                <a:schemeClr val="accent1"/>
              </a:solidFill>
              <a:ea typeface="Source Sans Pro" charset="0"/>
              <a:cs typeface="Source Sans Pro" charset="0"/>
            </a:endParaRPr>
          </a:p>
        </p:txBody>
      </p:sp>
      <p:grpSp>
        <p:nvGrpSpPr>
          <p:cNvPr id="846" name="Gruppe 845"/>
          <p:cNvGrpSpPr/>
          <p:nvPr/>
        </p:nvGrpSpPr>
        <p:grpSpPr>
          <a:xfrm>
            <a:off x="6157912" y="374650"/>
            <a:ext cx="5232401" cy="5745163"/>
            <a:chOff x="6270625" y="374650"/>
            <a:chExt cx="5232401" cy="5745163"/>
          </a:xfrm>
          <a:solidFill>
            <a:schemeClr val="tx1"/>
          </a:solidFill>
        </p:grpSpPr>
        <p:grpSp>
          <p:nvGrpSpPr>
            <p:cNvPr id="6" name="Group 205"/>
            <p:cNvGrpSpPr>
              <a:grpSpLocks/>
            </p:cNvGrpSpPr>
            <p:nvPr/>
          </p:nvGrpSpPr>
          <p:grpSpPr bwMode="auto">
            <a:xfrm>
              <a:off x="9336088" y="3254375"/>
              <a:ext cx="1670050" cy="2865438"/>
              <a:chOff x="5881" y="2050"/>
              <a:chExt cx="1052" cy="1805"/>
            </a:xfrm>
            <a:grpFill/>
          </p:grpSpPr>
          <p:sp>
            <p:nvSpPr>
              <p:cNvPr id="646" name="Freeform 5"/>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7" name="Freeform 6"/>
              <p:cNvSpPr>
                <a:spLocks/>
              </p:cNvSpPr>
              <p:nvPr/>
            </p:nvSpPr>
            <p:spPr bwMode="auto">
              <a:xfrm>
                <a:off x="6592" y="2638"/>
                <a:ext cx="80" cy="31"/>
              </a:xfrm>
              <a:custGeom>
                <a:avLst/>
                <a:gdLst>
                  <a:gd name="T0" fmla="*/ 76 w 80"/>
                  <a:gd name="T1" fmla="*/ 0 h 31"/>
                  <a:gd name="T2" fmla="*/ 70 w 80"/>
                  <a:gd name="T3" fmla="*/ 3 h 31"/>
                  <a:gd name="T4" fmla="*/ 63 w 80"/>
                  <a:gd name="T5" fmla="*/ 11 h 31"/>
                  <a:gd name="T6" fmla="*/ 59 w 80"/>
                  <a:gd name="T7" fmla="*/ 9 h 31"/>
                  <a:gd name="T8" fmla="*/ 53 w 80"/>
                  <a:gd name="T9" fmla="*/ 3 h 31"/>
                  <a:gd name="T10" fmla="*/ 51 w 80"/>
                  <a:gd name="T11" fmla="*/ 3 h 31"/>
                  <a:gd name="T12" fmla="*/ 47 w 80"/>
                  <a:gd name="T13" fmla="*/ 3 h 31"/>
                  <a:gd name="T14" fmla="*/ 47 w 80"/>
                  <a:gd name="T15" fmla="*/ 9 h 31"/>
                  <a:gd name="T16" fmla="*/ 37 w 80"/>
                  <a:gd name="T17" fmla="*/ 5 h 31"/>
                  <a:gd name="T18" fmla="*/ 35 w 80"/>
                  <a:gd name="T19" fmla="*/ 9 h 31"/>
                  <a:gd name="T20" fmla="*/ 33 w 80"/>
                  <a:gd name="T21" fmla="*/ 19 h 31"/>
                  <a:gd name="T22" fmla="*/ 31 w 80"/>
                  <a:gd name="T23" fmla="*/ 21 h 31"/>
                  <a:gd name="T24" fmla="*/ 27 w 80"/>
                  <a:gd name="T25" fmla="*/ 23 h 31"/>
                  <a:gd name="T26" fmla="*/ 25 w 80"/>
                  <a:gd name="T27" fmla="*/ 23 h 31"/>
                  <a:gd name="T28" fmla="*/ 18 w 80"/>
                  <a:gd name="T29" fmla="*/ 21 h 31"/>
                  <a:gd name="T30" fmla="*/ 14 w 80"/>
                  <a:gd name="T31" fmla="*/ 19 h 31"/>
                  <a:gd name="T32" fmla="*/ 12 w 80"/>
                  <a:gd name="T33" fmla="*/ 15 h 31"/>
                  <a:gd name="T34" fmla="*/ 0 w 80"/>
                  <a:gd name="T35" fmla="*/ 29 h 31"/>
                  <a:gd name="T36" fmla="*/ 0 w 80"/>
                  <a:gd name="T37" fmla="*/ 31 h 31"/>
                  <a:gd name="T38" fmla="*/ 80 w 80"/>
                  <a:gd name="T39" fmla="*/ 31 h 31"/>
                  <a:gd name="T40" fmla="*/ 80 w 80"/>
                  <a:gd name="T41" fmla="*/ 0 h 31"/>
                  <a:gd name="T42" fmla="*/ 76 w 80"/>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31">
                    <a:moveTo>
                      <a:pt x="76" y="0"/>
                    </a:moveTo>
                    <a:lnTo>
                      <a:pt x="70" y="3"/>
                    </a:lnTo>
                    <a:lnTo>
                      <a:pt x="63" y="11"/>
                    </a:lnTo>
                    <a:lnTo>
                      <a:pt x="59" y="9"/>
                    </a:lnTo>
                    <a:lnTo>
                      <a:pt x="53" y="3"/>
                    </a:lnTo>
                    <a:lnTo>
                      <a:pt x="51" y="3"/>
                    </a:lnTo>
                    <a:lnTo>
                      <a:pt x="47" y="3"/>
                    </a:lnTo>
                    <a:lnTo>
                      <a:pt x="47" y="9"/>
                    </a:lnTo>
                    <a:lnTo>
                      <a:pt x="37" y="5"/>
                    </a:lnTo>
                    <a:lnTo>
                      <a:pt x="35" y="9"/>
                    </a:lnTo>
                    <a:lnTo>
                      <a:pt x="33" y="19"/>
                    </a:lnTo>
                    <a:lnTo>
                      <a:pt x="31" y="21"/>
                    </a:lnTo>
                    <a:lnTo>
                      <a:pt x="27" y="23"/>
                    </a:lnTo>
                    <a:lnTo>
                      <a:pt x="25" y="23"/>
                    </a:lnTo>
                    <a:lnTo>
                      <a:pt x="18" y="21"/>
                    </a:lnTo>
                    <a:lnTo>
                      <a:pt x="14" y="19"/>
                    </a:lnTo>
                    <a:lnTo>
                      <a:pt x="12" y="15"/>
                    </a:lnTo>
                    <a:lnTo>
                      <a:pt x="0" y="29"/>
                    </a:lnTo>
                    <a:lnTo>
                      <a:pt x="0" y="31"/>
                    </a:lnTo>
                    <a:lnTo>
                      <a:pt x="80" y="31"/>
                    </a:lnTo>
                    <a:lnTo>
                      <a:pt x="80" y="0"/>
                    </a:lnTo>
                    <a:lnTo>
                      <a:pt x="7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8" name="Freeform 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49" name="Freeform 8"/>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0" name="Freeform 9"/>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1" name="Freeform 10"/>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2" name="Freeform 11"/>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4" name="Freeform 1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5" name="Freeform 14"/>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6" name="Freeform 15"/>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7" name="Freeform 16"/>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8" name="Freeform 17"/>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59" name="Freeform 18"/>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1" name="Freeform 20"/>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62" name="Freeform 21"/>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3" name="Freeform 22"/>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4" name="Freeform 23"/>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65" name="Freeform 24"/>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6" name="Freeform 25"/>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7" name="Freeform 26"/>
              <p:cNvSpPr>
                <a:spLocks/>
              </p:cNvSpPr>
              <p:nvPr/>
            </p:nvSpPr>
            <p:spPr bwMode="auto">
              <a:xfrm>
                <a:off x="6404" y="2896"/>
                <a:ext cx="253" cy="245"/>
              </a:xfrm>
              <a:custGeom>
                <a:avLst/>
                <a:gdLst>
                  <a:gd name="T0" fmla="*/ 86 w 253"/>
                  <a:gd name="T1" fmla="*/ 4 h 245"/>
                  <a:gd name="T2" fmla="*/ 86 w 253"/>
                  <a:gd name="T3" fmla="*/ 6 h 245"/>
                  <a:gd name="T4" fmla="*/ 80 w 253"/>
                  <a:gd name="T5" fmla="*/ 16 h 245"/>
                  <a:gd name="T6" fmla="*/ 59 w 253"/>
                  <a:gd name="T7" fmla="*/ 41 h 245"/>
                  <a:gd name="T8" fmla="*/ 35 w 253"/>
                  <a:gd name="T9" fmla="*/ 43 h 245"/>
                  <a:gd name="T10" fmla="*/ 21 w 253"/>
                  <a:gd name="T11" fmla="*/ 49 h 245"/>
                  <a:gd name="T12" fmla="*/ 25 w 253"/>
                  <a:gd name="T13" fmla="*/ 63 h 245"/>
                  <a:gd name="T14" fmla="*/ 27 w 253"/>
                  <a:gd name="T15" fmla="*/ 68 h 245"/>
                  <a:gd name="T16" fmla="*/ 27 w 253"/>
                  <a:gd name="T17" fmla="*/ 74 h 245"/>
                  <a:gd name="T18" fmla="*/ 14 w 253"/>
                  <a:gd name="T19" fmla="*/ 86 h 245"/>
                  <a:gd name="T20" fmla="*/ 23 w 253"/>
                  <a:gd name="T21" fmla="*/ 94 h 245"/>
                  <a:gd name="T22" fmla="*/ 12 w 253"/>
                  <a:gd name="T23" fmla="*/ 98 h 245"/>
                  <a:gd name="T24" fmla="*/ 0 w 253"/>
                  <a:gd name="T25" fmla="*/ 100 h 245"/>
                  <a:gd name="T26" fmla="*/ 10 w 253"/>
                  <a:gd name="T27" fmla="*/ 104 h 245"/>
                  <a:gd name="T28" fmla="*/ 10 w 253"/>
                  <a:gd name="T29" fmla="*/ 119 h 245"/>
                  <a:gd name="T30" fmla="*/ 19 w 253"/>
                  <a:gd name="T31" fmla="*/ 125 h 245"/>
                  <a:gd name="T32" fmla="*/ 45 w 253"/>
                  <a:gd name="T33" fmla="*/ 137 h 245"/>
                  <a:gd name="T34" fmla="*/ 51 w 253"/>
                  <a:gd name="T35" fmla="*/ 139 h 245"/>
                  <a:gd name="T36" fmla="*/ 74 w 253"/>
                  <a:gd name="T37" fmla="*/ 162 h 245"/>
                  <a:gd name="T38" fmla="*/ 80 w 253"/>
                  <a:gd name="T39" fmla="*/ 168 h 245"/>
                  <a:gd name="T40" fmla="*/ 82 w 253"/>
                  <a:gd name="T41" fmla="*/ 178 h 245"/>
                  <a:gd name="T42" fmla="*/ 98 w 253"/>
                  <a:gd name="T43" fmla="*/ 172 h 245"/>
                  <a:gd name="T44" fmla="*/ 102 w 253"/>
                  <a:gd name="T45" fmla="*/ 176 h 245"/>
                  <a:gd name="T46" fmla="*/ 100 w 253"/>
                  <a:gd name="T47" fmla="*/ 203 h 245"/>
                  <a:gd name="T48" fmla="*/ 121 w 253"/>
                  <a:gd name="T49" fmla="*/ 205 h 245"/>
                  <a:gd name="T50" fmla="*/ 139 w 253"/>
                  <a:gd name="T51" fmla="*/ 243 h 245"/>
                  <a:gd name="T52" fmla="*/ 182 w 253"/>
                  <a:gd name="T53" fmla="*/ 245 h 245"/>
                  <a:gd name="T54" fmla="*/ 184 w 253"/>
                  <a:gd name="T55" fmla="*/ 243 h 245"/>
                  <a:gd name="T56" fmla="*/ 188 w 253"/>
                  <a:gd name="T57" fmla="*/ 239 h 245"/>
                  <a:gd name="T58" fmla="*/ 200 w 253"/>
                  <a:gd name="T59" fmla="*/ 229 h 245"/>
                  <a:gd name="T60" fmla="*/ 206 w 253"/>
                  <a:gd name="T61" fmla="*/ 215 h 245"/>
                  <a:gd name="T62" fmla="*/ 213 w 253"/>
                  <a:gd name="T63" fmla="*/ 207 h 245"/>
                  <a:gd name="T64" fmla="*/ 219 w 253"/>
                  <a:gd name="T65" fmla="*/ 205 h 245"/>
                  <a:gd name="T66" fmla="*/ 229 w 253"/>
                  <a:gd name="T67" fmla="*/ 196 h 245"/>
                  <a:gd name="T68" fmla="*/ 237 w 253"/>
                  <a:gd name="T69" fmla="*/ 194 h 245"/>
                  <a:gd name="T70" fmla="*/ 249 w 253"/>
                  <a:gd name="T71" fmla="*/ 188 h 245"/>
                  <a:gd name="T72" fmla="*/ 253 w 253"/>
                  <a:gd name="T73" fmla="*/ 72 h 245"/>
                  <a:gd name="T74" fmla="*/ 245 w 253"/>
                  <a:gd name="T75" fmla="*/ 74 h 245"/>
                  <a:gd name="T76" fmla="*/ 233 w 253"/>
                  <a:gd name="T77" fmla="*/ 74 h 245"/>
                  <a:gd name="T78" fmla="*/ 221 w 253"/>
                  <a:gd name="T79" fmla="*/ 72 h 245"/>
                  <a:gd name="T80" fmla="*/ 215 w 253"/>
                  <a:gd name="T81" fmla="*/ 72 h 245"/>
                  <a:gd name="T82" fmla="*/ 209 w 253"/>
                  <a:gd name="T83" fmla="*/ 63 h 245"/>
                  <a:gd name="T84" fmla="*/ 188 w 253"/>
                  <a:gd name="T85" fmla="*/ 53 h 245"/>
                  <a:gd name="T86" fmla="*/ 180 w 253"/>
                  <a:gd name="T87" fmla="*/ 45 h 245"/>
                  <a:gd name="T88" fmla="*/ 178 w 253"/>
                  <a:gd name="T89" fmla="*/ 29 h 245"/>
                  <a:gd name="T90" fmla="*/ 166 w 253"/>
                  <a:gd name="T91" fmla="*/ 31 h 245"/>
                  <a:gd name="T92" fmla="*/ 157 w 253"/>
                  <a:gd name="T93" fmla="*/ 33 h 245"/>
                  <a:gd name="T94" fmla="*/ 153 w 253"/>
                  <a:gd name="T95" fmla="*/ 31 h 245"/>
                  <a:gd name="T96" fmla="*/ 143 w 253"/>
                  <a:gd name="T97" fmla="*/ 27 h 245"/>
                  <a:gd name="T98" fmla="*/ 139 w 253"/>
                  <a:gd name="T99" fmla="*/ 21 h 245"/>
                  <a:gd name="T100" fmla="*/ 137 w 253"/>
                  <a:gd name="T101" fmla="*/ 10 h 245"/>
                  <a:gd name="T102" fmla="*/ 129 w 253"/>
                  <a:gd name="T103" fmla="*/ 8 h 245"/>
                  <a:gd name="T104" fmla="*/ 115 w 253"/>
                  <a:gd name="T105" fmla="*/ 2 h 245"/>
                  <a:gd name="T106" fmla="*/ 92 w 253"/>
                  <a:gd name="T107" fmla="*/ 0 h 245"/>
                  <a:gd name="T108" fmla="*/ 82 w 253"/>
                  <a:gd name="T109" fmla="*/ 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3" h="245">
                    <a:moveTo>
                      <a:pt x="82" y="4"/>
                    </a:moveTo>
                    <a:lnTo>
                      <a:pt x="86" y="4"/>
                    </a:lnTo>
                    <a:lnTo>
                      <a:pt x="86" y="6"/>
                    </a:lnTo>
                    <a:lnTo>
                      <a:pt x="86" y="6"/>
                    </a:lnTo>
                    <a:lnTo>
                      <a:pt x="82" y="6"/>
                    </a:lnTo>
                    <a:lnTo>
                      <a:pt x="80" y="16"/>
                    </a:lnTo>
                    <a:lnTo>
                      <a:pt x="65" y="31"/>
                    </a:lnTo>
                    <a:lnTo>
                      <a:pt x="59" y="41"/>
                    </a:lnTo>
                    <a:lnTo>
                      <a:pt x="57" y="41"/>
                    </a:lnTo>
                    <a:lnTo>
                      <a:pt x="35" y="43"/>
                    </a:lnTo>
                    <a:lnTo>
                      <a:pt x="25" y="45"/>
                    </a:lnTo>
                    <a:lnTo>
                      <a:pt x="21" y="49"/>
                    </a:lnTo>
                    <a:lnTo>
                      <a:pt x="21" y="59"/>
                    </a:lnTo>
                    <a:lnTo>
                      <a:pt x="25" y="63"/>
                    </a:lnTo>
                    <a:lnTo>
                      <a:pt x="29" y="66"/>
                    </a:lnTo>
                    <a:lnTo>
                      <a:pt x="27" y="68"/>
                    </a:lnTo>
                    <a:lnTo>
                      <a:pt x="25" y="70"/>
                    </a:lnTo>
                    <a:lnTo>
                      <a:pt x="27" y="74"/>
                    </a:lnTo>
                    <a:lnTo>
                      <a:pt x="19" y="82"/>
                    </a:lnTo>
                    <a:lnTo>
                      <a:pt x="14" y="86"/>
                    </a:lnTo>
                    <a:lnTo>
                      <a:pt x="21" y="90"/>
                    </a:lnTo>
                    <a:lnTo>
                      <a:pt x="23" y="94"/>
                    </a:lnTo>
                    <a:lnTo>
                      <a:pt x="23" y="96"/>
                    </a:lnTo>
                    <a:lnTo>
                      <a:pt x="12" y="98"/>
                    </a:lnTo>
                    <a:lnTo>
                      <a:pt x="4" y="96"/>
                    </a:lnTo>
                    <a:lnTo>
                      <a:pt x="0" y="100"/>
                    </a:lnTo>
                    <a:lnTo>
                      <a:pt x="4" y="102"/>
                    </a:lnTo>
                    <a:lnTo>
                      <a:pt x="10" y="104"/>
                    </a:lnTo>
                    <a:lnTo>
                      <a:pt x="8" y="113"/>
                    </a:lnTo>
                    <a:lnTo>
                      <a:pt x="10" y="119"/>
                    </a:lnTo>
                    <a:lnTo>
                      <a:pt x="14" y="123"/>
                    </a:lnTo>
                    <a:lnTo>
                      <a:pt x="19" y="125"/>
                    </a:lnTo>
                    <a:lnTo>
                      <a:pt x="27" y="131"/>
                    </a:lnTo>
                    <a:lnTo>
                      <a:pt x="45" y="137"/>
                    </a:lnTo>
                    <a:lnTo>
                      <a:pt x="47" y="137"/>
                    </a:lnTo>
                    <a:lnTo>
                      <a:pt x="51" y="139"/>
                    </a:lnTo>
                    <a:lnTo>
                      <a:pt x="63" y="155"/>
                    </a:lnTo>
                    <a:lnTo>
                      <a:pt x="74" y="162"/>
                    </a:lnTo>
                    <a:lnTo>
                      <a:pt x="78" y="166"/>
                    </a:lnTo>
                    <a:lnTo>
                      <a:pt x="80" y="168"/>
                    </a:lnTo>
                    <a:lnTo>
                      <a:pt x="76" y="172"/>
                    </a:lnTo>
                    <a:lnTo>
                      <a:pt x="82" y="178"/>
                    </a:lnTo>
                    <a:lnTo>
                      <a:pt x="88" y="178"/>
                    </a:lnTo>
                    <a:lnTo>
                      <a:pt x="98" y="172"/>
                    </a:lnTo>
                    <a:lnTo>
                      <a:pt x="100" y="174"/>
                    </a:lnTo>
                    <a:lnTo>
                      <a:pt x="102" y="176"/>
                    </a:lnTo>
                    <a:lnTo>
                      <a:pt x="102" y="192"/>
                    </a:lnTo>
                    <a:lnTo>
                      <a:pt x="100" y="203"/>
                    </a:lnTo>
                    <a:lnTo>
                      <a:pt x="108" y="200"/>
                    </a:lnTo>
                    <a:lnTo>
                      <a:pt x="121" y="205"/>
                    </a:lnTo>
                    <a:lnTo>
                      <a:pt x="133" y="221"/>
                    </a:lnTo>
                    <a:lnTo>
                      <a:pt x="139" y="243"/>
                    </a:lnTo>
                    <a:lnTo>
                      <a:pt x="139" y="245"/>
                    </a:lnTo>
                    <a:lnTo>
                      <a:pt x="182" y="245"/>
                    </a:lnTo>
                    <a:lnTo>
                      <a:pt x="184" y="245"/>
                    </a:lnTo>
                    <a:lnTo>
                      <a:pt x="184" y="243"/>
                    </a:lnTo>
                    <a:lnTo>
                      <a:pt x="184" y="241"/>
                    </a:lnTo>
                    <a:lnTo>
                      <a:pt x="188" y="239"/>
                    </a:lnTo>
                    <a:lnTo>
                      <a:pt x="196" y="233"/>
                    </a:lnTo>
                    <a:lnTo>
                      <a:pt x="200" y="229"/>
                    </a:lnTo>
                    <a:lnTo>
                      <a:pt x="204" y="221"/>
                    </a:lnTo>
                    <a:lnTo>
                      <a:pt x="206" y="215"/>
                    </a:lnTo>
                    <a:lnTo>
                      <a:pt x="211" y="209"/>
                    </a:lnTo>
                    <a:lnTo>
                      <a:pt x="213" y="207"/>
                    </a:lnTo>
                    <a:lnTo>
                      <a:pt x="215" y="207"/>
                    </a:lnTo>
                    <a:lnTo>
                      <a:pt x="219" y="205"/>
                    </a:lnTo>
                    <a:lnTo>
                      <a:pt x="223" y="200"/>
                    </a:lnTo>
                    <a:lnTo>
                      <a:pt x="229" y="196"/>
                    </a:lnTo>
                    <a:lnTo>
                      <a:pt x="233" y="194"/>
                    </a:lnTo>
                    <a:lnTo>
                      <a:pt x="237" y="194"/>
                    </a:lnTo>
                    <a:lnTo>
                      <a:pt x="241" y="192"/>
                    </a:lnTo>
                    <a:lnTo>
                      <a:pt x="249" y="188"/>
                    </a:lnTo>
                    <a:lnTo>
                      <a:pt x="253" y="186"/>
                    </a:lnTo>
                    <a:lnTo>
                      <a:pt x="253" y="72"/>
                    </a:lnTo>
                    <a:lnTo>
                      <a:pt x="251" y="72"/>
                    </a:lnTo>
                    <a:lnTo>
                      <a:pt x="245" y="74"/>
                    </a:lnTo>
                    <a:lnTo>
                      <a:pt x="237" y="74"/>
                    </a:lnTo>
                    <a:lnTo>
                      <a:pt x="233" y="74"/>
                    </a:lnTo>
                    <a:lnTo>
                      <a:pt x="229" y="74"/>
                    </a:lnTo>
                    <a:lnTo>
                      <a:pt x="221" y="72"/>
                    </a:lnTo>
                    <a:lnTo>
                      <a:pt x="219" y="72"/>
                    </a:lnTo>
                    <a:lnTo>
                      <a:pt x="215" y="72"/>
                    </a:lnTo>
                    <a:lnTo>
                      <a:pt x="213" y="68"/>
                    </a:lnTo>
                    <a:lnTo>
                      <a:pt x="209" y="63"/>
                    </a:lnTo>
                    <a:lnTo>
                      <a:pt x="204" y="61"/>
                    </a:lnTo>
                    <a:lnTo>
                      <a:pt x="188" y="53"/>
                    </a:lnTo>
                    <a:lnTo>
                      <a:pt x="180" y="49"/>
                    </a:lnTo>
                    <a:lnTo>
                      <a:pt x="180" y="45"/>
                    </a:lnTo>
                    <a:lnTo>
                      <a:pt x="178" y="31"/>
                    </a:lnTo>
                    <a:lnTo>
                      <a:pt x="178" y="29"/>
                    </a:lnTo>
                    <a:lnTo>
                      <a:pt x="172" y="27"/>
                    </a:lnTo>
                    <a:lnTo>
                      <a:pt x="166" y="31"/>
                    </a:lnTo>
                    <a:lnTo>
                      <a:pt x="162" y="27"/>
                    </a:lnTo>
                    <a:lnTo>
                      <a:pt x="157" y="33"/>
                    </a:lnTo>
                    <a:lnTo>
                      <a:pt x="153" y="33"/>
                    </a:lnTo>
                    <a:lnTo>
                      <a:pt x="153" y="31"/>
                    </a:lnTo>
                    <a:lnTo>
                      <a:pt x="149" y="29"/>
                    </a:lnTo>
                    <a:lnTo>
                      <a:pt x="143" y="27"/>
                    </a:lnTo>
                    <a:lnTo>
                      <a:pt x="139" y="25"/>
                    </a:lnTo>
                    <a:lnTo>
                      <a:pt x="139" y="21"/>
                    </a:lnTo>
                    <a:lnTo>
                      <a:pt x="143" y="12"/>
                    </a:lnTo>
                    <a:lnTo>
                      <a:pt x="137" y="10"/>
                    </a:lnTo>
                    <a:lnTo>
                      <a:pt x="133" y="8"/>
                    </a:lnTo>
                    <a:lnTo>
                      <a:pt x="129" y="8"/>
                    </a:lnTo>
                    <a:lnTo>
                      <a:pt x="121" y="6"/>
                    </a:lnTo>
                    <a:lnTo>
                      <a:pt x="115" y="2"/>
                    </a:lnTo>
                    <a:lnTo>
                      <a:pt x="104" y="0"/>
                    </a:lnTo>
                    <a:lnTo>
                      <a:pt x="92" y="0"/>
                    </a:lnTo>
                    <a:lnTo>
                      <a:pt x="80" y="0"/>
                    </a:lnTo>
                    <a:lnTo>
                      <a:pt x="82"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8" name="Freeform 27"/>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69" name="Freeform 28"/>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0" name="Freeform 29"/>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1" name="Freeform 30"/>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2" name="Freeform 31"/>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4" name="Freeform 33"/>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5" name="Freeform 34"/>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6" name="Freeform 35"/>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7" name="Freeform 36"/>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78" name="Freeform 37"/>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9" name="Freeform 38"/>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0" name="Freeform 39"/>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1" name="Freeform 40"/>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2" name="Freeform 41"/>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3" name="Freeform 42"/>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4" name="Freeform 43"/>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5" name="Freeform 44"/>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6" name="Freeform 45"/>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7" name="Freeform 46"/>
              <p:cNvSpPr>
                <a:spLocks/>
              </p:cNvSpPr>
              <p:nvPr/>
            </p:nvSpPr>
            <p:spPr bwMode="auto">
              <a:xfrm>
                <a:off x="6580" y="2859"/>
                <a:ext cx="171" cy="160"/>
              </a:xfrm>
              <a:custGeom>
                <a:avLst/>
                <a:gdLst>
                  <a:gd name="T0" fmla="*/ 73 w 171"/>
                  <a:gd name="T1" fmla="*/ 15 h 160"/>
                  <a:gd name="T2" fmla="*/ 63 w 171"/>
                  <a:gd name="T3" fmla="*/ 19 h 160"/>
                  <a:gd name="T4" fmla="*/ 53 w 171"/>
                  <a:gd name="T5" fmla="*/ 25 h 160"/>
                  <a:gd name="T6" fmla="*/ 49 w 171"/>
                  <a:gd name="T7" fmla="*/ 39 h 160"/>
                  <a:gd name="T8" fmla="*/ 49 w 171"/>
                  <a:gd name="T9" fmla="*/ 60 h 160"/>
                  <a:gd name="T10" fmla="*/ 37 w 171"/>
                  <a:gd name="T11" fmla="*/ 62 h 160"/>
                  <a:gd name="T12" fmla="*/ 18 w 171"/>
                  <a:gd name="T13" fmla="*/ 62 h 160"/>
                  <a:gd name="T14" fmla="*/ 16 w 171"/>
                  <a:gd name="T15" fmla="*/ 68 h 160"/>
                  <a:gd name="T16" fmla="*/ 2 w 171"/>
                  <a:gd name="T17" fmla="*/ 66 h 160"/>
                  <a:gd name="T18" fmla="*/ 2 w 171"/>
                  <a:gd name="T19" fmla="*/ 82 h 160"/>
                  <a:gd name="T20" fmla="*/ 12 w 171"/>
                  <a:gd name="T21" fmla="*/ 90 h 160"/>
                  <a:gd name="T22" fmla="*/ 33 w 171"/>
                  <a:gd name="T23" fmla="*/ 100 h 160"/>
                  <a:gd name="T24" fmla="*/ 37 w 171"/>
                  <a:gd name="T25" fmla="*/ 109 h 160"/>
                  <a:gd name="T26" fmla="*/ 45 w 171"/>
                  <a:gd name="T27" fmla="*/ 109 h 160"/>
                  <a:gd name="T28" fmla="*/ 57 w 171"/>
                  <a:gd name="T29" fmla="*/ 111 h 160"/>
                  <a:gd name="T30" fmla="*/ 67 w 171"/>
                  <a:gd name="T31" fmla="*/ 111 h 160"/>
                  <a:gd name="T32" fmla="*/ 80 w 171"/>
                  <a:gd name="T33" fmla="*/ 105 h 160"/>
                  <a:gd name="T34" fmla="*/ 84 w 171"/>
                  <a:gd name="T35" fmla="*/ 100 h 160"/>
                  <a:gd name="T36" fmla="*/ 88 w 171"/>
                  <a:gd name="T37" fmla="*/ 105 h 160"/>
                  <a:gd name="T38" fmla="*/ 88 w 171"/>
                  <a:gd name="T39" fmla="*/ 121 h 160"/>
                  <a:gd name="T40" fmla="*/ 80 w 171"/>
                  <a:gd name="T41" fmla="*/ 145 h 160"/>
                  <a:gd name="T42" fmla="*/ 80 w 171"/>
                  <a:gd name="T43" fmla="*/ 152 h 160"/>
                  <a:gd name="T44" fmla="*/ 84 w 171"/>
                  <a:gd name="T45" fmla="*/ 154 h 160"/>
                  <a:gd name="T46" fmla="*/ 96 w 171"/>
                  <a:gd name="T47" fmla="*/ 150 h 160"/>
                  <a:gd name="T48" fmla="*/ 114 w 171"/>
                  <a:gd name="T49" fmla="*/ 154 h 160"/>
                  <a:gd name="T50" fmla="*/ 114 w 171"/>
                  <a:gd name="T51" fmla="*/ 160 h 160"/>
                  <a:gd name="T52" fmla="*/ 171 w 171"/>
                  <a:gd name="T53" fmla="*/ 33 h 160"/>
                  <a:gd name="T54" fmla="*/ 161 w 171"/>
                  <a:gd name="T55" fmla="*/ 25 h 160"/>
                  <a:gd name="T56" fmla="*/ 149 w 171"/>
                  <a:gd name="T57" fmla="*/ 25 h 160"/>
                  <a:gd name="T58" fmla="*/ 143 w 171"/>
                  <a:gd name="T59" fmla="*/ 25 h 160"/>
                  <a:gd name="T60" fmla="*/ 127 w 171"/>
                  <a:gd name="T61" fmla="*/ 23 h 160"/>
                  <a:gd name="T62" fmla="*/ 110 w 171"/>
                  <a:gd name="T63" fmla="*/ 17 h 160"/>
                  <a:gd name="T64" fmla="*/ 100 w 171"/>
                  <a:gd name="T65" fmla="*/ 15 h 160"/>
                  <a:gd name="T66" fmla="*/ 84 w 171"/>
                  <a:gd name="T67" fmla="*/ 6 h 160"/>
                  <a:gd name="T68" fmla="*/ 73 w 171"/>
                  <a:gd name="T69"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60">
                    <a:moveTo>
                      <a:pt x="73" y="11"/>
                    </a:moveTo>
                    <a:lnTo>
                      <a:pt x="73" y="15"/>
                    </a:lnTo>
                    <a:lnTo>
                      <a:pt x="69" y="15"/>
                    </a:lnTo>
                    <a:lnTo>
                      <a:pt x="63" y="19"/>
                    </a:lnTo>
                    <a:lnTo>
                      <a:pt x="61" y="23"/>
                    </a:lnTo>
                    <a:lnTo>
                      <a:pt x="53" y="25"/>
                    </a:lnTo>
                    <a:lnTo>
                      <a:pt x="53" y="27"/>
                    </a:lnTo>
                    <a:lnTo>
                      <a:pt x="49" y="39"/>
                    </a:lnTo>
                    <a:lnTo>
                      <a:pt x="51" y="49"/>
                    </a:lnTo>
                    <a:lnTo>
                      <a:pt x="49" y="60"/>
                    </a:lnTo>
                    <a:lnTo>
                      <a:pt x="41" y="62"/>
                    </a:lnTo>
                    <a:lnTo>
                      <a:pt x="37" y="62"/>
                    </a:lnTo>
                    <a:lnTo>
                      <a:pt x="28" y="58"/>
                    </a:lnTo>
                    <a:lnTo>
                      <a:pt x="18" y="62"/>
                    </a:lnTo>
                    <a:lnTo>
                      <a:pt x="18" y="66"/>
                    </a:lnTo>
                    <a:lnTo>
                      <a:pt x="16" y="68"/>
                    </a:lnTo>
                    <a:lnTo>
                      <a:pt x="8" y="68"/>
                    </a:lnTo>
                    <a:lnTo>
                      <a:pt x="2" y="66"/>
                    </a:lnTo>
                    <a:lnTo>
                      <a:pt x="0" y="68"/>
                    </a:lnTo>
                    <a:lnTo>
                      <a:pt x="2" y="82"/>
                    </a:lnTo>
                    <a:lnTo>
                      <a:pt x="2" y="86"/>
                    </a:lnTo>
                    <a:lnTo>
                      <a:pt x="12" y="90"/>
                    </a:lnTo>
                    <a:lnTo>
                      <a:pt x="26" y="98"/>
                    </a:lnTo>
                    <a:lnTo>
                      <a:pt x="33" y="100"/>
                    </a:lnTo>
                    <a:lnTo>
                      <a:pt x="35" y="105"/>
                    </a:lnTo>
                    <a:lnTo>
                      <a:pt x="37" y="109"/>
                    </a:lnTo>
                    <a:lnTo>
                      <a:pt x="43" y="109"/>
                    </a:lnTo>
                    <a:lnTo>
                      <a:pt x="45" y="109"/>
                    </a:lnTo>
                    <a:lnTo>
                      <a:pt x="51" y="111"/>
                    </a:lnTo>
                    <a:lnTo>
                      <a:pt x="57" y="111"/>
                    </a:lnTo>
                    <a:lnTo>
                      <a:pt x="59" y="111"/>
                    </a:lnTo>
                    <a:lnTo>
                      <a:pt x="67" y="111"/>
                    </a:lnTo>
                    <a:lnTo>
                      <a:pt x="73" y="109"/>
                    </a:lnTo>
                    <a:lnTo>
                      <a:pt x="80" y="105"/>
                    </a:lnTo>
                    <a:lnTo>
                      <a:pt x="82" y="103"/>
                    </a:lnTo>
                    <a:lnTo>
                      <a:pt x="84" y="100"/>
                    </a:lnTo>
                    <a:lnTo>
                      <a:pt x="90" y="100"/>
                    </a:lnTo>
                    <a:lnTo>
                      <a:pt x="88" y="105"/>
                    </a:lnTo>
                    <a:lnTo>
                      <a:pt x="88" y="111"/>
                    </a:lnTo>
                    <a:lnTo>
                      <a:pt x="88" y="121"/>
                    </a:lnTo>
                    <a:lnTo>
                      <a:pt x="80" y="137"/>
                    </a:lnTo>
                    <a:lnTo>
                      <a:pt x="80" y="145"/>
                    </a:lnTo>
                    <a:lnTo>
                      <a:pt x="80" y="150"/>
                    </a:lnTo>
                    <a:lnTo>
                      <a:pt x="80" y="152"/>
                    </a:lnTo>
                    <a:lnTo>
                      <a:pt x="82" y="154"/>
                    </a:lnTo>
                    <a:lnTo>
                      <a:pt x="84" y="154"/>
                    </a:lnTo>
                    <a:lnTo>
                      <a:pt x="88" y="152"/>
                    </a:lnTo>
                    <a:lnTo>
                      <a:pt x="96" y="150"/>
                    </a:lnTo>
                    <a:lnTo>
                      <a:pt x="104" y="154"/>
                    </a:lnTo>
                    <a:lnTo>
                      <a:pt x="114" y="154"/>
                    </a:lnTo>
                    <a:lnTo>
                      <a:pt x="114" y="156"/>
                    </a:lnTo>
                    <a:lnTo>
                      <a:pt x="114" y="160"/>
                    </a:lnTo>
                    <a:lnTo>
                      <a:pt x="171" y="160"/>
                    </a:lnTo>
                    <a:lnTo>
                      <a:pt x="171" y="33"/>
                    </a:lnTo>
                    <a:lnTo>
                      <a:pt x="167" y="29"/>
                    </a:lnTo>
                    <a:lnTo>
                      <a:pt x="161" y="25"/>
                    </a:lnTo>
                    <a:lnTo>
                      <a:pt x="155" y="25"/>
                    </a:lnTo>
                    <a:lnTo>
                      <a:pt x="149" y="25"/>
                    </a:lnTo>
                    <a:lnTo>
                      <a:pt x="143" y="23"/>
                    </a:lnTo>
                    <a:lnTo>
                      <a:pt x="143" y="25"/>
                    </a:lnTo>
                    <a:lnTo>
                      <a:pt x="143" y="23"/>
                    </a:lnTo>
                    <a:lnTo>
                      <a:pt x="127" y="23"/>
                    </a:lnTo>
                    <a:lnTo>
                      <a:pt x="120" y="23"/>
                    </a:lnTo>
                    <a:lnTo>
                      <a:pt x="110" y="17"/>
                    </a:lnTo>
                    <a:lnTo>
                      <a:pt x="104" y="15"/>
                    </a:lnTo>
                    <a:lnTo>
                      <a:pt x="100" y="15"/>
                    </a:lnTo>
                    <a:lnTo>
                      <a:pt x="88" y="8"/>
                    </a:lnTo>
                    <a:lnTo>
                      <a:pt x="84" y="6"/>
                    </a:lnTo>
                    <a:lnTo>
                      <a:pt x="69" y="0"/>
                    </a:lnTo>
                    <a:lnTo>
                      <a:pt x="73" y="1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8" name="Freeform 47"/>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89" name="Freeform 48"/>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0" name="Freeform 49"/>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1" name="Freeform 50"/>
              <p:cNvSpPr>
                <a:spLocks/>
              </p:cNvSpPr>
              <p:nvPr/>
            </p:nvSpPr>
            <p:spPr bwMode="auto">
              <a:xfrm>
                <a:off x="6439" y="2741"/>
                <a:ext cx="165" cy="137"/>
              </a:xfrm>
              <a:custGeom>
                <a:avLst/>
                <a:gdLst>
                  <a:gd name="T0" fmla="*/ 0 w 165"/>
                  <a:gd name="T1" fmla="*/ 2 h 137"/>
                  <a:gd name="T2" fmla="*/ 0 w 165"/>
                  <a:gd name="T3" fmla="*/ 6 h 137"/>
                  <a:gd name="T4" fmla="*/ 0 w 165"/>
                  <a:gd name="T5" fmla="*/ 8 h 137"/>
                  <a:gd name="T6" fmla="*/ 0 w 165"/>
                  <a:gd name="T7" fmla="*/ 14 h 137"/>
                  <a:gd name="T8" fmla="*/ 4 w 165"/>
                  <a:gd name="T9" fmla="*/ 26 h 137"/>
                  <a:gd name="T10" fmla="*/ 4 w 165"/>
                  <a:gd name="T11" fmla="*/ 28 h 137"/>
                  <a:gd name="T12" fmla="*/ 8 w 165"/>
                  <a:gd name="T13" fmla="*/ 30 h 137"/>
                  <a:gd name="T14" fmla="*/ 10 w 165"/>
                  <a:gd name="T15" fmla="*/ 34 h 137"/>
                  <a:gd name="T16" fmla="*/ 10 w 165"/>
                  <a:gd name="T17" fmla="*/ 37 h 137"/>
                  <a:gd name="T18" fmla="*/ 10 w 165"/>
                  <a:gd name="T19" fmla="*/ 49 h 137"/>
                  <a:gd name="T20" fmla="*/ 12 w 165"/>
                  <a:gd name="T21" fmla="*/ 55 h 137"/>
                  <a:gd name="T22" fmla="*/ 24 w 165"/>
                  <a:gd name="T23" fmla="*/ 90 h 137"/>
                  <a:gd name="T24" fmla="*/ 22 w 165"/>
                  <a:gd name="T25" fmla="*/ 102 h 137"/>
                  <a:gd name="T26" fmla="*/ 20 w 165"/>
                  <a:gd name="T27" fmla="*/ 114 h 137"/>
                  <a:gd name="T28" fmla="*/ 28 w 165"/>
                  <a:gd name="T29" fmla="*/ 122 h 137"/>
                  <a:gd name="T30" fmla="*/ 35 w 165"/>
                  <a:gd name="T31" fmla="*/ 133 h 137"/>
                  <a:gd name="T32" fmla="*/ 37 w 165"/>
                  <a:gd name="T33" fmla="*/ 137 h 137"/>
                  <a:gd name="T34" fmla="*/ 165 w 165"/>
                  <a:gd name="T35" fmla="*/ 137 h 137"/>
                  <a:gd name="T36" fmla="*/ 165 w 165"/>
                  <a:gd name="T37" fmla="*/ 22 h 137"/>
                  <a:gd name="T38" fmla="*/ 153 w 165"/>
                  <a:gd name="T39" fmla="*/ 20 h 137"/>
                  <a:gd name="T40" fmla="*/ 147 w 165"/>
                  <a:gd name="T41" fmla="*/ 20 h 137"/>
                  <a:gd name="T42" fmla="*/ 141 w 165"/>
                  <a:gd name="T43" fmla="*/ 18 h 137"/>
                  <a:gd name="T44" fmla="*/ 135 w 165"/>
                  <a:gd name="T45" fmla="*/ 14 h 137"/>
                  <a:gd name="T46" fmla="*/ 129 w 165"/>
                  <a:gd name="T47" fmla="*/ 10 h 137"/>
                  <a:gd name="T48" fmla="*/ 118 w 165"/>
                  <a:gd name="T49" fmla="*/ 8 h 137"/>
                  <a:gd name="T50" fmla="*/ 112 w 165"/>
                  <a:gd name="T51" fmla="*/ 10 h 137"/>
                  <a:gd name="T52" fmla="*/ 98 w 165"/>
                  <a:gd name="T53" fmla="*/ 10 h 137"/>
                  <a:gd name="T54" fmla="*/ 92 w 165"/>
                  <a:gd name="T55" fmla="*/ 14 h 137"/>
                  <a:gd name="T56" fmla="*/ 86 w 165"/>
                  <a:gd name="T57" fmla="*/ 14 h 137"/>
                  <a:gd name="T58" fmla="*/ 77 w 165"/>
                  <a:gd name="T59" fmla="*/ 20 h 137"/>
                  <a:gd name="T60" fmla="*/ 73 w 165"/>
                  <a:gd name="T61" fmla="*/ 10 h 137"/>
                  <a:gd name="T62" fmla="*/ 65 w 165"/>
                  <a:gd name="T63" fmla="*/ 6 h 137"/>
                  <a:gd name="T64" fmla="*/ 63 w 165"/>
                  <a:gd name="T65" fmla="*/ 6 h 137"/>
                  <a:gd name="T66" fmla="*/ 61 w 165"/>
                  <a:gd name="T67" fmla="*/ 10 h 137"/>
                  <a:gd name="T68" fmla="*/ 57 w 165"/>
                  <a:gd name="T69" fmla="*/ 12 h 137"/>
                  <a:gd name="T70" fmla="*/ 51 w 165"/>
                  <a:gd name="T71" fmla="*/ 12 h 137"/>
                  <a:gd name="T72" fmla="*/ 45 w 165"/>
                  <a:gd name="T73" fmla="*/ 6 h 137"/>
                  <a:gd name="T74" fmla="*/ 39 w 165"/>
                  <a:gd name="T75" fmla="*/ 6 h 137"/>
                  <a:gd name="T76" fmla="*/ 35 w 165"/>
                  <a:gd name="T77" fmla="*/ 10 h 137"/>
                  <a:gd name="T78" fmla="*/ 30 w 165"/>
                  <a:gd name="T79" fmla="*/ 12 h 137"/>
                  <a:gd name="T80" fmla="*/ 22 w 165"/>
                  <a:gd name="T81" fmla="*/ 12 h 137"/>
                  <a:gd name="T82" fmla="*/ 16 w 165"/>
                  <a:gd name="T83" fmla="*/ 12 h 137"/>
                  <a:gd name="T84" fmla="*/ 14 w 165"/>
                  <a:gd name="T85" fmla="*/ 8 h 137"/>
                  <a:gd name="T86" fmla="*/ 10 w 165"/>
                  <a:gd name="T87" fmla="*/ 10 h 137"/>
                  <a:gd name="T88" fmla="*/ 8 w 165"/>
                  <a:gd name="T89" fmla="*/ 8 h 137"/>
                  <a:gd name="T90" fmla="*/ 6 w 165"/>
                  <a:gd name="T91" fmla="*/ 4 h 137"/>
                  <a:gd name="T92" fmla="*/ 0 w 165"/>
                  <a:gd name="T93" fmla="*/ 0 h 137"/>
                  <a:gd name="T94" fmla="*/ 0 w 165"/>
                  <a:gd name="T95"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137">
                    <a:moveTo>
                      <a:pt x="0" y="2"/>
                    </a:moveTo>
                    <a:lnTo>
                      <a:pt x="0" y="6"/>
                    </a:lnTo>
                    <a:lnTo>
                      <a:pt x="0" y="8"/>
                    </a:lnTo>
                    <a:lnTo>
                      <a:pt x="0" y="14"/>
                    </a:lnTo>
                    <a:lnTo>
                      <a:pt x="4" y="26"/>
                    </a:lnTo>
                    <a:lnTo>
                      <a:pt x="4" y="28"/>
                    </a:lnTo>
                    <a:lnTo>
                      <a:pt x="8" y="30"/>
                    </a:lnTo>
                    <a:lnTo>
                      <a:pt x="10" y="34"/>
                    </a:lnTo>
                    <a:lnTo>
                      <a:pt x="10" y="37"/>
                    </a:lnTo>
                    <a:lnTo>
                      <a:pt x="10" y="49"/>
                    </a:lnTo>
                    <a:lnTo>
                      <a:pt x="12" y="55"/>
                    </a:lnTo>
                    <a:lnTo>
                      <a:pt x="24" y="90"/>
                    </a:lnTo>
                    <a:lnTo>
                      <a:pt x="22" y="102"/>
                    </a:lnTo>
                    <a:lnTo>
                      <a:pt x="20" y="114"/>
                    </a:lnTo>
                    <a:lnTo>
                      <a:pt x="28" y="122"/>
                    </a:lnTo>
                    <a:lnTo>
                      <a:pt x="35" y="133"/>
                    </a:lnTo>
                    <a:lnTo>
                      <a:pt x="37" y="137"/>
                    </a:lnTo>
                    <a:lnTo>
                      <a:pt x="165" y="137"/>
                    </a:lnTo>
                    <a:lnTo>
                      <a:pt x="165" y="22"/>
                    </a:lnTo>
                    <a:lnTo>
                      <a:pt x="153" y="20"/>
                    </a:lnTo>
                    <a:lnTo>
                      <a:pt x="147" y="20"/>
                    </a:lnTo>
                    <a:lnTo>
                      <a:pt x="141" y="18"/>
                    </a:lnTo>
                    <a:lnTo>
                      <a:pt x="135" y="14"/>
                    </a:lnTo>
                    <a:lnTo>
                      <a:pt x="129" y="10"/>
                    </a:lnTo>
                    <a:lnTo>
                      <a:pt x="118" y="8"/>
                    </a:lnTo>
                    <a:lnTo>
                      <a:pt x="112" y="10"/>
                    </a:lnTo>
                    <a:lnTo>
                      <a:pt x="98" y="10"/>
                    </a:lnTo>
                    <a:lnTo>
                      <a:pt x="92" y="14"/>
                    </a:lnTo>
                    <a:lnTo>
                      <a:pt x="86" y="14"/>
                    </a:lnTo>
                    <a:lnTo>
                      <a:pt x="77" y="20"/>
                    </a:lnTo>
                    <a:lnTo>
                      <a:pt x="73" y="10"/>
                    </a:lnTo>
                    <a:lnTo>
                      <a:pt x="65" y="6"/>
                    </a:lnTo>
                    <a:lnTo>
                      <a:pt x="63" y="6"/>
                    </a:lnTo>
                    <a:lnTo>
                      <a:pt x="61" y="10"/>
                    </a:lnTo>
                    <a:lnTo>
                      <a:pt x="57" y="12"/>
                    </a:lnTo>
                    <a:lnTo>
                      <a:pt x="51" y="12"/>
                    </a:lnTo>
                    <a:lnTo>
                      <a:pt x="45" y="6"/>
                    </a:lnTo>
                    <a:lnTo>
                      <a:pt x="39" y="6"/>
                    </a:lnTo>
                    <a:lnTo>
                      <a:pt x="35" y="10"/>
                    </a:lnTo>
                    <a:lnTo>
                      <a:pt x="30" y="12"/>
                    </a:lnTo>
                    <a:lnTo>
                      <a:pt x="22" y="12"/>
                    </a:lnTo>
                    <a:lnTo>
                      <a:pt x="16" y="12"/>
                    </a:lnTo>
                    <a:lnTo>
                      <a:pt x="14" y="8"/>
                    </a:lnTo>
                    <a:lnTo>
                      <a:pt x="10" y="10"/>
                    </a:lnTo>
                    <a:lnTo>
                      <a:pt x="8" y="8"/>
                    </a:lnTo>
                    <a:lnTo>
                      <a:pt x="6" y="4"/>
                    </a:lnTo>
                    <a:lnTo>
                      <a:pt x="0"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2" name="Freeform 51"/>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3" name="Freeform 52"/>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4" name="Freeform 53"/>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5" name="Freeform 54"/>
              <p:cNvSpPr>
                <a:spLocks/>
              </p:cNvSpPr>
              <p:nvPr/>
            </p:nvSpPr>
            <p:spPr bwMode="auto">
              <a:xfrm>
                <a:off x="6484" y="2457"/>
                <a:ext cx="114" cy="257"/>
              </a:xfrm>
              <a:custGeom>
                <a:avLst/>
                <a:gdLst>
                  <a:gd name="T0" fmla="*/ 55 w 114"/>
                  <a:gd name="T1" fmla="*/ 14 h 257"/>
                  <a:gd name="T2" fmla="*/ 57 w 114"/>
                  <a:gd name="T3" fmla="*/ 22 h 257"/>
                  <a:gd name="T4" fmla="*/ 65 w 114"/>
                  <a:gd name="T5" fmla="*/ 32 h 257"/>
                  <a:gd name="T6" fmla="*/ 63 w 114"/>
                  <a:gd name="T7" fmla="*/ 40 h 257"/>
                  <a:gd name="T8" fmla="*/ 67 w 114"/>
                  <a:gd name="T9" fmla="*/ 51 h 257"/>
                  <a:gd name="T10" fmla="*/ 71 w 114"/>
                  <a:gd name="T11" fmla="*/ 59 h 257"/>
                  <a:gd name="T12" fmla="*/ 77 w 114"/>
                  <a:gd name="T13" fmla="*/ 61 h 257"/>
                  <a:gd name="T14" fmla="*/ 71 w 114"/>
                  <a:gd name="T15" fmla="*/ 67 h 257"/>
                  <a:gd name="T16" fmla="*/ 67 w 114"/>
                  <a:gd name="T17" fmla="*/ 77 h 257"/>
                  <a:gd name="T18" fmla="*/ 73 w 114"/>
                  <a:gd name="T19" fmla="*/ 81 h 257"/>
                  <a:gd name="T20" fmla="*/ 69 w 114"/>
                  <a:gd name="T21" fmla="*/ 87 h 257"/>
                  <a:gd name="T22" fmla="*/ 65 w 114"/>
                  <a:gd name="T23" fmla="*/ 89 h 257"/>
                  <a:gd name="T24" fmla="*/ 65 w 114"/>
                  <a:gd name="T25" fmla="*/ 96 h 257"/>
                  <a:gd name="T26" fmla="*/ 57 w 114"/>
                  <a:gd name="T27" fmla="*/ 98 h 257"/>
                  <a:gd name="T28" fmla="*/ 63 w 114"/>
                  <a:gd name="T29" fmla="*/ 102 h 257"/>
                  <a:gd name="T30" fmla="*/ 63 w 114"/>
                  <a:gd name="T31" fmla="*/ 106 h 257"/>
                  <a:gd name="T32" fmla="*/ 57 w 114"/>
                  <a:gd name="T33" fmla="*/ 104 h 257"/>
                  <a:gd name="T34" fmla="*/ 51 w 114"/>
                  <a:gd name="T35" fmla="*/ 110 h 257"/>
                  <a:gd name="T36" fmla="*/ 51 w 114"/>
                  <a:gd name="T37" fmla="*/ 122 h 257"/>
                  <a:gd name="T38" fmla="*/ 61 w 114"/>
                  <a:gd name="T39" fmla="*/ 130 h 257"/>
                  <a:gd name="T40" fmla="*/ 55 w 114"/>
                  <a:gd name="T41" fmla="*/ 145 h 257"/>
                  <a:gd name="T42" fmla="*/ 45 w 114"/>
                  <a:gd name="T43" fmla="*/ 141 h 257"/>
                  <a:gd name="T44" fmla="*/ 43 w 114"/>
                  <a:gd name="T45" fmla="*/ 128 h 257"/>
                  <a:gd name="T46" fmla="*/ 26 w 114"/>
                  <a:gd name="T47" fmla="*/ 124 h 257"/>
                  <a:gd name="T48" fmla="*/ 18 w 114"/>
                  <a:gd name="T49" fmla="*/ 126 h 257"/>
                  <a:gd name="T50" fmla="*/ 16 w 114"/>
                  <a:gd name="T51" fmla="*/ 145 h 257"/>
                  <a:gd name="T52" fmla="*/ 12 w 114"/>
                  <a:gd name="T53" fmla="*/ 159 h 257"/>
                  <a:gd name="T54" fmla="*/ 6 w 114"/>
                  <a:gd name="T55" fmla="*/ 184 h 257"/>
                  <a:gd name="T56" fmla="*/ 18 w 114"/>
                  <a:gd name="T57" fmla="*/ 192 h 257"/>
                  <a:gd name="T58" fmla="*/ 37 w 114"/>
                  <a:gd name="T59" fmla="*/ 188 h 257"/>
                  <a:gd name="T60" fmla="*/ 45 w 114"/>
                  <a:gd name="T61" fmla="*/ 202 h 257"/>
                  <a:gd name="T62" fmla="*/ 65 w 114"/>
                  <a:gd name="T63" fmla="*/ 222 h 257"/>
                  <a:gd name="T64" fmla="*/ 43 w 114"/>
                  <a:gd name="T65" fmla="*/ 228 h 257"/>
                  <a:gd name="T66" fmla="*/ 22 w 114"/>
                  <a:gd name="T67" fmla="*/ 226 h 257"/>
                  <a:gd name="T68" fmla="*/ 18 w 114"/>
                  <a:gd name="T69" fmla="*/ 237 h 257"/>
                  <a:gd name="T70" fmla="*/ 10 w 114"/>
                  <a:gd name="T71" fmla="*/ 245 h 257"/>
                  <a:gd name="T72" fmla="*/ 0 w 114"/>
                  <a:gd name="T73" fmla="*/ 247 h 257"/>
                  <a:gd name="T74" fmla="*/ 86 w 114"/>
                  <a:gd name="T75" fmla="*/ 255 h 257"/>
                  <a:gd name="T76" fmla="*/ 112 w 114"/>
                  <a:gd name="T77" fmla="*/ 249 h 257"/>
                  <a:gd name="T78" fmla="*/ 106 w 114"/>
                  <a:gd name="T79" fmla="*/ 222 h 257"/>
                  <a:gd name="T80" fmla="*/ 114 w 114"/>
                  <a:gd name="T81" fmla="*/ 171 h 257"/>
                  <a:gd name="T82" fmla="*/ 110 w 114"/>
                  <a:gd name="T83" fmla="*/ 136 h 257"/>
                  <a:gd name="T84" fmla="*/ 114 w 114"/>
                  <a:gd name="T85" fmla="*/ 118 h 257"/>
                  <a:gd name="T86" fmla="*/ 104 w 114"/>
                  <a:gd name="T87" fmla="*/ 34 h 257"/>
                  <a:gd name="T88" fmla="*/ 96 w 114"/>
                  <a:gd name="T89" fmla="*/ 24 h 257"/>
                  <a:gd name="T90" fmla="*/ 77 w 114"/>
                  <a:gd name="T91" fmla="*/ 16 h 257"/>
                  <a:gd name="T92" fmla="*/ 55 w 114"/>
                  <a:gd name="T9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257">
                    <a:moveTo>
                      <a:pt x="55" y="6"/>
                    </a:moveTo>
                    <a:lnTo>
                      <a:pt x="55" y="12"/>
                    </a:lnTo>
                    <a:lnTo>
                      <a:pt x="55" y="14"/>
                    </a:lnTo>
                    <a:lnTo>
                      <a:pt x="53" y="16"/>
                    </a:lnTo>
                    <a:lnTo>
                      <a:pt x="55" y="18"/>
                    </a:lnTo>
                    <a:lnTo>
                      <a:pt x="57" y="22"/>
                    </a:lnTo>
                    <a:lnTo>
                      <a:pt x="61" y="26"/>
                    </a:lnTo>
                    <a:lnTo>
                      <a:pt x="63" y="30"/>
                    </a:lnTo>
                    <a:lnTo>
                      <a:pt x="65" y="32"/>
                    </a:lnTo>
                    <a:lnTo>
                      <a:pt x="65" y="36"/>
                    </a:lnTo>
                    <a:lnTo>
                      <a:pt x="63" y="38"/>
                    </a:lnTo>
                    <a:lnTo>
                      <a:pt x="63" y="40"/>
                    </a:lnTo>
                    <a:lnTo>
                      <a:pt x="61" y="44"/>
                    </a:lnTo>
                    <a:lnTo>
                      <a:pt x="63" y="47"/>
                    </a:lnTo>
                    <a:lnTo>
                      <a:pt x="67" y="51"/>
                    </a:lnTo>
                    <a:lnTo>
                      <a:pt x="69" y="55"/>
                    </a:lnTo>
                    <a:lnTo>
                      <a:pt x="69" y="55"/>
                    </a:lnTo>
                    <a:lnTo>
                      <a:pt x="71" y="59"/>
                    </a:lnTo>
                    <a:lnTo>
                      <a:pt x="73" y="59"/>
                    </a:lnTo>
                    <a:lnTo>
                      <a:pt x="75" y="59"/>
                    </a:lnTo>
                    <a:lnTo>
                      <a:pt x="77" y="61"/>
                    </a:lnTo>
                    <a:lnTo>
                      <a:pt x="73" y="63"/>
                    </a:lnTo>
                    <a:lnTo>
                      <a:pt x="71" y="65"/>
                    </a:lnTo>
                    <a:lnTo>
                      <a:pt x="71" y="67"/>
                    </a:lnTo>
                    <a:lnTo>
                      <a:pt x="67" y="71"/>
                    </a:lnTo>
                    <a:lnTo>
                      <a:pt x="67" y="73"/>
                    </a:lnTo>
                    <a:lnTo>
                      <a:pt x="67" y="77"/>
                    </a:lnTo>
                    <a:lnTo>
                      <a:pt x="69" y="81"/>
                    </a:lnTo>
                    <a:lnTo>
                      <a:pt x="71" y="81"/>
                    </a:lnTo>
                    <a:lnTo>
                      <a:pt x="73" y="81"/>
                    </a:lnTo>
                    <a:lnTo>
                      <a:pt x="73" y="83"/>
                    </a:lnTo>
                    <a:lnTo>
                      <a:pt x="71" y="85"/>
                    </a:lnTo>
                    <a:lnTo>
                      <a:pt x="69" y="87"/>
                    </a:lnTo>
                    <a:lnTo>
                      <a:pt x="67" y="87"/>
                    </a:lnTo>
                    <a:lnTo>
                      <a:pt x="65" y="87"/>
                    </a:lnTo>
                    <a:lnTo>
                      <a:pt x="65" y="89"/>
                    </a:lnTo>
                    <a:lnTo>
                      <a:pt x="67" y="92"/>
                    </a:lnTo>
                    <a:lnTo>
                      <a:pt x="67" y="94"/>
                    </a:lnTo>
                    <a:lnTo>
                      <a:pt x="65" y="96"/>
                    </a:lnTo>
                    <a:lnTo>
                      <a:pt x="61" y="98"/>
                    </a:lnTo>
                    <a:lnTo>
                      <a:pt x="59" y="96"/>
                    </a:lnTo>
                    <a:lnTo>
                      <a:pt x="57" y="98"/>
                    </a:lnTo>
                    <a:lnTo>
                      <a:pt x="57" y="102"/>
                    </a:lnTo>
                    <a:lnTo>
                      <a:pt x="59" y="102"/>
                    </a:lnTo>
                    <a:lnTo>
                      <a:pt x="63" y="102"/>
                    </a:lnTo>
                    <a:lnTo>
                      <a:pt x="65" y="104"/>
                    </a:lnTo>
                    <a:lnTo>
                      <a:pt x="63" y="104"/>
                    </a:lnTo>
                    <a:lnTo>
                      <a:pt x="63" y="106"/>
                    </a:lnTo>
                    <a:lnTo>
                      <a:pt x="61" y="108"/>
                    </a:lnTo>
                    <a:lnTo>
                      <a:pt x="59" y="108"/>
                    </a:lnTo>
                    <a:lnTo>
                      <a:pt x="57" y="104"/>
                    </a:lnTo>
                    <a:lnTo>
                      <a:pt x="55" y="106"/>
                    </a:lnTo>
                    <a:lnTo>
                      <a:pt x="53" y="108"/>
                    </a:lnTo>
                    <a:lnTo>
                      <a:pt x="51" y="110"/>
                    </a:lnTo>
                    <a:lnTo>
                      <a:pt x="49" y="114"/>
                    </a:lnTo>
                    <a:lnTo>
                      <a:pt x="51" y="116"/>
                    </a:lnTo>
                    <a:lnTo>
                      <a:pt x="51" y="122"/>
                    </a:lnTo>
                    <a:lnTo>
                      <a:pt x="55" y="124"/>
                    </a:lnTo>
                    <a:lnTo>
                      <a:pt x="57" y="126"/>
                    </a:lnTo>
                    <a:lnTo>
                      <a:pt x="61" y="130"/>
                    </a:lnTo>
                    <a:lnTo>
                      <a:pt x="59" y="136"/>
                    </a:lnTo>
                    <a:lnTo>
                      <a:pt x="59" y="143"/>
                    </a:lnTo>
                    <a:lnTo>
                      <a:pt x="55" y="145"/>
                    </a:lnTo>
                    <a:lnTo>
                      <a:pt x="53" y="145"/>
                    </a:lnTo>
                    <a:lnTo>
                      <a:pt x="51" y="143"/>
                    </a:lnTo>
                    <a:lnTo>
                      <a:pt x="45" y="141"/>
                    </a:lnTo>
                    <a:lnTo>
                      <a:pt x="43" y="136"/>
                    </a:lnTo>
                    <a:lnTo>
                      <a:pt x="43" y="130"/>
                    </a:lnTo>
                    <a:lnTo>
                      <a:pt x="43" y="128"/>
                    </a:lnTo>
                    <a:lnTo>
                      <a:pt x="37" y="124"/>
                    </a:lnTo>
                    <a:lnTo>
                      <a:pt x="30" y="124"/>
                    </a:lnTo>
                    <a:lnTo>
                      <a:pt x="26" y="124"/>
                    </a:lnTo>
                    <a:lnTo>
                      <a:pt x="24" y="128"/>
                    </a:lnTo>
                    <a:lnTo>
                      <a:pt x="20" y="128"/>
                    </a:lnTo>
                    <a:lnTo>
                      <a:pt x="18" y="126"/>
                    </a:lnTo>
                    <a:lnTo>
                      <a:pt x="18" y="128"/>
                    </a:lnTo>
                    <a:lnTo>
                      <a:pt x="18" y="134"/>
                    </a:lnTo>
                    <a:lnTo>
                      <a:pt x="16" y="145"/>
                    </a:lnTo>
                    <a:lnTo>
                      <a:pt x="16" y="149"/>
                    </a:lnTo>
                    <a:lnTo>
                      <a:pt x="18" y="151"/>
                    </a:lnTo>
                    <a:lnTo>
                      <a:pt x="12" y="159"/>
                    </a:lnTo>
                    <a:lnTo>
                      <a:pt x="10" y="157"/>
                    </a:lnTo>
                    <a:lnTo>
                      <a:pt x="10" y="167"/>
                    </a:lnTo>
                    <a:lnTo>
                      <a:pt x="6" y="184"/>
                    </a:lnTo>
                    <a:lnTo>
                      <a:pt x="6" y="188"/>
                    </a:lnTo>
                    <a:lnTo>
                      <a:pt x="6" y="190"/>
                    </a:lnTo>
                    <a:lnTo>
                      <a:pt x="18" y="192"/>
                    </a:lnTo>
                    <a:lnTo>
                      <a:pt x="28" y="192"/>
                    </a:lnTo>
                    <a:lnTo>
                      <a:pt x="30" y="194"/>
                    </a:lnTo>
                    <a:lnTo>
                      <a:pt x="37" y="188"/>
                    </a:lnTo>
                    <a:lnTo>
                      <a:pt x="43" y="194"/>
                    </a:lnTo>
                    <a:lnTo>
                      <a:pt x="43" y="192"/>
                    </a:lnTo>
                    <a:lnTo>
                      <a:pt x="45" y="202"/>
                    </a:lnTo>
                    <a:lnTo>
                      <a:pt x="49" y="210"/>
                    </a:lnTo>
                    <a:lnTo>
                      <a:pt x="59" y="216"/>
                    </a:lnTo>
                    <a:lnTo>
                      <a:pt x="65" y="222"/>
                    </a:lnTo>
                    <a:lnTo>
                      <a:pt x="55" y="226"/>
                    </a:lnTo>
                    <a:lnTo>
                      <a:pt x="51" y="228"/>
                    </a:lnTo>
                    <a:lnTo>
                      <a:pt x="43" y="228"/>
                    </a:lnTo>
                    <a:lnTo>
                      <a:pt x="39" y="233"/>
                    </a:lnTo>
                    <a:lnTo>
                      <a:pt x="30" y="233"/>
                    </a:lnTo>
                    <a:lnTo>
                      <a:pt x="22" y="226"/>
                    </a:lnTo>
                    <a:lnTo>
                      <a:pt x="14" y="231"/>
                    </a:lnTo>
                    <a:lnTo>
                      <a:pt x="18" y="233"/>
                    </a:lnTo>
                    <a:lnTo>
                      <a:pt x="18" y="237"/>
                    </a:lnTo>
                    <a:lnTo>
                      <a:pt x="18" y="239"/>
                    </a:lnTo>
                    <a:lnTo>
                      <a:pt x="16" y="245"/>
                    </a:lnTo>
                    <a:lnTo>
                      <a:pt x="10" y="245"/>
                    </a:lnTo>
                    <a:lnTo>
                      <a:pt x="6" y="245"/>
                    </a:lnTo>
                    <a:lnTo>
                      <a:pt x="6" y="247"/>
                    </a:lnTo>
                    <a:lnTo>
                      <a:pt x="0" y="247"/>
                    </a:lnTo>
                    <a:lnTo>
                      <a:pt x="0" y="257"/>
                    </a:lnTo>
                    <a:lnTo>
                      <a:pt x="86" y="257"/>
                    </a:lnTo>
                    <a:lnTo>
                      <a:pt x="86" y="255"/>
                    </a:lnTo>
                    <a:lnTo>
                      <a:pt x="92" y="257"/>
                    </a:lnTo>
                    <a:lnTo>
                      <a:pt x="104" y="257"/>
                    </a:lnTo>
                    <a:lnTo>
                      <a:pt x="112" y="249"/>
                    </a:lnTo>
                    <a:lnTo>
                      <a:pt x="114" y="249"/>
                    </a:lnTo>
                    <a:lnTo>
                      <a:pt x="114" y="226"/>
                    </a:lnTo>
                    <a:lnTo>
                      <a:pt x="106" y="222"/>
                    </a:lnTo>
                    <a:lnTo>
                      <a:pt x="108" y="210"/>
                    </a:lnTo>
                    <a:lnTo>
                      <a:pt x="114" y="204"/>
                    </a:lnTo>
                    <a:lnTo>
                      <a:pt x="114" y="171"/>
                    </a:lnTo>
                    <a:lnTo>
                      <a:pt x="112" y="171"/>
                    </a:lnTo>
                    <a:lnTo>
                      <a:pt x="110" y="163"/>
                    </a:lnTo>
                    <a:lnTo>
                      <a:pt x="110" y="136"/>
                    </a:lnTo>
                    <a:lnTo>
                      <a:pt x="108" y="126"/>
                    </a:lnTo>
                    <a:lnTo>
                      <a:pt x="110" y="124"/>
                    </a:lnTo>
                    <a:lnTo>
                      <a:pt x="114" y="118"/>
                    </a:lnTo>
                    <a:lnTo>
                      <a:pt x="114" y="34"/>
                    </a:lnTo>
                    <a:lnTo>
                      <a:pt x="110" y="36"/>
                    </a:lnTo>
                    <a:lnTo>
                      <a:pt x="104" y="34"/>
                    </a:lnTo>
                    <a:lnTo>
                      <a:pt x="104" y="32"/>
                    </a:lnTo>
                    <a:lnTo>
                      <a:pt x="102" y="28"/>
                    </a:lnTo>
                    <a:lnTo>
                      <a:pt x="96" y="24"/>
                    </a:lnTo>
                    <a:lnTo>
                      <a:pt x="92" y="22"/>
                    </a:lnTo>
                    <a:lnTo>
                      <a:pt x="84" y="20"/>
                    </a:lnTo>
                    <a:lnTo>
                      <a:pt x="77" y="16"/>
                    </a:lnTo>
                    <a:lnTo>
                      <a:pt x="71" y="8"/>
                    </a:lnTo>
                    <a:lnTo>
                      <a:pt x="67" y="4"/>
                    </a:lnTo>
                    <a:lnTo>
                      <a:pt x="55" y="0"/>
                    </a:lnTo>
                    <a:lnTo>
                      <a:pt x="5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6" name="Freeform 55"/>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7" name="Freeform 56"/>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8" name="Freeform 57"/>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9" name="Freeform 58"/>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0" name="Freeform 59"/>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1" name="Freeform 60"/>
              <p:cNvSpPr>
                <a:spLocks/>
              </p:cNvSpPr>
              <p:nvPr/>
            </p:nvSpPr>
            <p:spPr bwMode="auto">
              <a:xfrm>
                <a:off x="6345" y="2508"/>
                <a:ext cx="155" cy="198"/>
              </a:xfrm>
              <a:custGeom>
                <a:avLst/>
                <a:gdLst>
                  <a:gd name="T0" fmla="*/ 82 w 155"/>
                  <a:gd name="T1" fmla="*/ 16 h 198"/>
                  <a:gd name="T2" fmla="*/ 71 w 155"/>
                  <a:gd name="T3" fmla="*/ 14 h 198"/>
                  <a:gd name="T4" fmla="*/ 55 w 155"/>
                  <a:gd name="T5" fmla="*/ 14 h 198"/>
                  <a:gd name="T6" fmla="*/ 49 w 155"/>
                  <a:gd name="T7" fmla="*/ 14 h 198"/>
                  <a:gd name="T8" fmla="*/ 37 w 155"/>
                  <a:gd name="T9" fmla="*/ 53 h 198"/>
                  <a:gd name="T10" fmla="*/ 37 w 155"/>
                  <a:gd name="T11" fmla="*/ 67 h 198"/>
                  <a:gd name="T12" fmla="*/ 35 w 155"/>
                  <a:gd name="T13" fmla="*/ 61 h 198"/>
                  <a:gd name="T14" fmla="*/ 31 w 155"/>
                  <a:gd name="T15" fmla="*/ 61 h 198"/>
                  <a:gd name="T16" fmla="*/ 26 w 155"/>
                  <a:gd name="T17" fmla="*/ 71 h 198"/>
                  <a:gd name="T18" fmla="*/ 22 w 155"/>
                  <a:gd name="T19" fmla="*/ 81 h 198"/>
                  <a:gd name="T20" fmla="*/ 16 w 155"/>
                  <a:gd name="T21" fmla="*/ 90 h 198"/>
                  <a:gd name="T22" fmla="*/ 4 w 155"/>
                  <a:gd name="T23" fmla="*/ 94 h 198"/>
                  <a:gd name="T24" fmla="*/ 0 w 155"/>
                  <a:gd name="T25" fmla="*/ 96 h 198"/>
                  <a:gd name="T26" fmla="*/ 0 w 155"/>
                  <a:gd name="T27" fmla="*/ 104 h 198"/>
                  <a:gd name="T28" fmla="*/ 6 w 155"/>
                  <a:gd name="T29" fmla="*/ 112 h 198"/>
                  <a:gd name="T30" fmla="*/ 14 w 155"/>
                  <a:gd name="T31" fmla="*/ 130 h 198"/>
                  <a:gd name="T32" fmla="*/ 24 w 155"/>
                  <a:gd name="T33" fmla="*/ 159 h 198"/>
                  <a:gd name="T34" fmla="*/ 35 w 155"/>
                  <a:gd name="T35" fmla="*/ 182 h 198"/>
                  <a:gd name="T36" fmla="*/ 53 w 155"/>
                  <a:gd name="T37" fmla="*/ 186 h 198"/>
                  <a:gd name="T38" fmla="*/ 139 w 155"/>
                  <a:gd name="T39" fmla="*/ 196 h 198"/>
                  <a:gd name="T40" fmla="*/ 149 w 155"/>
                  <a:gd name="T41" fmla="*/ 194 h 198"/>
                  <a:gd name="T42" fmla="*/ 153 w 155"/>
                  <a:gd name="T43" fmla="*/ 180 h 198"/>
                  <a:gd name="T44" fmla="*/ 145 w 155"/>
                  <a:gd name="T45" fmla="*/ 139 h 198"/>
                  <a:gd name="T46" fmla="*/ 149 w 155"/>
                  <a:gd name="T47" fmla="*/ 116 h 198"/>
                  <a:gd name="T48" fmla="*/ 155 w 155"/>
                  <a:gd name="T49" fmla="*/ 104 h 198"/>
                  <a:gd name="T50" fmla="*/ 149 w 155"/>
                  <a:gd name="T51" fmla="*/ 77 h 198"/>
                  <a:gd name="T52" fmla="*/ 149 w 155"/>
                  <a:gd name="T53" fmla="*/ 67 h 198"/>
                  <a:gd name="T54" fmla="*/ 139 w 155"/>
                  <a:gd name="T55" fmla="*/ 59 h 198"/>
                  <a:gd name="T56" fmla="*/ 145 w 155"/>
                  <a:gd name="T57" fmla="*/ 59 h 198"/>
                  <a:gd name="T58" fmla="*/ 155 w 155"/>
                  <a:gd name="T59" fmla="*/ 63 h 198"/>
                  <a:gd name="T60" fmla="*/ 151 w 155"/>
                  <a:gd name="T61" fmla="*/ 49 h 198"/>
                  <a:gd name="T62" fmla="*/ 145 w 155"/>
                  <a:gd name="T63" fmla="*/ 53 h 198"/>
                  <a:gd name="T64" fmla="*/ 145 w 155"/>
                  <a:gd name="T65" fmla="*/ 47 h 198"/>
                  <a:gd name="T66" fmla="*/ 145 w 155"/>
                  <a:gd name="T67" fmla="*/ 36 h 198"/>
                  <a:gd name="T68" fmla="*/ 139 w 155"/>
                  <a:gd name="T69" fmla="*/ 41 h 198"/>
                  <a:gd name="T70" fmla="*/ 135 w 155"/>
                  <a:gd name="T71" fmla="*/ 32 h 198"/>
                  <a:gd name="T72" fmla="*/ 135 w 155"/>
                  <a:gd name="T73" fmla="*/ 45 h 198"/>
                  <a:gd name="T74" fmla="*/ 131 w 155"/>
                  <a:gd name="T75" fmla="*/ 55 h 198"/>
                  <a:gd name="T76" fmla="*/ 137 w 155"/>
                  <a:gd name="T77" fmla="*/ 65 h 198"/>
                  <a:gd name="T78" fmla="*/ 139 w 155"/>
                  <a:gd name="T79" fmla="*/ 67 h 198"/>
                  <a:gd name="T80" fmla="*/ 122 w 155"/>
                  <a:gd name="T81" fmla="*/ 71 h 198"/>
                  <a:gd name="T82" fmla="*/ 110 w 155"/>
                  <a:gd name="T83" fmla="*/ 77 h 198"/>
                  <a:gd name="T84" fmla="*/ 108 w 155"/>
                  <a:gd name="T85" fmla="*/ 88 h 198"/>
                  <a:gd name="T86" fmla="*/ 102 w 155"/>
                  <a:gd name="T87" fmla="*/ 98 h 198"/>
                  <a:gd name="T88" fmla="*/ 98 w 155"/>
                  <a:gd name="T89" fmla="*/ 92 h 198"/>
                  <a:gd name="T90" fmla="*/ 106 w 155"/>
                  <a:gd name="T91" fmla="*/ 69 h 198"/>
                  <a:gd name="T92" fmla="*/ 116 w 155"/>
                  <a:gd name="T93" fmla="*/ 51 h 198"/>
                  <a:gd name="T94" fmla="*/ 122 w 155"/>
                  <a:gd name="T95" fmla="*/ 41 h 198"/>
                  <a:gd name="T96" fmla="*/ 129 w 155"/>
                  <a:gd name="T97" fmla="*/ 22 h 198"/>
                  <a:gd name="T98" fmla="*/ 122 w 155"/>
                  <a:gd name="T99" fmla="*/ 12 h 198"/>
                  <a:gd name="T100" fmla="*/ 104 w 155"/>
                  <a:gd name="T101" fmla="*/ 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198">
                    <a:moveTo>
                      <a:pt x="94" y="4"/>
                    </a:moveTo>
                    <a:lnTo>
                      <a:pt x="90" y="10"/>
                    </a:lnTo>
                    <a:lnTo>
                      <a:pt x="82" y="16"/>
                    </a:lnTo>
                    <a:lnTo>
                      <a:pt x="82" y="16"/>
                    </a:lnTo>
                    <a:lnTo>
                      <a:pt x="75" y="16"/>
                    </a:lnTo>
                    <a:lnTo>
                      <a:pt x="71" y="14"/>
                    </a:lnTo>
                    <a:lnTo>
                      <a:pt x="67" y="12"/>
                    </a:lnTo>
                    <a:lnTo>
                      <a:pt x="57" y="10"/>
                    </a:lnTo>
                    <a:lnTo>
                      <a:pt x="55" y="14"/>
                    </a:lnTo>
                    <a:lnTo>
                      <a:pt x="53" y="16"/>
                    </a:lnTo>
                    <a:lnTo>
                      <a:pt x="51" y="14"/>
                    </a:lnTo>
                    <a:lnTo>
                      <a:pt x="49" y="14"/>
                    </a:lnTo>
                    <a:lnTo>
                      <a:pt x="47" y="16"/>
                    </a:lnTo>
                    <a:lnTo>
                      <a:pt x="37" y="49"/>
                    </a:lnTo>
                    <a:lnTo>
                      <a:pt x="37" y="53"/>
                    </a:lnTo>
                    <a:lnTo>
                      <a:pt x="37" y="59"/>
                    </a:lnTo>
                    <a:lnTo>
                      <a:pt x="37" y="63"/>
                    </a:lnTo>
                    <a:lnTo>
                      <a:pt x="37" y="67"/>
                    </a:lnTo>
                    <a:lnTo>
                      <a:pt x="35" y="67"/>
                    </a:lnTo>
                    <a:lnTo>
                      <a:pt x="33" y="65"/>
                    </a:lnTo>
                    <a:lnTo>
                      <a:pt x="35" y="61"/>
                    </a:lnTo>
                    <a:lnTo>
                      <a:pt x="35" y="59"/>
                    </a:lnTo>
                    <a:lnTo>
                      <a:pt x="33" y="57"/>
                    </a:lnTo>
                    <a:lnTo>
                      <a:pt x="31" y="61"/>
                    </a:lnTo>
                    <a:lnTo>
                      <a:pt x="31" y="63"/>
                    </a:lnTo>
                    <a:lnTo>
                      <a:pt x="31" y="69"/>
                    </a:lnTo>
                    <a:lnTo>
                      <a:pt x="26" y="71"/>
                    </a:lnTo>
                    <a:lnTo>
                      <a:pt x="24" y="75"/>
                    </a:lnTo>
                    <a:lnTo>
                      <a:pt x="22" y="77"/>
                    </a:lnTo>
                    <a:lnTo>
                      <a:pt x="22" y="81"/>
                    </a:lnTo>
                    <a:lnTo>
                      <a:pt x="22" y="88"/>
                    </a:lnTo>
                    <a:lnTo>
                      <a:pt x="20" y="90"/>
                    </a:lnTo>
                    <a:lnTo>
                      <a:pt x="16" y="90"/>
                    </a:lnTo>
                    <a:lnTo>
                      <a:pt x="12" y="92"/>
                    </a:lnTo>
                    <a:lnTo>
                      <a:pt x="10" y="94"/>
                    </a:lnTo>
                    <a:lnTo>
                      <a:pt x="4" y="94"/>
                    </a:lnTo>
                    <a:lnTo>
                      <a:pt x="2" y="94"/>
                    </a:lnTo>
                    <a:lnTo>
                      <a:pt x="0" y="94"/>
                    </a:lnTo>
                    <a:lnTo>
                      <a:pt x="0" y="96"/>
                    </a:lnTo>
                    <a:lnTo>
                      <a:pt x="0" y="98"/>
                    </a:lnTo>
                    <a:lnTo>
                      <a:pt x="0" y="100"/>
                    </a:lnTo>
                    <a:lnTo>
                      <a:pt x="0" y="104"/>
                    </a:lnTo>
                    <a:lnTo>
                      <a:pt x="2" y="106"/>
                    </a:lnTo>
                    <a:lnTo>
                      <a:pt x="2" y="108"/>
                    </a:lnTo>
                    <a:lnTo>
                      <a:pt x="6" y="112"/>
                    </a:lnTo>
                    <a:lnTo>
                      <a:pt x="4" y="112"/>
                    </a:lnTo>
                    <a:lnTo>
                      <a:pt x="12" y="122"/>
                    </a:lnTo>
                    <a:lnTo>
                      <a:pt x="14" y="130"/>
                    </a:lnTo>
                    <a:lnTo>
                      <a:pt x="20" y="143"/>
                    </a:lnTo>
                    <a:lnTo>
                      <a:pt x="22" y="151"/>
                    </a:lnTo>
                    <a:lnTo>
                      <a:pt x="24" y="159"/>
                    </a:lnTo>
                    <a:lnTo>
                      <a:pt x="31" y="163"/>
                    </a:lnTo>
                    <a:lnTo>
                      <a:pt x="33" y="173"/>
                    </a:lnTo>
                    <a:lnTo>
                      <a:pt x="35" y="182"/>
                    </a:lnTo>
                    <a:lnTo>
                      <a:pt x="49" y="184"/>
                    </a:lnTo>
                    <a:lnTo>
                      <a:pt x="51" y="186"/>
                    </a:lnTo>
                    <a:lnTo>
                      <a:pt x="53" y="186"/>
                    </a:lnTo>
                    <a:lnTo>
                      <a:pt x="55" y="198"/>
                    </a:lnTo>
                    <a:lnTo>
                      <a:pt x="139" y="198"/>
                    </a:lnTo>
                    <a:lnTo>
                      <a:pt x="139" y="196"/>
                    </a:lnTo>
                    <a:lnTo>
                      <a:pt x="145" y="196"/>
                    </a:lnTo>
                    <a:lnTo>
                      <a:pt x="145" y="194"/>
                    </a:lnTo>
                    <a:lnTo>
                      <a:pt x="149" y="194"/>
                    </a:lnTo>
                    <a:lnTo>
                      <a:pt x="155" y="194"/>
                    </a:lnTo>
                    <a:lnTo>
                      <a:pt x="155" y="180"/>
                    </a:lnTo>
                    <a:lnTo>
                      <a:pt x="153" y="180"/>
                    </a:lnTo>
                    <a:lnTo>
                      <a:pt x="155" y="177"/>
                    </a:lnTo>
                    <a:lnTo>
                      <a:pt x="155" y="141"/>
                    </a:lnTo>
                    <a:lnTo>
                      <a:pt x="145" y="139"/>
                    </a:lnTo>
                    <a:lnTo>
                      <a:pt x="145" y="137"/>
                    </a:lnTo>
                    <a:lnTo>
                      <a:pt x="145" y="133"/>
                    </a:lnTo>
                    <a:lnTo>
                      <a:pt x="149" y="116"/>
                    </a:lnTo>
                    <a:lnTo>
                      <a:pt x="149" y="106"/>
                    </a:lnTo>
                    <a:lnTo>
                      <a:pt x="151" y="108"/>
                    </a:lnTo>
                    <a:lnTo>
                      <a:pt x="155" y="104"/>
                    </a:lnTo>
                    <a:lnTo>
                      <a:pt x="155" y="75"/>
                    </a:lnTo>
                    <a:lnTo>
                      <a:pt x="153" y="77"/>
                    </a:lnTo>
                    <a:lnTo>
                      <a:pt x="149" y="77"/>
                    </a:lnTo>
                    <a:lnTo>
                      <a:pt x="149" y="75"/>
                    </a:lnTo>
                    <a:lnTo>
                      <a:pt x="151" y="71"/>
                    </a:lnTo>
                    <a:lnTo>
                      <a:pt x="149" y="67"/>
                    </a:lnTo>
                    <a:lnTo>
                      <a:pt x="149" y="65"/>
                    </a:lnTo>
                    <a:lnTo>
                      <a:pt x="145" y="61"/>
                    </a:lnTo>
                    <a:lnTo>
                      <a:pt x="139" y="59"/>
                    </a:lnTo>
                    <a:lnTo>
                      <a:pt x="139" y="57"/>
                    </a:lnTo>
                    <a:lnTo>
                      <a:pt x="143" y="55"/>
                    </a:lnTo>
                    <a:lnTo>
                      <a:pt x="145" y="59"/>
                    </a:lnTo>
                    <a:lnTo>
                      <a:pt x="149" y="57"/>
                    </a:lnTo>
                    <a:lnTo>
                      <a:pt x="151" y="59"/>
                    </a:lnTo>
                    <a:lnTo>
                      <a:pt x="155" y="63"/>
                    </a:lnTo>
                    <a:lnTo>
                      <a:pt x="155" y="51"/>
                    </a:lnTo>
                    <a:lnTo>
                      <a:pt x="153" y="51"/>
                    </a:lnTo>
                    <a:lnTo>
                      <a:pt x="151" y="49"/>
                    </a:lnTo>
                    <a:lnTo>
                      <a:pt x="149" y="49"/>
                    </a:lnTo>
                    <a:lnTo>
                      <a:pt x="147" y="51"/>
                    </a:lnTo>
                    <a:lnTo>
                      <a:pt x="145" y="53"/>
                    </a:lnTo>
                    <a:lnTo>
                      <a:pt x="141" y="51"/>
                    </a:lnTo>
                    <a:lnTo>
                      <a:pt x="143" y="47"/>
                    </a:lnTo>
                    <a:lnTo>
                      <a:pt x="145" y="47"/>
                    </a:lnTo>
                    <a:lnTo>
                      <a:pt x="145" y="43"/>
                    </a:lnTo>
                    <a:lnTo>
                      <a:pt x="145" y="38"/>
                    </a:lnTo>
                    <a:lnTo>
                      <a:pt x="145" y="36"/>
                    </a:lnTo>
                    <a:lnTo>
                      <a:pt x="143" y="38"/>
                    </a:lnTo>
                    <a:lnTo>
                      <a:pt x="141" y="38"/>
                    </a:lnTo>
                    <a:lnTo>
                      <a:pt x="139" y="41"/>
                    </a:lnTo>
                    <a:lnTo>
                      <a:pt x="137" y="38"/>
                    </a:lnTo>
                    <a:lnTo>
                      <a:pt x="137" y="36"/>
                    </a:lnTo>
                    <a:lnTo>
                      <a:pt x="135" y="32"/>
                    </a:lnTo>
                    <a:lnTo>
                      <a:pt x="135" y="34"/>
                    </a:lnTo>
                    <a:lnTo>
                      <a:pt x="135" y="41"/>
                    </a:lnTo>
                    <a:lnTo>
                      <a:pt x="135" y="45"/>
                    </a:lnTo>
                    <a:lnTo>
                      <a:pt x="133" y="49"/>
                    </a:lnTo>
                    <a:lnTo>
                      <a:pt x="129" y="51"/>
                    </a:lnTo>
                    <a:lnTo>
                      <a:pt x="131" y="55"/>
                    </a:lnTo>
                    <a:lnTo>
                      <a:pt x="135" y="55"/>
                    </a:lnTo>
                    <a:lnTo>
                      <a:pt x="135" y="57"/>
                    </a:lnTo>
                    <a:lnTo>
                      <a:pt x="137" y="65"/>
                    </a:lnTo>
                    <a:lnTo>
                      <a:pt x="139" y="65"/>
                    </a:lnTo>
                    <a:lnTo>
                      <a:pt x="141" y="67"/>
                    </a:lnTo>
                    <a:lnTo>
                      <a:pt x="139" y="67"/>
                    </a:lnTo>
                    <a:lnTo>
                      <a:pt x="137" y="71"/>
                    </a:lnTo>
                    <a:lnTo>
                      <a:pt x="129" y="69"/>
                    </a:lnTo>
                    <a:lnTo>
                      <a:pt x="122" y="71"/>
                    </a:lnTo>
                    <a:lnTo>
                      <a:pt x="116" y="71"/>
                    </a:lnTo>
                    <a:lnTo>
                      <a:pt x="112" y="73"/>
                    </a:lnTo>
                    <a:lnTo>
                      <a:pt x="110" y="77"/>
                    </a:lnTo>
                    <a:lnTo>
                      <a:pt x="112" y="83"/>
                    </a:lnTo>
                    <a:lnTo>
                      <a:pt x="112" y="85"/>
                    </a:lnTo>
                    <a:lnTo>
                      <a:pt x="108" y="88"/>
                    </a:lnTo>
                    <a:lnTo>
                      <a:pt x="106" y="90"/>
                    </a:lnTo>
                    <a:lnTo>
                      <a:pt x="102" y="96"/>
                    </a:lnTo>
                    <a:lnTo>
                      <a:pt x="102" y="98"/>
                    </a:lnTo>
                    <a:lnTo>
                      <a:pt x="100" y="98"/>
                    </a:lnTo>
                    <a:lnTo>
                      <a:pt x="98" y="96"/>
                    </a:lnTo>
                    <a:lnTo>
                      <a:pt x="98" y="92"/>
                    </a:lnTo>
                    <a:lnTo>
                      <a:pt x="98" y="85"/>
                    </a:lnTo>
                    <a:lnTo>
                      <a:pt x="102" y="77"/>
                    </a:lnTo>
                    <a:lnTo>
                      <a:pt x="106" y="69"/>
                    </a:lnTo>
                    <a:lnTo>
                      <a:pt x="112" y="61"/>
                    </a:lnTo>
                    <a:lnTo>
                      <a:pt x="112" y="53"/>
                    </a:lnTo>
                    <a:lnTo>
                      <a:pt x="116" y="51"/>
                    </a:lnTo>
                    <a:lnTo>
                      <a:pt x="118" y="53"/>
                    </a:lnTo>
                    <a:lnTo>
                      <a:pt x="120" y="47"/>
                    </a:lnTo>
                    <a:lnTo>
                      <a:pt x="122" y="41"/>
                    </a:lnTo>
                    <a:lnTo>
                      <a:pt x="127" y="32"/>
                    </a:lnTo>
                    <a:lnTo>
                      <a:pt x="129" y="24"/>
                    </a:lnTo>
                    <a:lnTo>
                      <a:pt x="129" y="22"/>
                    </a:lnTo>
                    <a:lnTo>
                      <a:pt x="127" y="16"/>
                    </a:lnTo>
                    <a:lnTo>
                      <a:pt x="127" y="12"/>
                    </a:lnTo>
                    <a:lnTo>
                      <a:pt x="122" y="12"/>
                    </a:lnTo>
                    <a:lnTo>
                      <a:pt x="116" y="10"/>
                    </a:lnTo>
                    <a:lnTo>
                      <a:pt x="110" y="6"/>
                    </a:lnTo>
                    <a:lnTo>
                      <a:pt x="104" y="4"/>
                    </a:lnTo>
                    <a:lnTo>
                      <a:pt x="94" y="0"/>
                    </a:lnTo>
                    <a:lnTo>
                      <a:pt x="94"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2" name="Freeform 61"/>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3" name="Freeform 62"/>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4" name="Freeform 63"/>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5" name="Freeform 64"/>
              <p:cNvSpPr>
                <a:spLocks/>
              </p:cNvSpPr>
              <p:nvPr/>
            </p:nvSpPr>
            <p:spPr bwMode="auto">
              <a:xfrm>
                <a:off x="6566" y="2706"/>
                <a:ext cx="40" cy="14"/>
              </a:xfrm>
              <a:custGeom>
                <a:avLst/>
                <a:gdLst>
                  <a:gd name="T0" fmla="*/ 20 w 40"/>
                  <a:gd name="T1" fmla="*/ 10 h 14"/>
                  <a:gd name="T2" fmla="*/ 16 w 40"/>
                  <a:gd name="T3" fmla="*/ 10 h 14"/>
                  <a:gd name="T4" fmla="*/ 4 w 40"/>
                  <a:gd name="T5" fmla="*/ 6 h 14"/>
                  <a:gd name="T6" fmla="*/ 0 w 40"/>
                  <a:gd name="T7" fmla="*/ 12 h 14"/>
                  <a:gd name="T8" fmla="*/ 0 w 40"/>
                  <a:gd name="T9" fmla="*/ 14 h 14"/>
                  <a:gd name="T10" fmla="*/ 40 w 40"/>
                  <a:gd name="T11" fmla="*/ 14 h 14"/>
                  <a:gd name="T12" fmla="*/ 40 w 40"/>
                  <a:gd name="T13" fmla="*/ 6 h 14"/>
                  <a:gd name="T14" fmla="*/ 36 w 40"/>
                  <a:gd name="T15" fmla="*/ 6 h 14"/>
                  <a:gd name="T16" fmla="*/ 34 w 40"/>
                  <a:gd name="T17" fmla="*/ 2 h 14"/>
                  <a:gd name="T18" fmla="*/ 30 w 40"/>
                  <a:gd name="T19" fmla="*/ 0 h 14"/>
                  <a:gd name="T20" fmla="*/ 20 w 40"/>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20" y="10"/>
                    </a:moveTo>
                    <a:lnTo>
                      <a:pt x="16" y="10"/>
                    </a:lnTo>
                    <a:lnTo>
                      <a:pt x="4" y="6"/>
                    </a:lnTo>
                    <a:lnTo>
                      <a:pt x="0" y="12"/>
                    </a:lnTo>
                    <a:lnTo>
                      <a:pt x="0" y="14"/>
                    </a:lnTo>
                    <a:lnTo>
                      <a:pt x="40" y="14"/>
                    </a:lnTo>
                    <a:lnTo>
                      <a:pt x="40" y="6"/>
                    </a:lnTo>
                    <a:lnTo>
                      <a:pt x="36" y="6"/>
                    </a:lnTo>
                    <a:lnTo>
                      <a:pt x="34" y="2"/>
                    </a:lnTo>
                    <a:lnTo>
                      <a:pt x="30" y="0"/>
                    </a:lnTo>
                    <a:lnTo>
                      <a:pt x="2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6" name="Freeform 65"/>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7" name="Freeform 66"/>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8" name="Freeform 67"/>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9" name="Freeform 68"/>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0" name="Freeform 69"/>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1" name="Freeform 70"/>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2" name="Rectangle 71"/>
              <p:cNvSpPr>
                <a:spLocks noChangeArrowheads="1"/>
              </p:cNvSpPr>
              <p:nvPr/>
            </p:nvSpPr>
            <p:spPr bwMode="auto">
              <a:xfrm>
                <a:off x="6243" y="3099"/>
                <a:ext cx="41" cy="4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713" name="Freeform 72"/>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4" name="Freeform 73"/>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5" name="Freeform 74"/>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6" name="Freeform 75"/>
              <p:cNvSpPr>
                <a:spLocks/>
              </p:cNvSpPr>
              <p:nvPr/>
            </p:nvSpPr>
            <p:spPr bwMode="auto">
              <a:xfrm>
                <a:off x="6329" y="3191"/>
                <a:ext cx="10" cy="22"/>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17" name="Freeform 76"/>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8" name="Freeform 77"/>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9" name="Freeform 78"/>
              <p:cNvSpPr>
                <a:spLocks/>
              </p:cNvSpPr>
              <p:nvPr/>
            </p:nvSpPr>
            <p:spPr bwMode="auto">
              <a:xfrm>
                <a:off x="6657" y="2475"/>
                <a:ext cx="52" cy="22"/>
              </a:xfrm>
              <a:custGeom>
                <a:avLst/>
                <a:gdLst>
                  <a:gd name="T0" fmla="*/ 21 w 52"/>
                  <a:gd name="T1" fmla="*/ 4 h 22"/>
                  <a:gd name="T2" fmla="*/ 17 w 52"/>
                  <a:gd name="T3" fmla="*/ 6 h 22"/>
                  <a:gd name="T4" fmla="*/ 13 w 52"/>
                  <a:gd name="T5" fmla="*/ 6 h 22"/>
                  <a:gd name="T6" fmla="*/ 5 w 52"/>
                  <a:gd name="T7" fmla="*/ 4 h 22"/>
                  <a:gd name="T8" fmla="*/ 3 w 52"/>
                  <a:gd name="T9" fmla="*/ 12 h 22"/>
                  <a:gd name="T10" fmla="*/ 0 w 52"/>
                  <a:gd name="T11" fmla="*/ 16 h 22"/>
                  <a:gd name="T12" fmla="*/ 3 w 52"/>
                  <a:gd name="T13" fmla="*/ 18 h 22"/>
                  <a:gd name="T14" fmla="*/ 0 w 52"/>
                  <a:gd name="T15" fmla="*/ 18 h 22"/>
                  <a:gd name="T16" fmla="*/ 3 w 52"/>
                  <a:gd name="T17" fmla="*/ 18 h 22"/>
                  <a:gd name="T18" fmla="*/ 13 w 52"/>
                  <a:gd name="T19" fmla="*/ 16 h 22"/>
                  <a:gd name="T20" fmla="*/ 15 w 52"/>
                  <a:gd name="T21" fmla="*/ 14 h 22"/>
                  <a:gd name="T22" fmla="*/ 27 w 52"/>
                  <a:gd name="T23" fmla="*/ 14 h 22"/>
                  <a:gd name="T24" fmla="*/ 29 w 52"/>
                  <a:gd name="T25" fmla="*/ 14 h 22"/>
                  <a:gd name="T26" fmla="*/ 29 w 52"/>
                  <a:gd name="T27" fmla="*/ 16 h 22"/>
                  <a:gd name="T28" fmla="*/ 31 w 52"/>
                  <a:gd name="T29" fmla="*/ 18 h 22"/>
                  <a:gd name="T30" fmla="*/ 33 w 52"/>
                  <a:gd name="T31" fmla="*/ 20 h 22"/>
                  <a:gd name="T32" fmla="*/ 33 w 52"/>
                  <a:gd name="T33" fmla="*/ 22 h 22"/>
                  <a:gd name="T34" fmla="*/ 52 w 52"/>
                  <a:gd name="T35" fmla="*/ 22 h 22"/>
                  <a:gd name="T36" fmla="*/ 52 w 52"/>
                  <a:gd name="T37" fmla="*/ 6 h 22"/>
                  <a:gd name="T38" fmla="*/ 50 w 52"/>
                  <a:gd name="T39" fmla="*/ 6 h 22"/>
                  <a:gd name="T40" fmla="*/ 47 w 52"/>
                  <a:gd name="T41" fmla="*/ 6 h 22"/>
                  <a:gd name="T42" fmla="*/ 45 w 52"/>
                  <a:gd name="T43" fmla="*/ 6 h 22"/>
                  <a:gd name="T44" fmla="*/ 43 w 52"/>
                  <a:gd name="T45" fmla="*/ 4 h 22"/>
                  <a:gd name="T46" fmla="*/ 43 w 52"/>
                  <a:gd name="T47" fmla="*/ 4 h 22"/>
                  <a:gd name="T48" fmla="*/ 41 w 52"/>
                  <a:gd name="T49" fmla="*/ 2 h 22"/>
                  <a:gd name="T50" fmla="*/ 37 w 52"/>
                  <a:gd name="T51" fmla="*/ 4 h 22"/>
                  <a:gd name="T52" fmla="*/ 33 w 52"/>
                  <a:gd name="T53" fmla="*/ 2 h 22"/>
                  <a:gd name="T54" fmla="*/ 29 w 52"/>
                  <a:gd name="T55" fmla="*/ 2 h 22"/>
                  <a:gd name="T56" fmla="*/ 25 w 52"/>
                  <a:gd name="T57" fmla="*/ 0 h 22"/>
                  <a:gd name="T58" fmla="*/ 21 w 52"/>
                  <a:gd name="T59" fmla="*/ 0 h 22"/>
                  <a:gd name="T60" fmla="*/ 21 w 52"/>
                  <a:gd name="T6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22">
                    <a:moveTo>
                      <a:pt x="21" y="4"/>
                    </a:move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2"/>
                    </a:lnTo>
                    <a:lnTo>
                      <a:pt x="52" y="22"/>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lnTo>
                      <a:pt x="21"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0" name="Freeform 79"/>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1" name="Freeform 80"/>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2" name="Freeform 81"/>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3" name="Freeform 82"/>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4" name="Freeform 83"/>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5" name="Freeform 84"/>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6" name="Freeform 85"/>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7" name="Freeform 86"/>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8" name="Freeform 87"/>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29" name="Freeform 88"/>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0" name="Freeform 89"/>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1" name="Freeform 90"/>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2" name="Freeform 91"/>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3" name="Freeform 92"/>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4" name="Freeform 93"/>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5" name="Freeform 94"/>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6" name="Freeform 95"/>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7" name="Freeform 96"/>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8" name="Freeform 97"/>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9" name="Freeform 98"/>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0" name="Freeform 99"/>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1" name="Freeform 100"/>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2" name="Freeform 101"/>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3" name="Freeform 102"/>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4" name="Freeform 103"/>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5" name="Freeform 104"/>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6" name="Freeform 105"/>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7" name="Freeform 106"/>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8" name="Freeform 107"/>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9" name="Freeform 108"/>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0" name="Freeform 109"/>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1" name="Freeform 110"/>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2" name="Freeform 111"/>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3" name="Freeform 112"/>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4" name="Freeform 113"/>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5" name="Freeform 114"/>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6" name="Freeform 115"/>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7" name="Freeform 116"/>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8" name="Freeform 117"/>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9" name="Freeform 118"/>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0" name="Freeform 119"/>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1" name="Freeform 120"/>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2" name="Freeform 121"/>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3" name="Freeform 122"/>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4" name="Freeform 123"/>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5" name="Freeform 124"/>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6" name="Freeform 125"/>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7" name="Freeform 126"/>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8" name="Freeform 127"/>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9" name="Freeform 128"/>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0" name="Freeform 129"/>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1" name="Freeform 130"/>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2" name="Freeform 131"/>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3" name="Freeform 132"/>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4" name="Freeform 133"/>
              <p:cNvSpPr>
                <a:spLocks/>
              </p:cNvSpPr>
              <p:nvPr/>
            </p:nvSpPr>
            <p:spPr bwMode="auto">
              <a:xfrm>
                <a:off x="6369" y="2174"/>
                <a:ext cx="139" cy="133"/>
              </a:xfrm>
              <a:custGeom>
                <a:avLst/>
                <a:gdLst>
                  <a:gd name="T0" fmla="*/ 76 w 139"/>
                  <a:gd name="T1" fmla="*/ 17 h 133"/>
                  <a:gd name="T2" fmla="*/ 58 w 139"/>
                  <a:gd name="T3" fmla="*/ 31 h 133"/>
                  <a:gd name="T4" fmla="*/ 58 w 139"/>
                  <a:gd name="T5" fmla="*/ 31 h 133"/>
                  <a:gd name="T6" fmla="*/ 45 w 139"/>
                  <a:gd name="T7" fmla="*/ 41 h 133"/>
                  <a:gd name="T8" fmla="*/ 35 w 139"/>
                  <a:gd name="T9" fmla="*/ 49 h 133"/>
                  <a:gd name="T10" fmla="*/ 25 w 139"/>
                  <a:gd name="T11" fmla="*/ 58 h 133"/>
                  <a:gd name="T12" fmla="*/ 9 w 139"/>
                  <a:gd name="T13" fmla="*/ 66 h 133"/>
                  <a:gd name="T14" fmla="*/ 2 w 139"/>
                  <a:gd name="T15" fmla="*/ 76 h 133"/>
                  <a:gd name="T16" fmla="*/ 4 w 139"/>
                  <a:gd name="T17" fmla="*/ 80 h 133"/>
                  <a:gd name="T18" fmla="*/ 7 w 139"/>
                  <a:gd name="T19" fmla="*/ 84 h 133"/>
                  <a:gd name="T20" fmla="*/ 9 w 139"/>
                  <a:gd name="T21" fmla="*/ 92 h 133"/>
                  <a:gd name="T22" fmla="*/ 13 w 139"/>
                  <a:gd name="T23" fmla="*/ 101 h 133"/>
                  <a:gd name="T24" fmla="*/ 17 w 139"/>
                  <a:gd name="T25" fmla="*/ 107 h 133"/>
                  <a:gd name="T26" fmla="*/ 21 w 139"/>
                  <a:gd name="T27" fmla="*/ 107 h 133"/>
                  <a:gd name="T28" fmla="*/ 23 w 139"/>
                  <a:gd name="T29" fmla="*/ 103 h 133"/>
                  <a:gd name="T30" fmla="*/ 29 w 139"/>
                  <a:gd name="T31" fmla="*/ 103 h 133"/>
                  <a:gd name="T32" fmla="*/ 35 w 139"/>
                  <a:gd name="T33" fmla="*/ 105 h 133"/>
                  <a:gd name="T34" fmla="*/ 47 w 139"/>
                  <a:gd name="T35" fmla="*/ 101 h 133"/>
                  <a:gd name="T36" fmla="*/ 58 w 139"/>
                  <a:gd name="T37" fmla="*/ 96 h 133"/>
                  <a:gd name="T38" fmla="*/ 68 w 139"/>
                  <a:gd name="T39" fmla="*/ 92 h 133"/>
                  <a:gd name="T40" fmla="*/ 76 w 139"/>
                  <a:gd name="T41" fmla="*/ 82 h 133"/>
                  <a:gd name="T42" fmla="*/ 88 w 139"/>
                  <a:gd name="T43" fmla="*/ 76 h 133"/>
                  <a:gd name="T44" fmla="*/ 88 w 139"/>
                  <a:gd name="T45" fmla="*/ 76 h 133"/>
                  <a:gd name="T46" fmla="*/ 96 w 139"/>
                  <a:gd name="T47" fmla="*/ 76 h 133"/>
                  <a:gd name="T48" fmla="*/ 105 w 139"/>
                  <a:gd name="T49" fmla="*/ 72 h 133"/>
                  <a:gd name="T50" fmla="*/ 109 w 139"/>
                  <a:gd name="T51" fmla="*/ 78 h 133"/>
                  <a:gd name="T52" fmla="*/ 111 w 139"/>
                  <a:gd name="T53" fmla="*/ 78 h 133"/>
                  <a:gd name="T54" fmla="*/ 113 w 139"/>
                  <a:gd name="T55" fmla="*/ 82 h 133"/>
                  <a:gd name="T56" fmla="*/ 117 w 139"/>
                  <a:gd name="T57" fmla="*/ 84 h 133"/>
                  <a:gd name="T58" fmla="*/ 119 w 139"/>
                  <a:gd name="T59" fmla="*/ 96 h 133"/>
                  <a:gd name="T60" fmla="*/ 129 w 139"/>
                  <a:gd name="T61" fmla="*/ 111 h 133"/>
                  <a:gd name="T62" fmla="*/ 135 w 139"/>
                  <a:gd name="T63" fmla="*/ 133 h 133"/>
                  <a:gd name="T64" fmla="*/ 139 w 139"/>
                  <a:gd name="T65" fmla="*/ 66 h 133"/>
                  <a:gd name="T66" fmla="*/ 127 w 139"/>
                  <a:gd name="T67" fmla="*/ 62 h 133"/>
                  <a:gd name="T68" fmla="*/ 127 w 139"/>
                  <a:gd name="T69" fmla="*/ 47 h 133"/>
                  <a:gd name="T70" fmla="*/ 133 w 139"/>
                  <a:gd name="T71" fmla="*/ 39 h 133"/>
                  <a:gd name="T72" fmla="*/ 139 w 139"/>
                  <a:gd name="T73" fmla="*/ 25 h 133"/>
                  <a:gd name="T74" fmla="*/ 129 w 139"/>
                  <a:gd name="T75" fmla="*/ 11 h 133"/>
                  <a:gd name="T76" fmla="*/ 109 w 139"/>
                  <a:gd name="T77" fmla="*/ 2 h 133"/>
                  <a:gd name="T78" fmla="*/ 90 w 139"/>
                  <a:gd name="T79"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3">
                    <a:moveTo>
                      <a:pt x="90" y="11"/>
                    </a:moveTo>
                    <a:lnTo>
                      <a:pt x="76" y="17"/>
                    </a:lnTo>
                    <a:lnTo>
                      <a:pt x="68" y="23"/>
                    </a:lnTo>
                    <a:lnTo>
                      <a:pt x="58" y="31"/>
                    </a:lnTo>
                    <a:lnTo>
                      <a:pt x="60" y="31"/>
                    </a:lnTo>
                    <a:lnTo>
                      <a:pt x="58" y="31"/>
                    </a:lnTo>
                    <a:lnTo>
                      <a:pt x="54" y="35"/>
                    </a:lnTo>
                    <a:lnTo>
                      <a:pt x="45" y="41"/>
                    </a:lnTo>
                    <a:lnTo>
                      <a:pt x="39" y="45"/>
                    </a:lnTo>
                    <a:lnTo>
                      <a:pt x="35" y="49"/>
                    </a:lnTo>
                    <a:lnTo>
                      <a:pt x="29" y="54"/>
                    </a:lnTo>
                    <a:lnTo>
                      <a:pt x="25" y="58"/>
                    </a:lnTo>
                    <a:lnTo>
                      <a:pt x="17" y="60"/>
                    </a:lnTo>
                    <a:lnTo>
                      <a:pt x="9" y="66"/>
                    </a:lnTo>
                    <a:lnTo>
                      <a:pt x="7" y="74"/>
                    </a:lnTo>
                    <a:lnTo>
                      <a:pt x="2" y="76"/>
                    </a:lnTo>
                    <a:lnTo>
                      <a:pt x="0" y="78"/>
                    </a:lnTo>
                    <a:lnTo>
                      <a:pt x="4" y="80"/>
                    </a:lnTo>
                    <a:lnTo>
                      <a:pt x="7" y="82"/>
                    </a:lnTo>
                    <a:lnTo>
                      <a:pt x="7" y="84"/>
                    </a:lnTo>
                    <a:lnTo>
                      <a:pt x="9" y="90"/>
                    </a:lnTo>
                    <a:lnTo>
                      <a:pt x="9" y="92"/>
                    </a:lnTo>
                    <a:lnTo>
                      <a:pt x="11" y="98"/>
                    </a:lnTo>
                    <a:lnTo>
                      <a:pt x="13" y="101"/>
                    </a:lnTo>
                    <a:lnTo>
                      <a:pt x="15" y="105"/>
                    </a:lnTo>
                    <a:lnTo>
                      <a:pt x="17" y="107"/>
                    </a:lnTo>
                    <a:lnTo>
                      <a:pt x="21" y="109"/>
                    </a:lnTo>
                    <a:lnTo>
                      <a:pt x="21" y="107"/>
                    </a:lnTo>
                    <a:lnTo>
                      <a:pt x="21" y="105"/>
                    </a:lnTo>
                    <a:lnTo>
                      <a:pt x="23" y="103"/>
                    </a:lnTo>
                    <a:lnTo>
                      <a:pt x="25" y="103"/>
                    </a:lnTo>
                    <a:lnTo>
                      <a:pt x="29" y="103"/>
                    </a:lnTo>
                    <a:lnTo>
                      <a:pt x="31" y="105"/>
                    </a:lnTo>
                    <a:lnTo>
                      <a:pt x="35" y="105"/>
                    </a:lnTo>
                    <a:lnTo>
                      <a:pt x="41" y="103"/>
                    </a:lnTo>
                    <a:lnTo>
                      <a:pt x="47" y="101"/>
                    </a:lnTo>
                    <a:lnTo>
                      <a:pt x="51" y="98"/>
                    </a:lnTo>
                    <a:lnTo>
                      <a:pt x="58" y="96"/>
                    </a:lnTo>
                    <a:lnTo>
                      <a:pt x="62" y="96"/>
                    </a:lnTo>
                    <a:lnTo>
                      <a:pt x="68" y="92"/>
                    </a:lnTo>
                    <a:lnTo>
                      <a:pt x="70" y="90"/>
                    </a:lnTo>
                    <a:lnTo>
                      <a:pt x="76" y="82"/>
                    </a:lnTo>
                    <a:lnTo>
                      <a:pt x="80" y="78"/>
                    </a:lnTo>
                    <a:lnTo>
                      <a:pt x="88" y="76"/>
                    </a:lnTo>
                    <a:lnTo>
                      <a:pt x="88" y="74"/>
                    </a:lnTo>
                    <a:lnTo>
                      <a:pt x="88" y="76"/>
                    </a:lnTo>
                    <a:lnTo>
                      <a:pt x="94" y="74"/>
                    </a:lnTo>
                    <a:lnTo>
                      <a:pt x="96" y="76"/>
                    </a:lnTo>
                    <a:lnTo>
                      <a:pt x="100" y="74"/>
                    </a:lnTo>
                    <a:lnTo>
                      <a:pt x="105" y="72"/>
                    </a:lnTo>
                    <a:lnTo>
                      <a:pt x="109" y="72"/>
                    </a:lnTo>
                    <a:lnTo>
                      <a:pt x="109" y="78"/>
                    </a:lnTo>
                    <a:lnTo>
                      <a:pt x="111" y="80"/>
                    </a:lnTo>
                    <a:lnTo>
                      <a:pt x="111" y="78"/>
                    </a:lnTo>
                    <a:lnTo>
                      <a:pt x="113" y="80"/>
                    </a:lnTo>
                    <a:lnTo>
                      <a:pt x="113" y="82"/>
                    </a:lnTo>
                    <a:lnTo>
                      <a:pt x="115" y="82"/>
                    </a:lnTo>
                    <a:lnTo>
                      <a:pt x="117" y="84"/>
                    </a:lnTo>
                    <a:lnTo>
                      <a:pt x="117" y="90"/>
                    </a:lnTo>
                    <a:lnTo>
                      <a:pt x="119" y="96"/>
                    </a:lnTo>
                    <a:lnTo>
                      <a:pt x="123" y="105"/>
                    </a:lnTo>
                    <a:lnTo>
                      <a:pt x="129" y="111"/>
                    </a:lnTo>
                    <a:lnTo>
                      <a:pt x="135" y="125"/>
                    </a:lnTo>
                    <a:lnTo>
                      <a:pt x="135" y="133"/>
                    </a:lnTo>
                    <a:lnTo>
                      <a:pt x="139" y="133"/>
                    </a:lnTo>
                    <a:lnTo>
                      <a:pt x="139" y="66"/>
                    </a:lnTo>
                    <a:lnTo>
                      <a:pt x="133" y="66"/>
                    </a:lnTo>
                    <a:lnTo>
                      <a:pt x="127" y="62"/>
                    </a:lnTo>
                    <a:lnTo>
                      <a:pt x="125" y="58"/>
                    </a:lnTo>
                    <a:lnTo>
                      <a:pt x="127" y="47"/>
                    </a:lnTo>
                    <a:lnTo>
                      <a:pt x="129" y="41"/>
                    </a:lnTo>
                    <a:lnTo>
                      <a:pt x="133" y="39"/>
                    </a:lnTo>
                    <a:lnTo>
                      <a:pt x="139" y="37"/>
                    </a:lnTo>
                    <a:lnTo>
                      <a:pt x="139" y="25"/>
                    </a:lnTo>
                    <a:lnTo>
                      <a:pt x="137" y="11"/>
                    </a:lnTo>
                    <a:lnTo>
                      <a:pt x="129" y="11"/>
                    </a:lnTo>
                    <a:lnTo>
                      <a:pt x="123" y="6"/>
                    </a:lnTo>
                    <a:lnTo>
                      <a:pt x="109" y="2"/>
                    </a:lnTo>
                    <a:lnTo>
                      <a:pt x="103" y="0"/>
                    </a:lnTo>
                    <a:lnTo>
                      <a:pt x="90" y="1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5" name="Freeform 134"/>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6" name="Freeform 135"/>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7" name="Freeform 136"/>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8" name="Freeform 137"/>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9" name="Freeform 138"/>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0" name="Freeform 139"/>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1" name="Freeform 140"/>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2" name="Freeform 141"/>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3" name="Freeform 142"/>
              <p:cNvSpPr>
                <a:spLocks/>
              </p:cNvSpPr>
              <p:nvPr/>
            </p:nvSpPr>
            <p:spPr bwMode="auto">
              <a:xfrm>
                <a:off x="6390" y="2283"/>
                <a:ext cx="90" cy="202"/>
              </a:xfrm>
              <a:custGeom>
                <a:avLst/>
                <a:gdLst>
                  <a:gd name="T0" fmla="*/ 24 w 90"/>
                  <a:gd name="T1" fmla="*/ 6 h 202"/>
                  <a:gd name="T2" fmla="*/ 22 w 90"/>
                  <a:gd name="T3" fmla="*/ 16 h 202"/>
                  <a:gd name="T4" fmla="*/ 26 w 90"/>
                  <a:gd name="T5" fmla="*/ 26 h 202"/>
                  <a:gd name="T6" fmla="*/ 33 w 90"/>
                  <a:gd name="T7" fmla="*/ 34 h 202"/>
                  <a:gd name="T8" fmla="*/ 39 w 90"/>
                  <a:gd name="T9" fmla="*/ 45 h 202"/>
                  <a:gd name="T10" fmla="*/ 43 w 90"/>
                  <a:gd name="T11" fmla="*/ 59 h 202"/>
                  <a:gd name="T12" fmla="*/ 43 w 90"/>
                  <a:gd name="T13" fmla="*/ 67 h 202"/>
                  <a:gd name="T14" fmla="*/ 53 w 90"/>
                  <a:gd name="T15" fmla="*/ 77 h 202"/>
                  <a:gd name="T16" fmla="*/ 55 w 90"/>
                  <a:gd name="T17" fmla="*/ 84 h 202"/>
                  <a:gd name="T18" fmla="*/ 63 w 90"/>
                  <a:gd name="T19" fmla="*/ 96 h 202"/>
                  <a:gd name="T20" fmla="*/ 61 w 90"/>
                  <a:gd name="T21" fmla="*/ 104 h 202"/>
                  <a:gd name="T22" fmla="*/ 57 w 90"/>
                  <a:gd name="T23" fmla="*/ 118 h 202"/>
                  <a:gd name="T24" fmla="*/ 57 w 90"/>
                  <a:gd name="T25" fmla="*/ 129 h 202"/>
                  <a:gd name="T26" fmla="*/ 53 w 90"/>
                  <a:gd name="T27" fmla="*/ 133 h 202"/>
                  <a:gd name="T28" fmla="*/ 47 w 90"/>
                  <a:gd name="T29" fmla="*/ 139 h 202"/>
                  <a:gd name="T30" fmla="*/ 37 w 90"/>
                  <a:gd name="T31" fmla="*/ 133 h 202"/>
                  <a:gd name="T32" fmla="*/ 28 w 90"/>
                  <a:gd name="T33" fmla="*/ 137 h 202"/>
                  <a:gd name="T34" fmla="*/ 20 w 90"/>
                  <a:gd name="T35" fmla="*/ 139 h 202"/>
                  <a:gd name="T36" fmla="*/ 14 w 90"/>
                  <a:gd name="T37" fmla="*/ 141 h 202"/>
                  <a:gd name="T38" fmla="*/ 10 w 90"/>
                  <a:gd name="T39" fmla="*/ 147 h 202"/>
                  <a:gd name="T40" fmla="*/ 14 w 90"/>
                  <a:gd name="T41" fmla="*/ 151 h 202"/>
                  <a:gd name="T42" fmla="*/ 14 w 90"/>
                  <a:gd name="T43" fmla="*/ 157 h 202"/>
                  <a:gd name="T44" fmla="*/ 8 w 90"/>
                  <a:gd name="T45" fmla="*/ 157 h 202"/>
                  <a:gd name="T46" fmla="*/ 4 w 90"/>
                  <a:gd name="T47" fmla="*/ 161 h 202"/>
                  <a:gd name="T48" fmla="*/ 2 w 90"/>
                  <a:gd name="T49" fmla="*/ 178 h 202"/>
                  <a:gd name="T50" fmla="*/ 0 w 90"/>
                  <a:gd name="T51" fmla="*/ 192 h 202"/>
                  <a:gd name="T52" fmla="*/ 2 w 90"/>
                  <a:gd name="T53" fmla="*/ 196 h 202"/>
                  <a:gd name="T54" fmla="*/ 2 w 90"/>
                  <a:gd name="T55" fmla="*/ 202 h 202"/>
                  <a:gd name="T56" fmla="*/ 90 w 90"/>
                  <a:gd name="T57" fmla="*/ 77 h 202"/>
                  <a:gd name="T58" fmla="*/ 88 w 90"/>
                  <a:gd name="T59" fmla="*/ 67 h 202"/>
                  <a:gd name="T60" fmla="*/ 90 w 90"/>
                  <a:gd name="T61" fmla="*/ 24 h 202"/>
                  <a:gd name="T62" fmla="*/ 84 w 90"/>
                  <a:gd name="T63" fmla="*/ 24 h 202"/>
                  <a:gd name="T64" fmla="*/ 73 w 90"/>
                  <a:gd name="T65" fmla="*/ 22 h 202"/>
                  <a:gd name="T66" fmla="*/ 65 w 90"/>
                  <a:gd name="T67" fmla="*/ 10 h 202"/>
                  <a:gd name="T68" fmla="*/ 51 w 90"/>
                  <a:gd name="T69" fmla="*/ 6 h 202"/>
                  <a:gd name="T70" fmla="*/ 35 w 90"/>
                  <a:gd name="T7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202">
                    <a:moveTo>
                      <a:pt x="28" y="2"/>
                    </a:moveTo>
                    <a:lnTo>
                      <a:pt x="24" y="6"/>
                    </a:lnTo>
                    <a:lnTo>
                      <a:pt x="22" y="12"/>
                    </a:lnTo>
                    <a:lnTo>
                      <a:pt x="22" y="16"/>
                    </a:lnTo>
                    <a:lnTo>
                      <a:pt x="22" y="22"/>
                    </a:lnTo>
                    <a:lnTo>
                      <a:pt x="26" y="26"/>
                    </a:lnTo>
                    <a:lnTo>
                      <a:pt x="30" y="28"/>
                    </a:lnTo>
                    <a:lnTo>
                      <a:pt x="33" y="34"/>
                    </a:lnTo>
                    <a:lnTo>
                      <a:pt x="35" y="39"/>
                    </a:lnTo>
                    <a:lnTo>
                      <a:pt x="39" y="45"/>
                    </a:lnTo>
                    <a:lnTo>
                      <a:pt x="43" y="53"/>
                    </a:lnTo>
                    <a:lnTo>
                      <a:pt x="43" y="59"/>
                    </a:lnTo>
                    <a:lnTo>
                      <a:pt x="43" y="61"/>
                    </a:lnTo>
                    <a:lnTo>
                      <a:pt x="43" y="67"/>
                    </a:lnTo>
                    <a:lnTo>
                      <a:pt x="49" y="75"/>
                    </a:lnTo>
                    <a:lnTo>
                      <a:pt x="53" y="77"/>
                    </a:lnTo>
                    <a:lnTo>
                      <a:pt x="55" y="81"/>
                    </a:lnTo>
                    <a:lnTo>
                      <a:pt x="55" y="84"/>
                    </a:lnTo>
                    <a:lnTo>
                      <a:pt x="59" y="90"/>
                    </a:lnTo>
                    <a:lnTo>
                      <a:pt x="63" y="96"/>
                    </a:lnTo>
                    <a:lnTo>
                      <a:pt x="63" y="100"/>
                    </a:lnTo>
                    <a:lnTo>
                      <a:pt x="61" y="104"/>
                    </a:lnTo>
                    <a:lnTo>
                      <a:pt x="59" y="114"/>
                    </a:lnTo>
                    <a:lnTo>
                      <a:pt x="57" y="118"/>
                    </a:lnTo>
                    <a:lnTo>
                      <a:pt x="57" y="122"/>
                    </a:lnTo>
                    <a:lnTo>
                      <a:pt x="57" y="129"/>
                    </a:lnTo>
                    <a:lnTo>
                      <a:pt x="57" y="129"/>
                    </a:lnTo>
                    <a:lnTo>
                      <a:pt x="53" y="133"/>
                    </a:lnTo>
                    <a:lnTo>
                      <a:pt x="51" y="135"/>
                    </a:lnTo>
                    <a:lnTo>
                      <a:pt x="47" y="139"/>
                    </a:lnTo>
                    <a:lnTo>
                      <a:pt x="41" y="137"/>
                    </a:lnTo>
                    <a:lnTo>
                      <a:pt x="37" y="133"/>
                    </a:lnTo>
                    <a:lnTo>
                      <a:pt x="33" y="135"/>
                    </a:lnTo>
                    <a:lnTo>
                      <a:pt x="28" y="137"/>
                    </a:lnTo>
                    <a:lnTo>
                      <a:pt x="24" y="137"/>
                    </a:lnTo>
                    <a:lnTo>
                      <a:pt x="20" y="139"/>
                    </a:lnTo>
                    <a:lnTo>
                      <a:pt x="18" y="139"/>
                    </a:lnTo>
                    <a:lnTo>
                      <a:pt x="14" y="141"/>
                    </a:lnTo>
                    <a:lnTo>
                      <a:pt x="10" y="145"/>
                    </a:lnTo>
                    <a:lnTo>
                      <a:pt x="10" y="147"/>
                    </a:lnTo>
                    <a:lnTo>
                      <a:pt x="12" y="149"/>
                    </a:lnTo>
                    <a:lnTo>
                      <a:pt x="14" y="151"/>
                    </a:lnTo>
                    <a:lnTo>
                      <a:pt x="14" y="155"/>
                    </a:lnTo>
                    <a:lnTo>
                      <a:pt x="14" y="157"/>
                    </a:lnTo>
                    <a:lnTo>
                      <a:pt x="12" y="157"/>
                    </a:lnTo>
                    <a:lnTo>
                      <a:pt x="8" y="157"/>
                    </a:lnTo>
                    <a:lnTo>
                      <a:pt x="6" y="159"/>
                    </a:lnTo>
                    <a:lnTo>
                      <a:pt x="4" y="161"/>
                    </a:lnTo>
                    <a:lnTo>
                      <a:pt x="4" y="169"/>
                    </a:lnTo>
                    <a:lnTo>
                      <a:pt x="2" y="178"/>
                    </a:lnTo>
                    <a:lnTo>
                      <a:pt x="2" y="186"/>
                    </a:lnTo>
                    <a:lnTo>
                      <a:pt x="0" y="192"/>
                    </a:lnTo>
                    <a:lnTo>
                      <a:pt x="2" y="194"/>
                    </a:lnTo>
                    <a:lnTo>
                      <a:pt x="2" y="196"/>
                    </a:lnTo>
                    <a:lnTo>
                      <a:pt x="4" y="200"/>
                    </a:lnTo>
                    <a:lnTo>
                      <a:pt x="2" y="202"/>
                    </a:lnTo>
                    <a:lnTo>
                      <a:pt x="90" y="202"/>
                    </a:lnTo>
                    <a:lnTo>
                      <a:pt x="90" y="77"/>
                    </a:lnTo>
                    <a:lnTo>
                      <a:pt x="88" y="75"/>
                    </a:lnTo>
                    <a:lnTo>
                      <a:pt x="88" y="67"/>
                    </a:lnTo>
                    <a:lnTo>
                      <a:pt x="90" y="65"/>
                    </a:lnTo>
                    <a:lnTo>
                      <a:pt x="90" y="24"/>
                    </a:lnTo>
                    <a:lnTo>
                      <a:pt x="88" y="24"/>
                    </a:lnTo>
                    <a:lnTo>
                      <a:pt x="84" y="24"/>
                    </a:lnTo>
                    <a:lnTo>
                      <a:pt x="79" y="24"/>
                    </a:lnTo>
                    <a:lnTo>
                      <a:pt x="73" y="22"/>
                    </a:lnTo>
                    <a:lnTo>
                      <a:pt x="69" y="16"/>
                    </a:lnTo>
                    <a:lnTo>
                      <a:pt x="65" y="10"/>
                    </a:lnTo>
                    <a:lnTo>
                      <a:pt x="57" y="6"/>
                    </a:lnTo>
                    <a:lnTo>
                      <a:pt x="51" y="6"/>
                    </a:lnTo>
                    <a:lnTo>
                      <a:pt x="45" y="4"/>
                    </a:lnTo>
                    <a:lnTo>
                      <a:pt x="35" y="0"/>
                    </a:lnTo>
                    <a:lnTo>
                      <a:pt x="2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4" name="Freeform 143"/>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5" name="Freeform 144"/>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6" name="Freeform 145"/>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7" name="Freeform 146"/>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8" name="Freeform 147"/>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9" name="Freeform 148"/>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0" name="Freeform 149"/>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1" name="Freeform 150"/>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2" name="Freeform 151"/>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93" name="Freeform 152"/>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4" name="Freeform 153"/>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5" name="Freeform 154"/>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6" name="Freeform 155"/>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7" name="Freeform 156"/>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8" name="Freeform 15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9" name="Freeform 158"/>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0" name="Freeform 159"/>
              <p:cNvSpPr>
                <a:spLocks/>
              </p:cNvSpPr>
              <p:nvPr/>
            </p:nvSpPr>
            <p:spPr bwMode="auto">
              <a:xfrm>
                <a:off x="6265" y="3178"/>
                <a:ext cx="321" cy="158"/>
              </a:xfrm>
              <a:custGeom>
                <a:avLst/>
                <a:gdLst>
                  <a:gd name="T0" fmla="*/ 227 w 321"/>
                  <a:gd name="T1" fmla="*/ 15 h 158"/>
                  <a:gd name="T2" fmla="*/ 215 w 321"/>
                  <a:gd name="T3" fmla="*/ 17 h 158"/>
                  <a:gd name="T4" fmla="*/ 202 w 321"/>
                  <a:gd name="T5" fmla="*/ 10 h 158"/>
                  <a:gd name="T6" fmla="*/ 196 w 321"/>
                  <a:gd name="T7" fmla="*/ 23 h 158"/>
                  <a:gd name="T8" fmla="*/ 180 w 321"/>
                  <a:gd name="T9" fmla="*/ 31 h 158"/>
                  <a:gd name="T10" fmla="*/ 153 w 321"/>
                  <a:gd name="T11" fmla="*/ 41 h 158"/>
                  <a:gd name="T12" fmla="*/ 141 w 321"/>
                  <a:gd name="T13" fmla="*/ 31 h 158"/>
                  <a:gd name="T14" fmla="*/ 123 w 321"/>
                  <a:gd name="T15" fmla="*/ 29 h 158"/>
                  <a:gd name="T16" fmla="*/ 108 w 321"/>
                  <a:gd name="T17" fmla="*/ 27 h 158"/>
                  <a:gd name="T18" fmla="*/ 96 w 321"/>
                  <a:gd name="T19" fmla="*/ 35 h 158"/>
                  <a:gd name="T20" fmla="*/ 84 w 321"/>
                  <a:gd name="T21" fmla="*/ 43 h 158"/>
                  <a:gd name="T22" fmla="*/ 72 w 321"/>
                  <a:gd name="T23" fmla="*/ 41 h 158"/>
                  <a:gd name="T24" fmla="*/ 70 w 321"/>
                  <a:gd name="T25" fmla="*/ 37 h 158"/>
                  <a:gd name="T26" fmla="*/ 66 w 321"/>
                  <a:gd name="T27" fmla="*/ 51 h 158"/>
                  <a:gd name="T28" fmla="*/ 76 w 321"/>
                  <a:gd name="T29" fmla="*/ 64 h 158"/>
                  <a:gd name="T30" fmla="*/ 88 w 321"/>
                  <a:gd name="T31" fmla="*/ 74 h 158"/>
                  <a:gd name="T32" fmla="*/ 92 w 321"/>
                  <a:gd name="T33" fmla="*/ 80 h 158"/>
                  <a:gd name="T34" fmla="*/ 88 w 321"/>
                  <a:gd name="T35" fmla="*/ 84 h 158"/>
                  <a:gd name="T36" fmla="*/ 98 w 321"/>
                  <a:gd name="T37" fmla="*/ 92 h 158"/>
                  <a:gd name="T38" fmla="*/ 102 w 321"/>
                  <a:gd name="T39" fmla="*/ 88 h 158"/>
                  <a:gd name="T40" fmla="*/ 102 w 321"/>
                  <a:gd name="T41" fmla="*/ 82 h 158"/>
                  <a:gd name="T42" fmla="*/ 111 w 321"/>
                  <a:gd name="T43" fmla="*/ 88 h 158"/>
                  <a:gd name="T44" fmla="*/ 127 w 321"/>
                  <a:gd name="T45" fmla="*/ 98 h 158"/>
                  <a:gd name="T46" fmla="*/ 141 w 321"/>
                  <a:gd name="T47" fmla="*/ 119 h 158"/>
                  <a:gd name="T48" fmla="*/ 141 w 321"/>
                  <a:gd name="T49" fmla="*/ 127 h 158"/>
                  <a:gd name="T50" fmla="*/ 133 w 321"/>
                  <a:gd name="T51" fmla="*/ 127 h 158"/>
                  <a:gd name="T52" fmla="*/ 104 w 321"/>
                  <a:gd name="T53" fmla="*/ 113 h 158"/>
                  <a:gd name="T54" fmla="*/ 88 w 321"/>
                  <a:gd name="T55" fmla="*/ 109 h 158"/>
                  <a:gd name="T56" fmla="*/ 74 w 321"/>
                  <a:gd name="T57" fmla="*/ 107 h 158"/>
                  <a:gd name="T58" fmla="*/ 39 w 321"/>
                  <a:gd name="T59" fmla="*/ 94 h 158"/>
                  <a:gd name="T60" fmla="*/ 14 w 321"/>
                  <a:gd name="T61" fmla="*/ 88 h 158"/>
                  <a:gd name="T62" fmla="*/ 2 w 321"/>
                  <a:gd name="T63" fmla="*/ 90 h 158"/>
                  <a:gd name="T64" fmla="*/ 14 w 321"/>
                  <a:gd name="T65" fmla="*/ 92 h 158"/>
                  <a:gd name="T66" fmla="*/ 25 w 321"/>
                  <a:gd name="T67" fmla="*/ 94 h 158"/>
                  <a:gd name="T68" fmla="*/ 37 w 321"/>
                  <a:gd name="T69" fmla="*/ 98 h 158"/>
                  <a:gd name="T70" fmla="*/ 61 w 321"/>
                  <a:gd name="T71" fmla="*/ 111 h 158"/>
                  <a:gd name="T72" fmla="*/ 102 w 321"/>
                  <a:gd name="T73" fmla="*/ 123 h 158"/>
                  <a:gd name="T74" fmla="*/ 139 w 321"/>
                  <a:gd name="T75" fmla="*/ 143 h 158"/>
                  <a:gd name="T76" fmla="*/ 155 w 321"/>
                  <a:gd name="T77" fmla="*/ 158 h 158"/>
                  <a:gd name="T78" fmla="*/ 321 w 321"/>
                  <a:gd name="T79" fmla="*/ 74 h 158"/>
                  <a:gd name="T80" fmla="*/ 321 w 321"/>
                  <a:gd name="T81" fmla="*/ 29 h 158"/>
                  <a:gd name="T82" fmla="*/ 313 w 321"/>
                  <a:gd name="T83" fmla="*/ 31 h 158"/>
                  <a:gd name="T84" fmla="*/ 303 w 321"/>
                  <a:gd name="T85" fmla="*/ 23 h 158"/>
                  <a:gd name="T86" fmla="*/ 292 w 321"/>
                  <a:gd name="T87" fmla="*/ 25 h 158"/>
                  <a:gd name="T88" fmla="*/ 284 w 321"/>
                  <a:gd name="T89" fmla="*/ 33 h 158"/>
                  <a:gd name="T90" fmla="*/ 280 w 321"/>
                  <a:gd name="T91" fmla="*/ 29 h 158"/>
                  <a:gd name="T92" fmla="*/ 272 w 321"/>
                  <a:gd name="T93" fmla="*/ 10 h 158"/>
                  <a:gd name="T94" fmla="*/ 260 w 321"/>
                  <a:gd name="T95" fmla="*/ 6 h 158"/>
                  <a:gd name="T96" fmla="*/ 256 w 321"/>
                  <a:gd name="T97" fmla="*/ 4 h 158"/>
                  <a:gd name="T98" fmla="*/ 256 w 321"/>
                  <a:gd name="T99" fmla="*/ 17 h 158"/>
                  <a:gd name="T100" fmla="*/ 262 w 321"/>
                  <a:gd name="T101" fmla="*/ 25 h 158"/>
                  <a:gd name="T102" fmla="*/ 241 w 321"/>
                  <a:gd name="T103" fmla="*/ 15 h 158"/>
                  <a:gd name="T104" fmla="*/ 233 w 321"/>
                  <a:gd name="T105" fmla="*/ 8 h 158"/>
                  <a:gd name="T106" fmla="*/ 225 w 321"/>
                  <a:gd name="T10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158">
                    <a:moveTo>
                      <a:pt x="225" y="2"/>
                    </a:moveTo>
                    <a:lnTo>
                      <a:pt x="223" y="6"/>
                    </a:lnTo>
                    <a:lnTo>
                      <a:pt x="227" y="15"/>
                    </a:lnTo>
                    <a:lnTo>
                      <a:pt x="227" y="19"/>
                    </a:lnTo>
                    <a:lnTo>
                      <a:pt x="225" y="19"/>
                    </a:lnTo>
                    <a:lnTo>
                      <a:pt x="215" y="17"/>
                    </a:lnTo>
                    <a:lnTo>
                      <a:pt x="213" y="15"/>
                    </a:lnTo>
                    <a:lnTo>
                      <a:pt x="204" y="10"/>
                    </a:lnTo>
                    <a:lnTo>
                      <a:pt x="202" y="10"/>
                    </a:lnTo>
                    <a:lnTo>
                      <a:pt x="200" y="21"/>
                    </a:lnTo>
                    <a:lnTo>
                      <a:pt x="196" y="21"/>
                    </a:lnTo>
                    <a:lnTo>
                      <a:pt x="196" y="23"/>
                    </a:lnTo>
                    <a:lnTo>
                      <a:pt x="196" y="29"/>
                    </a:lnTo>
                    <a:lnTo>
                      <a:pt x="186" y="33"/>
                    </a:lnTo>
                    <a:lnTo>
                      <a:pt x="180" y="31"/>
                    </a:lnTo>
                    <a:lnTo>
                      <a:pt x="166" y="45"/>
                    </a:lnTo>
                    <a:lnTo>
                      <a:pt x="162" y="43"/>
                    </a:lnTo>
                    <a:lnTo>
                      <a:pt x="153" y="41"/>
                    </a:lnTo>
                    <a:lnTo>
                      <a:pt x="149" y="35"/>
                    </a:lnTo>
                    <a:lnTo>
                      <a:pt x="143" y="35"/>
                    </a:lnTo>
                    <a:lnTo>
                      <a:pt x="141" y="31"/>
                    </a:lnTo>
                    <a:lnTo>
                      <a:pt x="129" y="27"/>
                    </a:lnTo>
                    <a:lnTo>
                      <a:pt x="129" y="29"/>
                    </a:lnTo>
                    <a:lnTo>
                      <a:pt x="123" y="29"/>
                    </a:lnTo>
                    <a:lnTo>
                      <a:pt x="119" y="29"/>
                    </a:lnTo>
                    <a:lnTo>
                      <a:pt x="113" y="29"/>
                    </a:lnTo>
                    <a:lnTo>
                      <a:pt x="108" y="27"/>
                    </a:lnTo>
                    <a:lnTo>
                      <a:pt x="102" y="29"/>
                    </a:lnTo>
                    <a:lnTo>
                      <a:pt x="100" y="33"/>
                    </a:lnTo>
                    <a:lnTo>
                      <a:pt x="96" y="35"/>
                    </a:lnTo>
                    <a:lnTo>
                      <a:pt x="94" y="43"/>
                    </a:lnTo>
                    <a:lnTo>
                      <a:pt x="90" y="45"/>
                    </a:lnTo>
                    <a:lnTo>
                      <a:pt x="84" y="43"/>
                    </a:lnTo>
                    <a:lnTo>
                      <a:pt x="78" y="41"/>
                    </a:lnTo>
                    <a:lnTo>
                      <a:pt x="72" y="43"/>
                    </a:lnTo>
                    <a:lnTo>
                      <a:pt x="72" y="41"/>
                    </a:lnTo>
                    <a:lnTo>
                      <a:pt x="70" y="39"/>
                    </a:lnTo>
                    <a:lnTo>
                      <a:pt x="72" y="37"/>
                    </a:lnTo>
                    <a:lnTo>
                      <a:pt x="70" y="37"/>
                    </a:lnTo>
                    <a:lnTo>
                      <a:pt x="66" y="43"/>
                    </a:lnTo>
                    <a:lnTo>
                      <a:pt x="66" y="45"/>
                    </a:lnTo>
                    <a:lnTo>
                      <a:pt x="66" y="51"/>
                    </a:lnTo>
                    <a:lnTo>
                      <a:pt x="70" y="57"/>
                    </a:lnTo>
                    <a:lnTo>
                      <a:pt x="74" y="60"/>
                    </a:lnTo>
                    <a:lnTo>
                      <a:pt x="76" y="64"/>
                    </a:lnTo>
                    <a:lnTo>
                      <a:pt x="80" y="70"/>
                    </a:lnTo>
                    <a:lnTo>
                      <a:pt x="84" y="74"/>
                    </a:lnTo>
                    <a:lnTo>
                      <a:pt x="88" y="74"/>
                    </a:lnTo>
                    <a:lnTo>
                      <a:pt x="92" y="76"/>
                    </a:lnTo>
                    <a:lnTo>
                      <a:pt x="92" y="78"/>
                    </a:lnTo>
                    <a:lnTo>
                      <a:pt x="92" y="80"/>
                    </a:lnTo>
                    <a:lnTo>
                      <a:pt x="90" y="80"/>
                    </a:lnTo>
                    <a:lnTo>
                      <a:pt x="88" y="82"/>
                    </a:lnTo>
                    <a:lnTo>
                      <a:pt x="88" y="84"/>
                    </a:lnTo>
                    <a:lnTo>
                      <a:pt x="90" y="86"/>
                    </a:lnTo>
                    <a:lnTo>
                      <a:pt x="92" y="90"/>
                    </a:lnTo>
                    <a:lnTo>
                      <a:pt x="98" y="92"/>
                    </a:lnTo>
                    <a:lnTo>
                      <a:pt x="102" y="92"/>
                    </a:lnTo>
                    <a:lnTo>
                      <a:pt x="104" y="90"/>
                    </a:lnTo>
                    <a:lnTo>
                      <a:pt x="102" y="88"/>
                    </a:lnTo>
                    <a:lnTo>
                      <a:pt x="100" y="86"/>
                    </a:lnTo>
                    <a:lnTo>
                      <a:pt x="100" y="84"/>
                    </a:lnTo>
                    <a:lnTo>
                      <a:pt x="102" y="82"/>
                    </a:lnTo>
                    <a:lnTo>
                      <a:pt x="104" y="82"/>
                    </a:lnTo>
                    <a:lnTo>
                      <a:pt x="108" y="86"/>
                    </a:lnTo>
                    <a:lnTo>
                      <a:pt x="111" y="88"/>
                    </a:lnTo>
                    <a:lnTo>
                      <a:pt x="121" y="92"/>
                    </a:lnTo>
                    <a:lnTo>
                      <a:pt x="125" y="94"/>
                    </a:lnTo>
                    <a:lnTo>
                      <a:pt x="127" y="98"/>
                    </a:lnTo>
                    <a:lnTo>
                      <a:pt x="129" y="105"/>
                    </a:lnTo>
                    <a:lnTo>
                      <a:pt x="133" y="111"/>
                    </a:lnTo>
                    <a:lnTo>
                      <a:pt x="141" y="119"/>
                    </a:lnTo>
                    <a:lnTo>
                      <a:pt x="143" y="123"/>
                    </a:lnTo>
                    <a:lnTo>
                      <a:pt x="143" y="123"/>
                    </a:lnTo>
                    <a:lnTo>
                      <a:pt x="141" y="127"/>
                    </a:lnTo>
                    <a:lnTo>
                      <a:pt x="139" y="129"/>
                    </a:lnTo>
                    <a:lnTo>
                      <a:pt x="139" y="129"/>
                    </a:lnTo>
                    <a:lnTo>
                      <a:pt x="133" y="127"/>
                    </a:lnTo>
                    <a:lnTo>
                      <a:pt x="129" y="123"/>
                    </a:lnTo>
                    <a:lnTo>
                      <a:pt x="123" y="121"/>
                    </a:lnTo>
                    <a:lnTo>
                      <a:pt x="104" y="113"/>
                    </a:lnTo>
                    <a:lnTo>
                      <a:pt x="96" y="109"/>
                    </a:lnTo>
                    <a:lnTo>
                      <a:pt x="90" y="107"/>
                    </a:lnTo>
                    <a:lnTo>
                      <a:pt x="88" y="109"/>
                    </a:lnTo>
                    <a:lnTo>
                      <a:pt x="82" y="109"/>
                    </a:lnTo>
                    <a:lnTo>
                      <a:pt x="78" y="107"/>
                    </a:lnTo>
                    <a:lnTo>
                      <a:pt x="74" y="107"/>
                    </a:lnTo>
                    <a:lnTo>
                      <a:pt x="57" y="100"/>
                    </a:lnTo>
                    <a:lnTo>
                      <a:pt x="49" y="96"/>
                    </a:lnTo>
                    <a:lnTo>
                      <a:pt x="39" y="94"/>
                    </a:lnTo>
                    <a:lnTo>
                      <a:pt x="29" y="90"/>
                    </a:lnTo>
                    <a:lnTo>
                      <a:pt x="23" y="90"/>
                    </a:lnTo>
                    <a:lnTo>
                      <a:pt x="14" y="88"/>
                    </a:lnTo>
                    <a:lnTo>
                      <a:pt x="10" y="86"/>
                    </a:lnTo>
                    <a:lnTo>
                      <a:pt x="0" y="88"/>
                    </a:lnTo>
                    <a:lnTo>
                      <a:pt x="2" y="90"/>
                    </a:lnTo>
                    <a:lnTo>
                      <a:pt x="8" y="90"/>
                    </a:lnTo>
                    <a:lnTo>
                      <a:pt x="10" y="90"/>
                    </a:lnTo>
                    <a:lnTo>
                      <a:pt x="14" y="92"/>
                    </a:lnTo>
                    <a:lnTo>
                      <a:pt x="17" y="92"/>
                    </a:lnTo>
                    <a:lnTo>
                      <a:pt x="21" y="92"/>
                    </a:lnTo>
                    <a:lnTo>
                      <a:pt x="25" y="94"/>
                    </a:lnTo>
                    <a:lnTo>
                      <a:pt x="29" y="96"/>
                    </a:lnTo>
                    <a:lnTo>
                      <a:pt x="33" y="96"/>
                    </a:lnTo>
                    <a:lnTo>
                      <a:pt x="37" y="98"/>
                    </a:lnTo>
                    <a:lnTo>
                      <a:pt x="43" y="100"/>
                    </a:lnTo>
                    <a:lnTo>
                      <a:pt x="49" y="102"/>
                    </a:lnTo>
                    <a:lnTo>
                      <a:pt x="61" y="111"/>
                    </a:lnTo>
                    <a:lnTo>
                      <a:pt x="78" y="117"/>
                    </a:lnTo>
                    <a:lnTo>
                      <a:pt x="90" y="121"/>
                    </a:lnTo>
                    <a:lnTo>
                      <a:pt x="102" y="123"/>
                    </a:lnTo>
                    <a:lnTo>
                      <a:pt x="117" y="129"/>
                    </a:lnTo>
                    <a:lnTo>
                      <a:pt x="129" y="135"/>
                    </a:lnTo>
                    <a:lnTo>
                      <a:pt x="139" y="143"/>
                    </a:lnTo>
                    <a:lnTo>
                      <a:pt x="141" y="147"/>
                    </a:lnTo>
                    <a:lnTo>
                      <a:pt x="147" y="154"/>
                    </a:lnTo>
                    <a:lnTo>
                      <a:pt x="155" y="158"/>
                    </a:lnTo>
                    <a:lnTo>
                      <a:pt x="321" y="158"/>
                    </a:lnTo>
                    <a:lnTo>
                      <a:pt x="321" y="74"/>
                    </a:lnTo>
                    <a:lnTo>
                      <a:pt x="321" y="74"/>
                    </a:lnTo>
                    <a:lnTo>
                      <a:pt x="321" y="70"/>
                    </a:lnTo>
                    <a:lnTo>
                      <a:pt x="321" y="70"/>
                    </a:lnTo>
                    <a:lnTo>
                      <a:pt x="321" y="29"/>
                    </a:lnTo>
                    <a:lnTo>
                      <a:pt x="319" y="27"/>
                    </a:lnTo>
                    <a:lnTo>
                      <a:pt x="317" y="29"/>
                    </a:lnTo>
                    <a:lnTo>
                      <a:pt x="313" y="31"/>
                    </a:lnTo>
                    <a:lnTo>
                      <a:pt x="309" y="31"/>
                    </a:lnTo>
                    <a:lnTo>
                      <a:pt x="309" y="25"/>
                    </a:lnTo>
                    <a:lnTo>
                      <a:pt x="303" y="23"/>
                    </a:lnTo>
                    <a:lnTo>
                      <a:pt x="298" y="23"/>
                    </a:lnTo>
                    <a:lnTo>
                      <a:pt x="294" y="23"/>
                    </a:lnTo>
                    <a:lnTo>
                      <a:pt x="292" y="25"/>
                    </a:lnTo>
                    <a:lnTo>
                      <a:pt x="290" y="29"/>
                    </a:lnTo>
                    <a:lnTo>
                      <a:pt x="288" y="31"/>
                    </a:lnTo>
                    <a:lnTo>
                      <a:pt x="284" y="33"/>
                    </a:lnTo>
                    <a:lnTo>
                      <a:pt x="284" y="29"/>
                    </a:lnTo>
                    <a:lnTo>
                      <a:pt x="282" y="29"/>
                    </a:lnTo>
                    <a:lnTo>
                      <a:pt x="280" y="29"/>
                    </a:lnTo>
                    <a:lnTo>
                      <a:pt x="276" y="25"/>
                    </a:lnTo>
                    <a:lnTo>
                      <a:pt x="276" y="21"/>
                    </a:lnTo>
                    <a:lnTo>
                      <a:pt x="272" y="10"/>
                    </a:lnTo>
                    <a:lnTo>
                      <a:pt x="270" y="8"/>
                    </a:lnTo>
                    <a:lnTo>
                      <a:pt x="264" y="8"/>
                    </a:lnTo>
                    <a:lnTo>
                      <a:pt x="260" y="6"/>
                    </a:lnTo>
                    <a:lnTo>
                      <a:pt x="260" y="6"/>
                    </a:lnTo>
                    <a:lnTo>
                      <a:pt x="258" y="4"/>
                    </a:lnTo>
                    <a:lnTo>
                      <a:pt x="256" y="4"/>
                    </a:lnTo>
                    <a:lnTo>
                      <a:pt x="254" y="6"/>
                    </a:lnTo>
                    <a:lnTo>
                      <a:pt x="254" y="13"/>
                    </a:lnTo>
                    <a:lnTo>
                      <a:pt x="256" y="17"/>
                    </a:lnTo>
                    <a:lnTo>
                      <a:pt x="264" y="19"/>
                    </a:lnTo>
                    <a:lnTo>
                      <a:pt x="264" y="23"/>
                    </a:lnTo>
                    <a:lnTo>
                      <a:pt x="262" y="25"/>
                    </a:lnTo>
                    <a:lnTo>
                      <a:pt x="256" y="23"/>
                    </a:lnTo>
                    <a:lnTo>
                      <a:pt x="251" y="21"/>
                    </a:lnTo>
                    <a:lnTo>
                      <a:pt x="241" y="15"/>
                    </a:lnTo>
                    <a:lnTo>
                      <a:pt x="235" y="15"/>
                    </a:lnTo>
                    <a:lnTo>
                      <a:pt x="235" y="15"/>
                    </a:lnTo>
                    <a:lnTo>
                      <a:pt x="233" y="8"/>
                    </a:lnTo>
                    <a:lnTo>
                      <a:pt x="229" y="0"/>
                    </a:lnTo>
                    <a:lnTo>
                      <a:pt x="227" y="0"/>
                    </a:lnTo>
                    <a:lnTo>
                      <a:pt x="22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1" name="Freeform 160"/>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2" name="Freeform 161"/>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3" name="Freeform 162"/>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4" name="Freeform 163"/>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5" name="Freeform 164"/>
              <p:cNvSpPr>
                <a:spLocks/>
              </p:cNvSpPr>
              <p:nvPr/>
            </p:nvSpPr>
            <p:spPr bwMode="auto">
              <a:xfrm>
                <a:off x="6604" y="3276"/>
                <a:ext cx="231" cy="148"/>
              </a:xfrm>
              <a:custGeom>
                <a:avLst/>
                <a:gdLst>
                  <a:gd name="T0" fmla="*/ 78 w 231"/>
                  <a:gd name="T1" fmla="*/ 9 h 148"/>
                  <a:gd name="T2" fmla="*/ 80 w 231"/>
                  <a:gd name="T3" fmla="*/ 25 h 148"/>
                  <a:gd name="T4" fmla="*/ 86 w 231"/>
                  <a:gd name="T5" fmla="*/ 25 h 148"/>
                  <a:gd name="T6" fmla="*/ 90 w 231"/>
                  <a:gd name="T7" fmla="*/ 31 h 148"/>
                  <a:gd name="T8" fmla="*/ 94 w 231"/>
                  <a:gd name="T9" fmla="*/ 35 h 148"/>
                  <a:gd name="T10" fmla="*/ 94 w 231"/>
                  <a:gd name="T11" fmla="*/ 41 h 148"/>
                  <a:gd name="T12" fmla="*/ 103 w 231"/>
                  <a:gd name="T13" fmla="*/ 45 h 148"/>
                  <a:gd name="T14" fmla="*/ 107 w 231"/>
                  <a:gd name="T15" fmla="*/ 45 h 148"/>
                  <a:gd name="T16" fmla="*/ 98 w 231"/>
                  <a:gd name="T17" fmla="*/ 66 h 148"/>
                  <a:gd name="T18" fmla="*/ 100 w 231"/>
                  <a:gd name="T19" fmla="*/ 76 h 148"/>
                  <a:gd name="T20" fmla="*/ 109 w 231"/>
                  <a:gd name="T21" fmla="*/ 84 h 148"/>
                  <a:gd name="T22" fmla="*/ 119 w 231"/>
                  <a:gd name="T23" fmla="*/ 78 h 148"/>
                  <a:gd name="T24" fmla="*/ 129 w 231"/>
                  <a:gd name="T25" fmla="*/ 82 h 148"/>
                  <a:gd name="T26" fmla="*/ 147 w 231"/>
                  <a:gd name="T27" fmla="*/ 80 h 148"/>
                  <a:gd name="T28" fmla="*/ 139 w 231"/>
                  <a:gd name="T29" fmla="*/ 86 h 148"/>
                  <a:gd name="T30" fmla="*/ 125 w 231"/>
                  <a:gd name="T31" fmla="*/ 90 h 148"/>
                  <a:gd name="T32" fmla="*/ 115 w 231"/>
                  <a:gd name="T33" fmla="*/ 103 h 148"/>
                  <a:gd name="T34" fmla="*/ 100 w 231"/>
                  <a:gd name="T35" fmla="*/ 111 h 148"/>
                  <a:gd name="T36" fmla="*/ 103 w 231"/>
                  <a:gd name="T37" fmla="*/ 103 h 148"/>
                  <a:gd name="T38" fmla="*/ 105 w 231"/>
                  <a:gd name="T39" fmla="*/ 94 h 148"/>
                  <a:gd name="T40" fmla="*/ 92 w 231"/>
                  <a:gd name="T41" fmla="*/ 86 h 148"/>
                  <a:gd name="T42" fmla="*/ 74 w 231"/>
                  <a:gd name="T43" fmla="*/ 99 h 148"/>
                  <a:gd name="T44" fmla="*/ 56 w 231"/>
                  <a:gd name="T45" fmla="*/ 103 h 148"/>
                  <a:gd name="T46" fmla="*/ 47 w 231"/>
                  <a:gd name="T47" fmla="*/ 92 h 148"/>
                  <a:gd name="T48" fmla="*/ 31 w 231"/>
                  <a:gd name="T49" fmla="*/ 88 h 148"/>
                  <a:gd name="T50" fmla="*/ 39 w 231"/>
                  <a:gd name="T51" fmla="*/ 101 h 148"/>
                  <a:gd name="T52" fmla="*/ 31 w 231"/>
                  <a:gd name="T53" fmla="*/ 107 h 148"/>
                  <a:gd name="T54" fmla="*/ 17 w 231"/>
                  <a:gd name="T55" fmla="*/ 109 h 148"/>
                  <a:gd name="T56" fmla="*/ 13 w 231"/>
                  <a:gd name="T57" fmla="*/ 113 h 148"/>
                  <a:gd name="T58" fmla="*/ 4 w 231"/>
                  <a:gd name="T59" fmla="*/ 119 h 148"/>
                  <a:gd name="T60" fmla="*/ 2 w 231"/>
                  <a:gd name="T61" fmla="*/ 125 h 148"/>
                  <a:gd name="T62" fmla="*/ 17 w 231"/>
                  <a:gd name="T63" fmla="*/ 135 h 148"/>
                  <a:gd name="T64" fmla="*/ 9 w 231"/>
                  <a:gd name="T65" fmla="*/ 144 h 148"/>
                  <a:gd name="T66" fmla="*/ 2 w 231"/>
                  <a:gd name="T67" fmla="*/ 148 h 148"/>
                  <a:gd name="T68" fmla="*/ 109 w 231"/>
                  <a:gd name="T69" fmla="*/ 139 h 148"/>
                  <a:gd name="T70" fmla="*/ 125 w 231"/>
                  <a:gd name="T71" fmla="*/ 123 h 148"/>
                  <a:gd name="T72" fmla="*/ 154 w 231"/>
                  <a:gd name="T73" fmla="*/ 107 h 148"/>
                  <a:gd name="T74" fmla="*/ 199 w 231"/>
                  <a:gd name="T75" fmla="*/ 107 h 148"/>
                  <a:gd name="T76" fmla="*/ 229 w 231"/>
                  <a:gd name="T77" fmla="*/ 117 h 148"/>
                  <a:gd name="T78" fmla="*/ 223 w 231"/>
                  <a:gd name="T79" fmla="*/ 35 h 148"/>
                  <a:gd name="T80" fmla="*/ 188 w 231"/>
                  <a:gd name="T81" fmla="*/ 35 h 148"/>
                  <a:gd name="T82" fmla="*/ 168 w 231"/>
                  <a:gd name="T83" fmla="*/ 33 h 148"/>
                  <a:gd name="T84" fmla="*/ 147 w 231"/>
                  <a:gd name="T85" fmla="*/ 33 h 148"/>
                  <a:gd name="T86" fmla="*/ 127 w 231"/>
                  <a:gd name="T87" fmla="*/ 35 h 148"/>
                  <a:gd name="T88" fmla="*/ 103 w 231"/>
                  <a:gd name="T89" fmla="*/ 21 h 148"/>
                  <a:gd name="T90" fmla="*/ 84 w 231"/>
                  <a:gd name="T91"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148">
                    <a:moveTo>
                      <a:pt x="84" y="2"/>
                    </a:moveTo>
                    <a:lnTo>
                      <a:pt x="80" y="7"/>
                    </a:lnTo>
                    <a:lnTo>
                      <a:pt x="78" y="9"/>
                    </a:lnTo>
                    <a:lnTo>
                      <a:pt x="74" y="13"/>
                    </a:lnTo>
                    <a:lnTo>
                      <a:pt x="72" y="17"/>
                    </a:lnTo>
                    <a:lnTo>
                      <a:pt x="80" y="25"/>
                    </a:lnTo>
                    <a:lnTo>
                      <a:pt x="82" y="25"/>
                    </a:lnTo>
                    <a:lnTo>
                      <a:pt x="82" y="25"/>
                    </a:lnTo>
                    <a:lnTo>
                      <a:pt x="86" y="25"/>
                    </a:lnTo>
                    <a:lnTo>
                      <a:pt x="86" y="27"/>
                    </a:lnTo>
                    <a:lnTo>
                      <a:pt x="88" y="29"/>
                    </a:lnTo>
                    <a:lnTo>
                      <a:pt x="90" y="31"/>
                    </a:lnTo>
                    <a:lnTo>
                      <a:pt x="92" y="31"/>
                    </a:lnTo>
                    <a:lnTo>
                      <a:pt x="94" y="33"/>
                    </a:lnTo>
                    <a:lnTo>
                      <a:pt x="94" y="35"/>
                    </a:lnTo>
                    <a:lnTo>
                      <a:pt x="94" y="37"/>
                    </a:lnTo>
                    <a:lnTo>
                      <a:pt x="94" y="39"/>
                    </a:lnTo>
                    <a:lnTo>
                      <a:pt x="94" y="41"/>
                    </a:lnTo>
                    <a:lnTo>
                      <a:pt x="96" y="41"/>
                    </a:lnTo>
                    <a:lnTo>
                      <a:pt x="98" y="41"/>
                    </a:lnTo>
                    <a:lnTo>
                      <a:pt x="103" y="45"/>
                    </a:lnTo>
                    <a:lnTo>
                      <a:pt x="103" y="45"/>
                    </a:lnTo>
                    <a:lnTo>
                      <a:pt x="105" y="45"/>
                    </a:lnTo>
                    <a:lnTo>
                      <a:pt x="107" y="45"/>
                    </a:lnTo>
                    <a:lnTo>
                      <a:pt x="107" y="49"/>
                    </a:lnTo>
                    <a:lnTo>
                      <a:pt x="103" y="60"/>
                    </a:lnTo>
                    <a:lnTo>
                      <a:pt x="98" y="66"/>
                    </a:lnTo>
                    <a:lnTo>
                      <a:pt x="96" y="72"/>
                    </a:lnTo>
                    <a:lnTo>
                      <a:pt x="98" y="74"/>
                    </a:lnTo>
                    <a:lnTo>
                      <a:pt x="100" y="76"/>
                    </a:lnTo>
                    <a:lnTo>
                      <a:pt x="103" y="80"/>
                    </a:lnTo>
                    <a:lnTo>
                      <a:pt x="105" y="84"/>
                    </a:lnTo>
                    <a:lnTo>
                      <a:pt x="109" y="84"/>
                    </a:lnTo>
                    <a:lnTo>
                      <a:pt x="113" y="82"/>
                    </a:lnTo>
                    <a:lnTo>
                      <a:pt x="115" y="76"/>
                    </a:lnTo>
                    <a:lnTo>
                      <a:pt x="119" y="78"/>
                    </a:lnTo>
                    <a:lnTo>
                      <a:pt x="119" y="82"/>
                    </a:lnTo>
                    <a:lnTo>
                      <a:pt x="123" y="84"/>
                    </a:lnTo>
                    <a:lnTo>
                      <a:pt x="129" y="82"/>
                    </a:lnTo>
                    <a:lnTo>
                      <a:pt x="133" y="80"/>
                    </a:lnTo>
                    <a:lnTo>
                      <a:pt x="139" y="80"/>
                    </a:lnTo>
                    <a:lnTo>
                      <a:pt x="147" y="80"/>
                    </a:lnTo>
                    <a:lnTo>
                      <a:pt x="152" y="82"/>
                    </a:lnTo>
                    <a:lnTo>
                      <a:pt x="150" y="86"/>
                    </a:lnTo>
                    <a:lnTo>
                      <a:pt x="139" y="86"/>
                    </a:lnTo>
                    <a:lnTo>
                      <a:pt x="133" y="88"/>
                    </a:lnTo>
                    <a:lnTo>
                      <a:pt x="127" y="90"/>
                    </a:lnTo>
                    <a:lnTo>
                      <a:pt x="125" y="90"/>
                    </a:lnTo>
                    <a:lnTo>
                      <a:pt x="121" y="90"/>
                    </a:lnTo>
                    <a:lnTo>
                      <a:pt x="119" y="96"/>
                    </a:lnTo>
                    <a:lnTo>
                      <a:pt x="115" y="103"/>
                    </a:lnTo>
                    <a:lnTo>
                      <a:pt x="113" y="105"/>
                    </a:lnTo>
                    <a:lnTo>
                      <a:pt x="109" y="107"/>
                    </a:lnTo>
                    <a:lnTo>
                      <a:pt x="100" y="111"/>
                    </a:lnTo>
                    <a:lnTo>
                      <a:pt x="98" y="107"/>
                    </a:lnTo>
                    <a:lnTo>
                      <a:pt x="100" y="107"/>
                    </a:lnTo>
                    <a:lnTo>
                      <a:pt x="103" y="103"/>
                    </a:lnTo>
                    <a:lnTo>
                      <a:pt x="103" y="101"/>
                    </a:lnTo>
                    <a:lnTo>
                      <a:pt x="105" y="96"/>
                    </a:lnTo>
                    <a:lnTo>
                      <a:pt x="105" y="94"/>
                    </a:lnTo>
                    <a:lnTo>
                      <a:pt x="105" y="88"/>
                    </a:lnTo>
                    <a:lnTo>
                      <a:pt x="100" y="86"/>
                    </a:lnTo>
                    <a:lnTo>
                      <a:pt x="92" y="86"/>
                    </a:lnTo>
                    <a:lnTo>
                      <a:pt x="88" y="90"/>
                    </a:lnTo>
                    <a:lnTo>
                      <a:pt x="82" y="96"/>
                    </a:lnTo>
                    <a:lnTo>
                      <a:pt x="74" y="99"/>
                    </a:lnTo>
                    <a:lnTo>
                      <a:pt x="68" y="101"/>
                    </a:lnTo>
                    <a:lnTo>
                      <a:pt x="62" y="105"/>
                    </a:lnTo>
                    <a:lnTo>
                      <a:pt x="56" y="103"/>
                    </a:lnTo>
                    <a:lnTo>
                      <a:pt x="56" y="96"/>
                    </a:lnTo>
                    <a:lnTo>
                      <a:pt x="53" y="94"/>
                    </a:lnTo>
                    <a:lnTo>
                      <a:pt x="47" y="92"/>
                    </a:lnTo>
                    <a:lnTo>
                      <a:pt x="37" y="86"/>
                    </a:lnTo>
                    <a:lnTo>
                      <a:pt x="33" y="86"/>
                    </a:lnTo>
                    <a:lnTo>
                      <a:pt x="31" y="88"/>
                    </a:lnTo>
                    <a:lnTo>
                      <a:pt x="33" y="92"/>
                    </a:lnTo>
                    <a:lnTo>
                      <a:pt x="33" y="96"/>
                    </a:lnTo>
                    <a:lnTo>
                      <a:pt x="39" y="101"/>
                    </a:lnTo>
                    <a:lnTo>
                      <a:pt x="39" y="105"/>
                    </a:lnTo>
                    <a:lnTo>
                      <a:pt x="35" y="107"/>
                    </a:lnTo>
                    <a:lnTo>
                      <a:pt x="31" y="107"/>
                    </a:lnTo>
                    <a:lnTo>
                      <a:pt x="25" y="107"/>
                    </a:lnTo>
                    <a:lnTo>
                      <a:pt x="21" y="107"/>
                    </a:lnTo>
                    <a:lnTo>
                      <a:pt x="17" y="109"/>
                    </a:lnTo>
                    <a:lnTo>
                      <a:pt x="17" y="111"/>
                    </a:lnTo>
                    <a:lnTo>
                      <a:pt x="15" y="111"/>
                    </a:lnTo>
                    <a:lnTo>
                      <a:pt x="13" y="113"/>
                    </a:lnTo>
                    <a:lnTo>
                      <a:pt x="9" y="115"/>
                    </a:lnTo>
                    <a:lnTo>
                      <a:pt x="6" y="117"/>
                    </a:lnTo>
                    <a:lnTo>
                      <a:pt x="4" y="119"/>
                    </a:lnTo>
                    <a:lnTo>
                      <a:pt x="2" y="119"/>
                    </a:lnTo>
                    <a:lnTo>
                      <a:pt x="0" y="121"/>
                    </a:lnTo>
                    <a:lnTo>
                      <a:pt x="2" y="125"/>
                    </a:lnTo>
                    <a:lnTo>
                      <a:pt x="6" y="131"/>
                    </a:lnTo>
                    <a:lnTo>
                      <a:pt x="11" y="133"/>
                    </a:lnTo>
                    <a:lnTo>
                      <a:pt x="17" y="135"/>
                    </a:lnTo>
                    <a:lnTo>
                      <a:pt x="19" y="137"/>
                    </a:lnTo>
                    <a:lnTo>
                      <a:pt x="15" y="141"/>
                    </a:lnTo>
                    <a:lnTo>
                      <a:pt x="9" y="144"/>
                    </a:lnTo>
                    <a:lnTo>
                      <a:pt x="6" y="146"/>
                    </a:lnTo>
                    <a:lnTo>
                      <a:pt x="4" y="148"/>
                    </a:lnTo>
                    <a:lnTo>
                      <a:pt x="2" y="148"/>
                    </a:lnTo>
                    <a:lnTo>
                      <a:pt x="100" y="148"/>
                    </a:lnTo>
                    <a:lnTo>
                      <a:pt x="103" y="141"/>
                    </a:lnTo>
                    <a:lnTo>
                      <a:pt x="109" y="139"/>
                    </a:lnTo>
                    <a:lnTo>
                      <a:pt x="115" y="131"/>
                    </a:lnTo>
                    <a:lnTo>
                      <a:pt x="119" y="129"/>
                    </a:lnTo>
                    <a:lnTo>
                      <a:pt x="125" y="123"/>
                    </a:lnTo>
                    <a:lnTo>
                      <a:pt x="133" y="119"/>
                    </a:lnTo>
                    <a:lnTo>
                      <a:pt x="145" y="111"/>
                    </a:lnTo>
                    <a:lnTo>
                      <a:pt x="154" y="107"/>
                    </a:lnTo>
                    <a:lnTo>
                      <a:pt x="166" y="105"/>
                    </a:lnTo>
                    <a:lnTo>
                      <a:pt x="186" y="107"/>
                    </a:lnTo>
                    <a:lnTo>
                      <a:pt x="199" y="107"/>
                    </a:lnTo>
                    <a:lnTo>
                      <a:pt x="213" y="109"/>
                    </a:lnTo>
                    <a:lnTo>
                      <a:pt x="225" y="115"/>
                    </a:lnTo>
                    <a:lnTo>
                      <a:pt x="229" y="117"/>
                    </a:lnTo>
                    <a:lnTo>
                      <a:pt x="231" y="117"/>
                    </a:lnTo>
                    <a:lnTo>
                      <a:pt x="231" y="39"/>
                    </a:lnTo>
                    <a:lnTo>
                      <a:pt x="223" y="35"/>
                    </a:lnTo>
                    <a:lnTo>
                      <a:pt x="207" y="35"/>
                    </a:lnTo>
                    <a:lnTo>
                      <a:pt x="199" y="37"/>
                    </a:lnTo>
                    <a:lnTo>
                      <a:pt x="188" y="35"/>
                    </a:lnTo>
                    <a:lnTo>
                      <a:pt x="180" y="33"/>
                    </a:lnTo>
                    <a:lnTo>
                      <a:pt x="174" y="31"/>
                    </a:lnTo>
                    <a:lnTo>
                      <a:pt x="168" y="33"/>
                    </a:lnTo>
                    <a:lnTo>
                      <a:pt x="162" y="35"/>
                    </a:lnTo>
                    <a:lnTo>
                      <a:pt x="154" y="33"/>
                    </a:lnTo>
                    <a:lnTo>
                      <a:pt x="147" y="33"/>
                    </a:lnTo>
                    <a:lnTo>
                      <a:pt x="139" y="35"/>
                    </a:lnTo>
                    <a:lnTo>
                      <a:pt x="133" y="37"/>
                    </a:lnTo>
                    <a:lnTo>
                      <a:pt x="127" y="35"/>
                    </a:lnTo>
                    <a:lnTo>
                      <a:pt x="117" y="33"/>
                    </a:lnTo>
                    <a:lnTo>
                      <a:pt x="111" y="29"/>
                    </a:lnTo>
                    <a:lnTo>
                      <a:pt x="103" y="21"/>
                    </a:lnTo>
                    <a:lnTo>
                      <a:pt x="98" y="13"/>
                    </a:lnTo>
                    <a:lnTo>
                      <a:pt x="88" y="0"/>
                    </a:lnTo>
                    <a:lnTo>
                      <a:pt x="84"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6" name="Freeform 165"/>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7" name="Freeform 166"/>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8" name="Freeform 167"/>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9" name="Freeform 168"/>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0" name="Freeform 169"/>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1" name="Freeform 170"/>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2" name="Freeform 171"/>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3" name="Freeform 172"/>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4" name="Freeform 173"/>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5" name="Freeform 174"/>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6" name="Freeform 175"/>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7" name="Freeform 176"/>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8" name="Freeform 177"/>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9" name="Freeform 178"/>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0" name="Freeform 179"/>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1" name="Freeform 180"/>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2" name="Freeform 181"/>
              <p:cNvSpPr>
                <a:spLocks/>
              </p:cNvSpPr>
              <p:nvPr/>
            </p:nvSpPr>
            <p:spPr bwMode="auto">
              <a:xfrm>
                <a:off x="6514" y="3403"/>
                <a:ext cx="70" cy="53"/>
              </a:xfrm>
              <a:custGeom>
                <a:avLst/>
                <a:gdLst>
                  <a:gd name="T0" fmla="*/ 0 w 70"/>
                  <a:gd name="T1" fmla="*/ 0 h 53"/>
                  <a:gd name="T2" fmla="*/ 0 w 70"/>
                  <a:gd name="T3" fmla="*/ 4 h 53"/>
                  <a:gd name="T4" fmla="*/ 0 w 70"/>
                  <a:gd name="T5" fmla="*/ 6 h 53"/>
                  <a:gd name="T6" fmla="*/ 5 w 70"/>
                  <a:gd name="T7" fmla="*/ 10 h 53"/>
                  <a:gd name="T8" fmla="*/ 9 w 70"/>
                  <a:gd name="T9" fmla="*/ 12 h 53"/>
                  <a:gd name="T10" fmla="*/ 9 w 70"/>
                  <a:gd name="T11" fmla="*/ 17 h 53"/>
                  <a:gd name="T12" fmla="*/ 11 w 70"/>
                  <a:gd name="T13" fmla="*/ 21 h 53"/>
                  <a:gd name="T14" fmla="*/ 11 w 70"/>
                  <a:gd name="T15" fmla="*/ 23 h 53"/>
                  <a:gd name="T16" fmla="*/ 13 w 70"/>
                  <a:gd name="T17" fmla="*/ 31 h 53"/>
                  <a:gd name="T18" fmla="*/ 15 w 70"/>
                  <a:gd name="T19" fmla="*/ 37 h 53"/>
                  <a:gd name="T20" fmla="*/ 17 w 70"/>
                  <a:gd name="T21" fmla="*/ 39 h 53"/>
                  <a:gd name="T22" fmla="*/ 29 w 70"/>
                  <a:gd name="T23" fmla="*/ 41 h 53"/>
                  <a:gd name="T24" fmla="*/ 37 w 70"/>
                  <a:gd name="T25" fmla="*/ 43 h 53"/>
                  <a:gd name="T26" fmla="*/ 41 w 70"/>
                  <a:gd name="T27" fmla="*/ 45 h 53"/>
                  <a:gd name="T28" fmla="*/ 43 w 70"/>
                  <a:gd name="T29" fmla="*/ 45 h 53"/>
                  <a:gd name="T30" fmla="*/ 52 w 70"/>
                  <a:gd name="T31" fmla="*/ 47 h 53"/>
                  <a:gd name="T32" fmla="*/ 58 w 70"/>
                  <a:gd name="T33" fmla="*/ 51 h 53"/>
                  <a:gd name="T34" fmla="*/ 64 w 70"/>
                  <a:gd name="T35" fmla="*/ 53 h 53"/>
                  <a:gd name="T36" fmla="*/ 70 w 70"/>
                  <a:gd name="T37" fmla="*/ 49 h 53"/>
                  <a:gd name="T38" fmla="*/ 68 w 70"/>
                  <a:gd name="T39" fmla="*/ 45 h 53"/>
                  <a:gd name="T40" fmla="*/ 70 w 70"/>
                  <a:gd name="T41" fmla="*/ 37 h 53"/>
                  <a:gd name="T42" fmla="*/ 70 w 70"/>
                  <a:gd name="T43" fmla="*/ 33 h 53"/>
                  <a:gd name="T44" fmla="*/ 70 w 70"/>
                  <a:gd name="T45" fmla="*/ 27 h 53"/>
                  <a:gd name="T46" fmla="*/ 64 w 70"/>
                  <a:gd name="T47" fmla="*/ 23 h 53"/>
                  <a:gd name="T48" fmla="*/ 60 w 70"/>
                  <a:gd name="T49" fmla="*/ 19 h 53"/>
                  <a:gd name="T50" fmla="*/ 58 w 70"/>
                  <a:gd name="T51" fmla="*/ 14 h 53"/>
                  <a:gd name="T52" fmla="*/ 39 w 70"/>
                  <a:gd name="T53" fmla="*/ 17 h 53"/>
                  <a:gd name="T54" fmla="*/ 35 w 70"/>
                  <a:gd name="T55" fmla="*/ 19 h 53"/>
                  <a:gd name="T56" fmla="*/ 31 w 70"/>
                  <a:gd name="T57" fmla="*/ 21 h 53"/>
                  <a:gd name="T58" fmla="*/ 31 w 70"/>
                  <a:gd name="T59" fmla="*/ 21 h 53"/>
                  <a:gd name="T60" fmla="*/ 27 w 70"/>
                  <a:gd name="T61" fmla="*/ 25 h 53"/>
                  <a:gd name="T62" fmla="*/ 25 w 70"/>
                  <a:gd name="T63" fmla="*/ 25 h 53"/>
                  <a:gd name="T64" fmla="*/ 21 w 70"/>
                  <a:gd name="T65" fmla="*/ 23 h 53"/>
                  <a:gd name="T66" fmla="*/ 21 w 70"/>
                  <a:gd name="T67" fmla="*/ 21 h 53"/>
                  <a:gd name="T68" fmla="*/ 19 w 70"/>
                  <a:gd name="T69" fmla="*/ 19 h 53"/>
                  <a:gd name="T70" fmla="*/ 15 w 70"/>
                  <a:gd name="T71" fmla="*/ 14 h 53"/>
                  <a:gd name="T72" fmla="*/ 11 w 70"/>
                  <a:gd name="T73" fmla="*/ 6 h 53"/>
                  <a:gd name="T74" fmla="*/ 11 w 70"/>
                  <a:gd name="T75" fmla="*/ 4 h 53"/>
                  <a:gd name="T76" fmla="*/ 11 w 70"/>
                  <a:gd name="T77" fmla="*/ 0 h 53"/>
                  <a:gd name="T78" fmla="*/ 2 w 70"/>
                  <a:gd name="T79" fmla="*/ 0 h 53"/>
                  <a:gd name="T80" fmla="*/ 0 w 70"/>
                  <a:gd name="T8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0"/>
                    </a:moveTo>
                    <a:lnTo>
                      <a:pt x="0" y="4"/>
                    </a:lnTo>
                    <a:lnTo>
                      <a:pt x="0" y="6"/>
                    </a:lnTo>
                    <a:lnTo>
                      <a:pt x="5" y="10"/>
                    </a:lnTo>
                    <a:lnTo>
                      <a:pt x="9" y="12"/>
                    </a:lnTo>
                    <a:lnTo>
                      <a:pt x="9" y="17"/>
                    </a:lnTo>
                    <a:lnTo>
                      <a:pt x="11" y="21"/>
                    </a:lnTo>
                    <a:lnTo>
                      <a:pt x="11" y="23"/>
                    </a:lnTo>
                    <a:lnTo>
                      <a:pt x="13" y="31"/>
                    </a:lnTo>
                    <a:lnTo>
                      <a:pt x="15" y="37"/>
                    </a:lnTo>
                    <a:lnTo>
                      <a:pt x="17" y="39"/>
                    </a:lnTo>
                    <a:lnTo>
                      <a:pt x="29" y="41"/>
                    </a:lnTo>
                    <a:lnTo>
                      <a:pt x="37" y="43"/>
                    </a:lnTo>
                    <a:lnTo>
                      <a:pt x="41" y="45"/>
                    </a:lnTo>
                    <a:lnTo>
                      <a:pt x="43" y="45"/>
                    </a:lnTo>
                    <a:lnTo>
                      <a:pt x="52" y="47"/>
                    </a:lnTo>
                    <a:lnTo>
                      <a:pt x="58" y="51"/>
                    </a:lnTo>
                    <a:lnTo>
                      <a:pt x="64" y="53"/>
                    </a:lnTo>
                    <a:lnTo>
                      <a:pt x="70" y="49"/>
                    </a:lnTo>
                    <a:lnTo>
                      <a:pt x="68" y="45"/>
                    </a:lnTo>
                    <a:lnTo>
                      <a:pt x="70" y="37"/>
                    </a:lnTo>
                    <a:lnTo>
                      <a:pt x="70" y="33"/>
                    </a:lnTo>
                    <a:lnTo>
                      <a:pt x="70" y="27"/>
                    </a:lnTo>
                    <a:lnTo>
                      <a:pt x="64" y="23"/>
                    </a:lnTo>
                    <a:lnTo>
                      <a:pt x="60" y="19"/>
                    </a:lnTo>
                    <a:lnTo>
                      <a:pt x="58" y="14"/>
                    </a:lnTo>
                    <a:lnTo>
                      <a:pt x="39" y="17"/>
                    </a:lnTo>
                    <a:lnTo>
                      <a:pt x="35" y="19"/>
                    </a:lnTo>
                    <a:lnTo>
                      <a:pt x="31" y="21"/>
                    </a:lnTo>
                    <a:lnTo>
                      <a:pt x="31" y="21"/>
                    </a:lnTo>
                    <a:lnTo>
                      <a:pt x="27" y="25"/>
                    </a:lnTo>
                    <a:lnTo>
                      <a:pt x="25" y="25"/>
                    </a:lnTo>
                    <a:lnTo>
                      <a:pt x="21" y="23"/>
                    </a:lnTo>
                    <a:lnTo>
                      <a:pt x="21" y="21"/>
                    </a:lnTo>
                    <a:lnTo>
                      <a:pt x="19" y="19"/>
                    </a:lnTo>
                    <a:lnTo>
                      <a:pt x="15" y="14"/>
                    </a:lnTo>
                    <a:lnTo>
                      <a:pt x="11" y="6"/>
                    </a:lnTo>
                    <a:lnTo>
                      <a:pt x="11" y="4"/>
                    </a:lnTo>
                    <a:lnTo>
                      <a:pt x="11" y="0"/>
                    </a:lnTo>
                    <a:lnTo>
                      <a:pt x="2"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3" name="Rectangle 182"/>
              <p:cNvSpPr>
                <a:spLocks noChangeArrowheads="1"/>
              </p:cNvSpPr>
              <p:nvPr/>
            </p:nvSpPr>
            <p:spPr bwMode="auto">
              <a:xfrm>
                <a:off x="6467" y="3344"/>
                <a:ext cx="68" cy="51"/>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824" name="Freeform 183"/>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5" name="Freeform 184"/>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6" name="Freeform 185"/>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7" name="Freeform 186"/>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8" name="Freeform 187"/>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9" name="Freeform 188"/>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0" name="Freeform 189"/>
              <p:cNvSpPr>
                <a:spLocks noEditPoints="1"/>
              </p:cNvSpPr>
              <p:nvPr/>
            </p:nvSpPr>
            <p:spPr bwMode="auto">
              <a:xfrm>
                <a:off x="5916" y="2782"/>
                <a:ext cx="243" cy="312"/>
              </a:xfrm>
              <a:custGeom>
                <a:avLst/>
                <a:gdLst>
                  <a:gd name="T0" fmla="*/ 96 w 243"/>
                  <a:gd name="T1" fmla="*/ 312 h 312"/>
                  <a:gd name="T2" fmla="*/ 102 w 243"/>
                  <a:gd name="T3" fmla="*/ 308 h 312"/>
                  <a:gd name="T4" fmla="*/ 212 w 243"/>
                  <a:gd name="T5" fmla="*/ 10 h 312"/>
                  <a:gd name="T6" fmla="*/ 200 w 243"/>
                  <a:gd name="T7" fmla="*/ 16 h 312"/>
                  <a:gd name="T8" fmla="*/ 188 w 243"/>
                  <a:gd name="T9" fmla="*/ 28 h 312"/>
                  <a:gd name="T10" fmla="*/ 165 w 243"/>
                  <a:gd name="T11" fmla="*/ 57 h 312"/>
                  <a:gd name="T12" fmla="*/ 149 w 243"/>
                  <a:gd name="T13" fmla="*/ 49 h 312"/>
                  <a:gd name="T14" fmla="*/ 133 w 243"/>
                  <a:gd name="T15" fmla="*/ 43 h 312"/>
                  <a:gd name="T16" fmla="*/ 112 w 243"/>
                  <a:gd name="T17" fmla="*/ 57 h 312"/>
                  <a:gd name="T18" fmla="*/ 100 w 243"/>
                  <a:gd name="T19" fmla="*/ 51 h 312"/>
                  <a:gd name="T20" fmla="*/ 69 w 243"/>
                  <a:gd name="T21" fmla="*/ 55 h 312"/>
                  <a:gd name="T22" fmla="*/ 65 w 243"/>
                  <a:gd name="T23" fmla="*/ 67 h 312"/>
                  <a:gd name="T24" fmla="*/ 65 w 243"/>
                  <a:gd name="T25" fmla="*/ 98 h 312"/>
                  <a:gd name="T26" fmla="*/ 67 w 243"/>
                  <a:gd name="T27" fmla="*/ 116 h 312"/>
                  <a:gd name="T28" fmla="*/ 75 w 243"/>
                  <a:gd name="T29" fmla="*/ 126 h 312"/>
                  <a:gd name="T30" fmla="*/ 73 w 243"/>
                  <a:gd name="T31" fmla="*/ 141 h 312"/>
                  <a:gd name="T32" fmla="*/ 57 w 243"/>
                  <a:gd name="T33" fmla="*/ 151 h 312"/>
                  <a:gd name="T34" fmla="*/ 45 w 243"/>
                  <a:gd name="T35" fmla="*/ 161 h 312"/>
                  <a:gd name="T36" fmla="*/ 28 w 243"/>
                  <a:gd name="T37" fmla="*/ 169 h 312"/>
                  <a:gd name="T38" fmla="*/ 20 w 243"/>
                  <a:gd name="T39" fmla="*/ 171 h 312"/>
                  <a:gd name="T40" fmla="*/ 14 w 243"/>
                  <a:gd name="T41" fmla="*/ 169 h 312"/>
                  <a:gd name="T42" fmla="*/ 10 w 243"/>
                  <a:gd name="T43" fmla="*/ 167 h 312"/>
                  <a:gd name="T44" fmla="*/ 6 w 243"/>
                  <a:gd name="T45" fmla="*/ 175 h 312"/>
                  <a:gd name="T46" fmla="*/ 2 w 243"/>
                  <a:gd name="T47" fmla="*/ 182 h 312"/>
                  <a:gd name="T48" fmla="*/ 0 w 243"/>
                  <a:gd name="T49" fmla="*/ 188 h 312"/>
                  <a:gd name="T50" fmla="*/ 6 w 243"/>
                  <a:gd name="T51" fmla="*/ 192 h 312"/>
                  <a:gd name="T52" fmla="*/ 14 w 243"/>
                  <a:gd name="T53" fmla="*/ 198 h 312"/>
                  <a:gd name="T54" fmla="*/ 22 w 243"/>
                  <a:gd name="T55" fmla="*/ 202 h 312"/>
                  <a:gd name="T56" fmla="*/ 32 w 243"/>
                  <a:gd name="T57" fmla="*/ 206 h 312"/>
                  <a:gd name="T58" fmla="*/ 41 w 243"/>
                  <a:gd name="T59" fmla="*/ 202 h 312"/>
                  <a:gd name="T60" fmla="*/ 45 w 243"/>
                  <a:gd name="T61" fmla="*/ 196 h 312"/>
                  <a:gd name="T62" fmla="*/ 45 w 243"/>
                  <a:gd name="T63" fmla="*/ 186 h 312"/>
                  <a:gd name="T64" fmla="*/ 59 w 243"/>
                  <a:gd name="T65" fmla="*/ 186 h 312"/>
                  <a:gd name="T66" fmla="*/ 71 w 243"/>
                  <a:gd name="T67" fmla="*/ 192 h 312"/>
                  <a:gd name="T68" fmla="*/ 73 w 243"/>
                  <a:gd name="T69" fmla="*/ 204 h 312"/>
                  <a:gd name="T70" fmla="*/ 63 w 243"/>
                  <a:gd name="T71" fmla="*/ 208 h 312"/>
                  <a:gd name="T72" fmla="*/ 59 w 243"/>
                  <a:gd name="T73" fmla="*/ 216 h 312"/>
                  <a:gd name="T74" fmla="*/ 39 w 243"/>
                  <a:gd name="T75" fmla="*/ 212 h 312"/>
                  <a:gd name="T76" fmla="*/ 24 w 243"/>
                  <a:gd name="T77" fmla="*/ 210 h 312"/>
                  <a:gd name="T78" fmla="*/ 28 w 243"/>
                  <a:gd name="T79" fmla="*/ 218 h 312"/>
                  <a:gd name="T80" fmla="*/ 45 w 243"/>
                  <a:gd name="T81" fmla="*/ 231 h 312"/>
                  <a:gd name="T82" fmla="*/ 57 w 243"/>
                  <a:gd name="T83" fmla="*/ 239 h 312"/>
                  <a:gd name="T84" fmla="*/ 73 w 243"/>
                  <a:gd name="T85" fmla="*/ 247 h 312"/>
                  <a:gd name="T86" fmla="*/ 86 w 243"/>
                  <a:gd name="T87" fmla="*/ 255 h 312"/>
                  <a:gd name="T88" fmla="*/ 96 w 243"/>
                  <a:gd name="T89" fmla="*/ 274 h 312"/>
                  <a:gd name="T90" fmla="*/ 98 w 243"/>
                  <a:gd name="T91" fmla="*/ 286 h 312"/>
                  <a:gd name="T92" fmla="*/ 98 w 243"/>
                  <a:gd name="T93" fmla="*/ 300 h 312"/>
                  <a:gd name="T94" fmla="*/ 110 w 243"/>
                  <a:gd name="T95" fmla="*/ 304 h 312"/>
                  <a:gd name="T96" fmla="*/ 116 w 243"/>
                  <a:gd name="T97" fmla="*/ 310 h 312"/>
                  <a:gd name="T98" fmla="*/ 120 w 243"/>
                  <a:gd name="T99" fmla="*/ 306 h 312"/>
                  <a:gd name="T100" fmla="*/ 128 w 243"/>
                  <a:gd name="T101" fmla="*/ 304 h 312"/>
                  <a:gd name="T102" fmla="*/ 243 w 243"/>
                  <a:gd name="T103" fmla="*/ 312 h 312"/>
                  <a:gd name="T104" fmla="*/ 235 w 243"/>
                  <a:gd name="T105" fmla="*/ 257 h 312"/>
                  <a:gd name="T106" fmla="*/ 222 w 243"/>
                  <a:gd name="T107" fmla="*/ 249 h 312"/>
                  <a:gd name="T108" fmla="*/ 235 w 243"/>
                  <a:gd name="T109" fmla="*/ 235 h 312"/>
                  <a:gd name="T110" fmla="*/ 243 w 243"/>
                  <a:gd name="T111" fmla="*/ 216 h 312"/>
                  <a:gd name="T112" fmla="*/ 237 w 243"/>
                  <a:gd name="T113" fmla="*/ 135 h 312"/>
                  <a:gd name="T114" fmla="*/ 243 w 243"/>
                  <a:gd name="T115" fmla="*/ 51 h 312"/>
                  <a:gd name="T116" fmla="*/ 237 w 243"/>
                  <a:gd name="T117" fmla="*/ 40 h 312"/>
                  <a:gd name="T118" fmla="*/ 227 w 243"/>
                  <a:gd name="T119" fmla="*/ 36 h 312"/>
                  <a:gd name="T120" fmla="*/ 243 w 243"/>
                  <a:gd name="T121" fmla="*/ 24 h 312"/>
                  <a:gd name="T122" fmla="*/ 239 w 243"/>
                  <a:gd name="T123" fmla="*/ 10 h 312"/>
                  <a:gd name="T124" fmla="*/ 212 w 243"/>
                  <a:gd name="T125" fmla="*/ 1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12">
                    <a:moveTo>
                      <a:pt x="98" y="306"/>
                    </a:moveTo>
                    <a:lnTo>
                      <a:pt x="96" y="308"/>
                    </a:lnTo>
                    <a:lnTo>
                      <a:pt x="96" y="312"/>
                    </a:lnTo>
                    <a:lnTo>
                      <a:pt x="106" y="312"/>
                    </a:lnTo>
                    <a:lnTo>
                      <a:pt x="104" y="310"/>
                    </a:lnTo>
                    <a:lnTo>
                      <a:pt x="102" y="308"/>
                    </a:lnTo>
                    <a:lnTo>
                      <a:pt x="102" y="306"/>
                    </a:lnTo>
                    <a:lnTo>
                      <a:pt x="98" y="306"/>
                    </a:lnTo>
                    <a:close/>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51"/>
                    </a:lnTo>
                    <a:lnTo>
                      <a:pt x="57" y="151"/>
                    </a:lnTo>
                    <a:lnTo>
                      <a:pt x="51" y="155"/>
                    </a:lnTo>
                    <a:lnTo>
                      <a:pt x="47"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243" y="312"/>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3" y="216"/>
                    </a:lnTo>
                    <a:lnTo>
                      <a:pt x="243" y="137"/>
                    </a:lnTo>
                    <a:lnTo>
                      <a:pt x="241" y="137"/>
                    </a:lnTo>
                    <a:lnTo>
                      <a:pt x="237" y="135"/>
                    </a:lnTo>
                    <a:lnTo>
                      <a:pt x="241" y="128"/>
                    </a:lnTo>
                    <a:lnTo>
                      <a:pt x="243" y="128"/>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1" name="Freeform 190"/>
              <p:cNvSpPr>
                <a:spLocks/>
              </p:cNvSpPr>
              <p:nvPr/>
            </p:nvSpPr>
            <p:spPr bwMode="auto">
              <a:xfrm>
                <a:off x="5916" y="2782"/>
                <a:ext cx="284" cy="366"/>
              </a:xfrm>
              <a:custGeom>
                <a:avLst/>
                <a:gdLst>
                  <a:gd name="T0" fmla="*/ 190 w 284"/>
                  <a:gd name="T1" fmla="*/ 20 h 366"/>
                  <a:gd name="T2" fmla="*/ 149 w 284"/>
                  <a:gd name="T3" fmla="*/ 59 h 366"/>
                  <a:gd name="T4" fmla="*/ 120 w 284"/>
                  <a:gd name="T5" fmla="*/ 51 h 366"/>
                  <a:gd name="T6" fmla="*/ 81 w 284"/>
                  <a:gd name="T7" fmla="*/ 51 h 366"/>
                  <a:gd name="T8" fmla="*/ 67 w 284"/>
                  <a:gd name="T9" fmla="*/ 90 h 366"/>
                  <a:gd name="T10" fmla="*/ 73 w 284"/>
                  <a:gd name="T11" fmla="*/ 122 h 366"/>
                  <a:gd name="T12" fmla="*/ 65 w 284"/>
                  <a:gd name="T13" fmla="*/ 149 h 366"/>
                  <a:gd name="T14" fmla="*/ 32 w 284"/>
                  <a:gd name="T15" fmla="*/ 169 h 366"/>
                  <a:gd name="T16" fmla="*/ 16 w 284"/>
                  <a:gd name="T17" fmla="*/ 171 h 366"/>
                  <a:gd name="T18" fmla="*/ 6 w 284"/>
                  <a:gd name="T19" fmla="*/ 173 h 366"/>
                  <a:gd name="T20" fmla="*/ 0 w 284"/>
                  <a:gd name="T21" fmla="*/ 186 h 366"/>
                  <a:gd name="T22" fmla="*/ 10 w 284"/>
                  <a:gd name="T23" fmla="*/ 194 h 366"/>
                  <a:gd name="T24" fmla="*/ 28 w 284"/>
                  <a:gd name="T25" fmla="*/ 204 h 366"/>
                  <a:gd name="T26" fmla="*/ 45 w 284"/>
                  <a:gd name="T27" fmla="*/ 198 h 366"/>
                  <a:gd name="T28" fmla="*/ 53 w 284"/>
                  <a:gd name="T29" fmla="*/ 184 h 366"/>
                  <a:gd name="T30" fmla="*/ 73 w 284"/>
                  <a:gd name="T31" fmla="*/ 200 h 366"/>
                  <a:gd name="T32" fmla="*/ 63 w 284"/>
                  <a:gd name="T33" fmla="*/ 214 h 366"/>
                  <a:gd name="T34" fmla="*/ 28 w 284"/>
                  <a:gd name="T35" fmla="*/ 210 h 366"/>
                  <a:gd name="T36" fmla="*/ 37 w 284"/>
                  <a:gd name="T37" fmla="*/ 222 h 366"/>
                  <a:gd name="T38" fmla="*/ 67 w 284"/>
                  <a:gd name="T39" fmla="*/ 243 h 366"/>
                  <a:gd name="T40" fmla="*/ 94 w 284"/>
                  <a:gd name="T41" fmla="*/ 269 h 366"/>
                  <a:gd name="T42" fmla="*/ 100 w 284"/>
                  <a:gd name="T43" fmla="*/ 296 h 366"/>
                  <a:gd name="T44" fmla="*/ 114 w 284"/>
                  <a:gd name="T45" fmla="*/ 312 h 366"/>
                  <a:gd name="T46" fmla="*/ 128 w 284"/>
                  <a:gd name="T47" fmla="*/ 302 h 366"/>
                  <a:gd name="T48" fmla="*/ 116 w 284"/>
                  <a:gd name="T49" fmla="*/ 314 h 366"/>
                  <a:gd name="T50" fmla="*/ 102 w 284"/>
                  <a:gd name="T51" fmla="*/ 306 h 366"/>
                  <a:gd name="T52" fmla="*/ 104 w 284"/>
                  <a:gd name="T53" fmla="*/ 335 h 366"/>
                  <a:gd name="T54" fmla="*/ 102 w 284"/>
                  <a:gd name="T55" fmla="*/ 349 h 366"/>
                  <a:gd name="T56" fmla="*/ 124 w 284"/>
                  <a:gd name="T57" fmla="*/ 355 h 366"/>
                  <a:gd name="T58" fmla="*/ 143 w 284"/>
                  <a:gd name="T59" fmla="*/ 364 h 366"/>
                  <a:gd name="T60" fmla="*/ 171 w 284"/>
                  <a:gd name="T61" fmla="*/ 364 h 366"/>
                  <a:gd name="T62" fmla="*/ 149 w 284"/>
                  <a:gd name="T63" fmla="*/ 359 h 366"/>
                  <a:gd name="T64" fmla="*/ 159 w 284"/>
                  <a:gd name="T65" fmla="*/ 351 h 366"/>
                  <a:gd name="T66" fmla="*/ 173 w 284"/>
                  <a:gd name="T67" fmla="*/ 347 h 366"/>
                  <a:gd name="T68" fmla="*/ 194 w 284"/>
                  <a:gd name="T69" fmla="*/ 353 h 366"/>
                  <a:gd name="T70" fmla="*/ 214 w 284"/>
                  <a:gd name="T71" fmla="*/ 345 h 366"/>
                  <a:gd name="T72" fmla="*/ 239 w 284"/>
                  <a:gd name="T73" fmla="*/ 337 h 366"/>
                  <a:gd name="T74" fmla="*/ 249 w 284"/>
                  <a:gd name="T75" fmla="*/ 347 h 366"/>
                  <a:gd name="T76" fmla="*/ 265 w 284"/>
                  <a:gd name="T77" fmla="*/ 355 h 366"/>
                  <a:gd name="T78" fmla="*/ 276 w 284"/>
                  <a:gd name="T79" fmla="*/ 347 h 366"/>
                  <a:gd name="T80" fmla="*/ 263 w 284"/>
                  <a:gd name="T81" fmla="*/ 314 h 366"/>
                  <a:gd name="T82" fmla="*/ 249 w 284"/>
                  <a:gd name="T83" fmla="*/ 276 h 366"/>
                  <a:gd name="T84" fmla="*/ 222 w 284"/>
                  <a:gd name="T85" fmla="*/ 249 h 366"/>
                  <a:gd name="T86" fmla="*/ 249 w 284"/>
                  <a:gd name="T87" fmla="*/ 206 h 366"/>
                  <a:gd name="T88" fmla="*/ 259 w 284"/>
                  <a:gd name="T89" fmla="*/ 184 h 366"/>
                  <a:gd name="T90" fmla="*/ 272 w 284"/>
                  <a:gd name="T91" fmla="*/ 165 h 366"/>
                  <a:gd name="T92" fmla="*/ 253 w 284"/>
                  <a:gd name="T93" fmla="*/ 149 h 366"/>
                  <a:gd name="T94" fmla="*/ 249 w 284"/>
                  <a:gd name="T95" fmla="*/ 124 h 366"/>
                  <a:gd name="T96" fmla="*/ 261 w 284"/>
                  <a:gd name="T97" fmla="*/ 116 h 366"/>
                  <a:gd name="T98" fmla="*/ 259 w 284"/>
                  <a:gd name="T99" fmla="*/ 94 h 366"/>
                  <a:gd name="T100" fmla="*/ 255 w 284"/>
                  <a:gd name="T101" fmla="*/ 57 h 366"/>
                  <a:gd name="T102" fmla="*/ 237 w 284"/>
                  <a:gd name="T103" fmla="*/ 40 h 366"/>
                  <a:gd name="T104" fmla="*/ 243 w 284"/>
                  <a:gd name="T105" fmla="*/ 24 h 366"/>
                  <a:gd name="T106" fmla="*/ 212 w 284"/>
                  <a:gd name="T107" fmla="*/ 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49"/>
                    </a:lnTo>
                    <a:lnTo>
                      <a:pt x="57" y="151"/>
                    </a:lnTo>
                    <a:lnTo>
                      <a:pt x="51" y="155"/>
                    </a:lnTo>
                    <a:lnTo>
                      <a:pt x="49"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126" y="314"/>
                    </a:lnTo>
                    <a:lnTo>
                      <a:pt x="124" y="319"/>
                    </a:lnTo>
                    <a:lnTo>
                      <a:pt x="116" y="314"/>
                    </a:lnTo>
                    <a:lnTo>
                      <a:pt x="114" y="314"/>
                    </a:lnTo>
                    <a:lnTo>
                      <a:pt x="112" y="314"/>
                    </a:lnTo>
                    <a:lnTo>
                      <a:pt x="108" y="312"/>
                    </a:lnTo>
                    <a:lnTo>
                      <a:pt x="104" y="310"/>
                    </a:lnTo>
                    <a:lnTo>
                      <a:pt x="102" y="308"/>
                    </a:lnTo>
                    <a:lnTo>
                      <a:pt x="102" y="306"/>
                    </a:lnTo>
                    <a:lnTo>
                      <a:pt x="98" y="306"/>
                    </a:lnTo>
                    <a:lnTo>
                      <a:pt x="96" y="308"/>
                    </a:lnTo>
                    <a:lnTo>
                      <a:pt x="96" y="312"/>
                    </a:lnTo>
                    <a:lnTo>
                      <a:pt x="96" y="317"/>
                    </a:lnTo>
                    <a:lnTo>
                      <a:pt x="106" y="331"/>
                    </a:lnTo>
                    <a:lnTo>
                      <a:pt x="104" y="335"/>
                    </a:lnTo>
                    <a:lnTo>
                      <a:pt x="102" y="335"/>
                    </a:lnTo>
                    <a:lnTo>
                      <a:pt x="100" y="337"/>
                    </a:lnTo>
                    <a:lnTo>
                      <a:pt x="100" y="339"/>
                    </a:lnTo>
                    <a:lnTo>
                      <a:pt x="102" y="343"/>
                    </a:lnTo>
                    <a:lnTo>
                      <a:pt x="104" y="347"/>
                    </a:lnTo>
                    <a:lnTo>
                      <a:pt x="102" y="349"/>
                    </a:lnTo>
                    <a:lnTo>
                      <a:pt x="106" y="353"/>
                    </a:lnTo>
                    <a:lnTo>
                      <a:pt x="108" y="351"/>
                    </a:lnTo>
                    <a:lnTo>
                      <a:pt x="110" y="351"/>
                    </a:lnTo>
                    <a:lnTo>
                      <a:pt x="112" y="355"/>
                    </a:lnTo>
                    <a:lnTo>
                      <a:pt x="116" y="357"/>
                    </a:lnTo>
                    <a:lnTo>
                      <a:pt x="124" y="355"/>
                    </a:lnTo>
                    <a:lnTo>
                      <a:pt x="126" y="357"/>
                    </a:lnTo>
                    <a:lnTo>
                      <a:pt x="131" y="359"/>
                    </a:lnTo>
                    <a:lnTo>
                      <a:pt x="133" y="361"/>
                    </a:lnTo>
                    <a:lnTo>
                      <a:pt x="135" y="366"/>
                    </a:lnTo>
                    <a:lnTo>
                      <a:pt x="139" y="366"/>
                    </a:lnTo>
                    <a:lnTo>
                      <a:pt x="143" y="364"/>
                    </a:lnTo>
                    <a:lnTo>
                      <a:pt x="149" y="361"/>
                    </a:lnTo>
                    <a:lnTo>
                      <a:pt x="151" y="364"/>
                    </a:lnTo>
                    <a:lnTo>
                      <a:pt x="157" y="364"/>
                    </a:lnTo>
                    <a:lnTo>
                      <a:pt x="165" y="366"/>
                    </a:lnTo>
                    <a:lnTo>
                      <a:pt x="169" y="366"/>
                    </a:lnTo>
                    <a:lnTo>
                      <a:pt x="171" y="364"/>
                    </a:lnTo>
                    <a:lnTo>
                      <a:pt x="167" y="361"/>
                    </a:lnTo>
                    <a:lnTo>
                      <a:pt x="163" y="364"/>
                    </a:lnTo>
                    <a:lnTo>
                      <a:pt x="159" y="361"/>
                    </a:lnTo>
                    <a:lnTo>
                      <a:pt x="153" y="361"/>
                    </a:lnTo>
                    <a:lnTo>
                      <a:pt x="151" y="361"/>
                    </a:lnTo>
                    <a:lnTo>
                      <a:pt x="149" y="359"/>
                    </a:lnTo>
                    <a:lnTo>
                      <a:pt x="147" y="355"/>
                    </a:lnTo>
                    <a:lnTo>
                      <a:pt x="149" y="349"/>
                    </a:lnTo>
                    <a:lnTo>
                      <a:pt x="153" y="345"/>
                    </a:lnTo>
                    <a:lnTo>
                      <a:pt x="155" y="345"/>
                    </a:lnTo>
                    <a:lnTo>
                      <a:pt x="159" y="347"/>
                    </a:lnTo>
                    <a:lnTo>
                      <a:pt x="159" y="351"/>
                    </a:lnTo>
                    <a:lnTo>
                      <a:pt x="163" y="353"/>
                    </a:lnTo>
                    <a:lnTo>
                      <a:pt x="165" y="353"/>
                    </a:lnTo>
                    <a:lnTo>
                      <a:pt x="165" y="351"/>
                    </a:lnTo>
                    <a:lnTo>
                      <a:pt x="167" y="347"/>
                    </a:lnTo>
                    <a:lnTo>
                      <a:pt x="171" y="345"/>
                    </a:lnTo>
                    <a:lnTo>
                      <a:pt x="173" y="347"/>
                    </a:lnTo>
                    <a:lnTo>
                      <a:pt x="178" y="351"/>
                    </a:lnTo>
                    <a:lnTo>
                      <a:pt x="180" y="353"/>
                    </a:lnTo>
                    <a:lnTo>
                      <a:pt x="184" y="357"/>
                    </a:lnTo>
                    <a:lnTo>
                      <a:pt x="186" y="357"/>
                    </a:lnTo>
                    <a:lnTo>
                      <a:pt x="192" y="355"/>
                    </a:lnTo>
                    <a:lnTo>
                      <a:pt x="194" y="353"/>
                    </a:lnTo>
                    <a:lnTo>
                      <a:pt x="196" y="351"/>
                    </a:lnTo>
                    <a:lnTo>
                      <a:pt x="200" y="347"/>
                    </a:lnTo>
                    <a:lnTo>
                      <a:pt x="204" y="347"/>
                    </a:lnTo>
                    <a:lnTo>
                      <a:pt x="208" y="347"/>
                    </a:lnTo>
                    <a:lnTo>
                      <a:pt x="212" y="349"/>
                    </a:lnTo>
                    <a:lnTo>
                      <a:pt x="214" y="345"/>
                    </a:lnTo>
                    <a:lnTo>
                      <a:pt x="216" y="341"/>
                    </a:lnTo>
                    <a:lnTo>
                      <a:pt x="227" y="333"/>
                    </a:lnTo>
                    <a:lnTo>
                      <a:pt x="229" y="333"/>
                    </a:lnTo>
                    <a:lnTo>
                      <a:pt x="233" y="337"/>
                    </a:lnTo>
                    <a:lnTo>
                      <a:pt x="235" y="337"/>
                    </a:lnTo>
                    <a:lnTo>
                      <a:pt x="239" y="337"/>
                    </a:lnTo>
                    <a:lnTo>
                      <a:pt x="241" y="335"/>
                    </a:lnTo>
                    <a:lnTo>
                      <a:pt x="241" y="337"/>
                    </a:lnTo>
                    <a:lnTo>
                      <a:pt x="243" y="339"/>
                    </a:lnTo>
                    <a:lnTo>
                      <a:pt x="245" y="341"/>
                    </a:lnTo>
                    <a:lnTo>
                      <a:pt x="247" y="343"/>
                    </a:lnTo>
                    <a:lnTo>
                      <a:pt x="249" y="347"/>
                    </a:lnTo>
                    <a:lnTo>
                      <a:pt x="249" y="347"/>
                    </a:lnTo>
                    <a:lnTo>
                      <a:pt x="253" y="347"/>
                    </a:lnTo>
                    <a:lnTo>
                      <a:pt x="257" y="347"/>
                    </a:lnTo>
                    <a:lnTo>
                      <a:pt x="261" y="347"/>
                    </a:lnTo>
                    <a:lnTo>
                      <a:pt x="263" y="351"/>
                    </a:lnTo>
                    <a:lnTo>
                      <a:pt x="265" y="355"/>
                    </a:lnTo>
                    <a:lnTo>
                      <a:pt x="272" y="353"/>
                    </a:lnTo>
                    <a:lnTo>
                      <a:pt x="278" y="353"/>
                    </a:lnTo>
                    <a:lnTo>
                      <a:pt x="282" y="355"/>
                    </a:lnTo>
                    <a:lnTo>
                      <a:pt x="284" y="355"/>
                    </a:lnTo>
                    <a:lnTo>
                      <a:pt x="284" y="355"/>
                    </a:lnTo>
                    <a:lnTo>
                      <a:pt x="276" y="347"/>
                    </a:lnTo>
                    <a:lnTo>
                      <a:pt x="274" y="335"/>
                    </a:lnTo>
                    <a:lnTo>
                      <a:pt x="274" y="333"/>
                    </a:lnTo>
                    <a:lnTo>
                      <a:pt x="267" y="335"/>
                    </a:lnTo>
                    <a:lnTo>
                      <a:pt x="265" y="331"/>
                    </a:lnTo>
                    <a:lnTo>
                      <a:pt x="263" y="319"/>
                    </a:lnTo>
                    <a:lnTo>
                      <a:pt x="263" y="314"/>
                    </a:lnTo>
                    <a:lnTo>
                      <a:pt x="259" y="300"/>
                    </a:lnTo>
                    <a:lnTo>
                      <a:pt x="261" y="290"/>
                    </a:lnTo>
                    <a:lnTo>
                      <a:pt x="255" y="286"/>
                    </a:lnTo>
                    <a:lnTo>
                      <a:pt x="253" y="284"/>
                    </a:lnTo>
                    <a:lnTo>
                      <a:pt x="251" y="280"/>
                    </a:lnTo>
                    <a:lnTo>
                      <a:pt x="249" y="276"/>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9" y="206"/>
                    </a:lnTo>
                    <a:lnTo>
                      <a:pt x="249" y="204"/>
                    </a:lnTo>
                    <a:lnTo>
                      <a:pt x="257" y="200"/>
                    </a:lnTo>
                    <a:lnTo>
                      <a:pt x="257" y="196"/>
                    </a:lnTo>
                    <a:lnTo>
                      <a:pt x="257" y="192"/>
                    </a:lnTo>
                    <a:lnTo>
                      <a:pt x="259" y="186"/>
                    </a:lnTo>
                    <a:lnTo>
                      <a:pt x="259" y="184"/>
                    </a:lnTo>
                    <a:lnTo>
                      <a:pt x="263" y="184"/>
                    </a:lnTo>
                    <a:lnTo>
                      <a:pt x="267" y="182"/>
                    </a:lnTo>
                    <a:lnTo>
                      <a:pt x="267" y="173"/>
                    </a:lnTo>
                    <a:lnTo>
                      <a:pt x="269" y="171"/>
                    </a:lnTo>
                    <a:lnTo>
                      <a:pt x="272" y="171"/>
                    </a:lnTo>
                    <a:lnTo>
                      <a:pt x="272" y="165"/>
                    </a:lnTo>
                    <a:lnTo>
                      <a:pt x="269" y="163"/>
                    </a:lnTo>
                    <a:lnTo>
                      <a:pt x="265" y="161"/>
                    </a:lnTo>
                    <a:lnTo>
                      <a:pt x="263" y="155"/>
                    </a:lnTo>
                    <a:lnTo>
                      <a:pt x="257" y="153"/>
                    </a:lnTo>
                    <a:lnTo>
                      <a:pt x="253" y="149"/>
                    </a:lnTo>
                    <a:lnTo>
                      <a:pt x="253" y="149"/>
                    </a:lnTo>
                    <a:lnTo>
                      <a:pt x="251" y="141"/>
                    </a:lnTo>
                    <a:lnTo>
                      <a:pt x="245" y="137"/>
                    </a:lnTo>
                    <a:lnTo>
                      <a:pt x="241" y="137"/>
                    </a:lnTo>
                    <a:lnTo>
                      <a:pt x="237" y="135"/>
                    </a:lnTo>
                    <a:lnTo>
                      <a:pt x="241" y="128"/>
                    </a:lnTo>
                    <a:lnTo>
                      <a:pt x="249" y="124"/>
                    </a:lnTo>
                    <a:lnTo>
                      <a:pt x="253" y="126"/>
                    </a:lnTo>
                    <a:lnTo>
                      <a:pt x="255" y="126"/>
                    </a:lnTo>
                    <a:lnTo>
                      <a:pt x="261" y="128"/>
                    </a:lnTo>
                    <a:lnTo>
                      <a:pt x="261" y="126"/>
                    </a:lnTo>
                    <a:lnTo>
                      <a:pt x="261" y="122"/>
                    </a:lnTo>
                    <a:lnTo>
                      <a:pt x="261" y="116"/>
                    </a:lnTo>
                    <a:lnTo>
                      <a:pt x="265" y="114"/>
                    </a:lnTo>
                    <a:lnTo>
                      <a:pt x="267" y="112"/>
                    </a:lnTo>
                    <a:lnTo>
                      <a:pt x="265" y="110"/>
                    </a:lnTo>
                    <a:lnTo>
                      <a:pt x="261" y="110"/>
                    </a:lnTo>
                    <a:lnTo>
                      <a:pt x="261" y="98"/>
                    </a:lnTo>
                    <a:lnTo>
                      <a:pt x="259" y="94"/>
                    </a:lnTo>
                    <a:lnTo>
                      <a:pt x="263" y="85"/>
                    </a:lnTo>
                    <a:lnTo>
                      <a:pt x="265" y="79"/>
                    </a:lnTo>
                    <a:lnTo>
                      <a:pt x="261" y="71"/>
                    </a:lnTo>
                    <a:lnTo>
                      <a:pt x="261" y="67"/>
                    </a:lnTo>
                    <a:lnTo>
                      <a:pt x="257" y="65"/>
                    </a:lnTo>
                    <a:lnTo>
                      <a:pt x="255" y="57"/>
                    </a:lnTo>
                    <a:lnTo>
                      <a:pt x="251" y="51"/>
                    </a:lnTo>
                    <a:lnTo>
                      <a:pt x="245" y="51"/>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3" name="Freeform 192"/>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4" name="Freeform 19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5" name="Freeform 194"/>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6" name="Freeform 195"/>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7" name="Freeform 196"/>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8" name="Freeform 197"/>
              <p:cNvSpPr>
                <a:spLocks/>
              </p:cNvSpPr>
              <p:nvPr/>
            </p:nvSpPr>
            <p:spPr bwMode="auto">
              <a:xfrm>
                <a:off x="6333" y="3393"/>
                <a:ext cx="259" cy="395"/>
              </a:xfrm>
              <a:custGeom>
                <a:avLst/>
                <a:gdLst>
                  <a:gd name="T0" fmla="*/ 79 w 259"/>
                  <a:gd name="T1" fmla="*/ 16 h 395"/>
                  <a:gd name="T2" fmla="*/ 71 w 259"/>
                  <a:gd name="T3" fmla="*/ 31 h 395"/>
                  <a:gd name="T4" fmla="*/ 53 w 259"/>
                  <a:gd name="T5" fmla="*/ 18 h 395"/>
                  <a:gd name="T6" fmla="*/ 26 w 259"/>
                  <a:gd name="T7" fmla="*/ 10 h 395"/>
                  <a:gd name="T8" fmla="*/ 16 w 259"/>
                  <a:gd name="T9" fmla="*/ 24 h 395"/>
                  <a:gd name="T10" fmla="*/ 20 w 259"/>
                  <a:gd name="T11" fmla="*/ 29 h 395"/>
                  <a:gd name="T12" fmla="*/ 12 w 259"/>
                  <a:gd name="T13" fmla="*/ 31 h 395"/>
                  <a:gd name="T14" fmla="*/ 4 w 259"/>
                  <a:gd name="T15" fmla="*/ 39 h 395"/>
                  <a:gd name="T16" fmla="*/ 12 w 259"/>
                  <a:gd name="T17" fmla="*/ 47 h 395"/>
                  <a:gd name="T18" fmla="*/ 34 w 259"/>
                  <a:gd name="T19" fmla="*/ 59 h 395"/>
                  <a:gd name="T20" fmla="*/ 26 w 259"/>
                  <a:gd name="T21" fmla="*/ 74 h 395"/>
                  <a:gd name="T22" fmla="*/ 30 w 259"/>
                  <a:gd name="T23" fmla="*/ 94 h 395"/>
                  <a:gd name="T24" fmla="*/ 34 w 259"/>
                  <a:gd name="T25" fmla="*/ 108 h 395"/>
                  <a:gd name="T26" fmla="*/ 36 w 259"/>
                  <a:gd name="T27" fmla="*/ 123 h 395"/>
                  <a:gd name="T28" fmla="*/ 40 w 259"/>
                  <a:gd name="T29" fmla="*/ 127 h 395"/>
                  <a:gd name="T30" fmla="*/ 55 w 259"/>
                  <a:gd name="T31" fmla="*/ 133 h 395"/>
                  <a:gd name="T32" fmla="*/ 69 w 259"/>
                  <a:gd name="T33" fmla="*/ 141 h 395"/>
                  <a:gd name="T34" fmla="*/ 69 w 259"/>
                  <a:gd name="T35" fmla="*/ 153 h 395"/>
                  <a:gd name="T36" fmla="*/ 73 w 259"/>
                  <a:gd name="T37" fmla="*/ 163 h 395"/>
                  <a:gd name="T38" fmla="*/ 71 w 259"/>
                  <a:gd name="T39" fmla="*/ 168 h 395"/>
                  <a:gd name="T40" fmla="*/ 65 w 259"/>
                  <a:gd name="T41" fmla="*/ 180 h 395"/>
                  <a:gd name="T42" fmla="*/ 73 w 259"/>
                  <a:gd name="T43" fmla="*/ 192 h 395"/>
                  <a:gd name="T44" fmla="*/ 90 w 259"/>
                  <a:gd name="T45" fmla="*/ 202 h 395"/>
                  <a:gd name="T46" fmla="*/ 102 w 259"/>
                  <a:gd name="T47" fmla="*/ 211 h 395"/>
                  <a:gd name="T48" fmla="*/ 112 w 259"/>
                  <a:gd name="T49" fmla="*/ 227 h 395"/>
                  <a:gd name="T50" fmla="*/ 116 w 259"/>
                  <a:gd name="T51" fmla="*/ 239 h 395"/>
                  <a:gd name="T52" fmla="*/ 122 w 259"/>
                  <a:gd name="T53" fmla="*/ 253 h 395"/>
                  <a:gd name="T54" fmla="*/ 120 w 259"/>
                  <a:gd name="T55" fmla="*/ 264 h 395"/>
                  <a:gd name="T56" fmla="*/ 118 w 259"/>
                  <a:gd name="T57" fmla="*/ 266 h 395"/>
                  <a:gd name="T58" fmla="*/ 118 w 259"/>
                  <a:gd name="T59" fmla="*/ 274 h 395"/>
                  <a:gd name="T60" fmla="*/ 139 w 259"/>
                  <a:gd name="T61" fmla="*/ 282 h 395"/>
                  <a:gd name="T62" fmla="*/ 141 w 259"/>
                  <a:gd name="T63" fmla="*/ 294 h 395"/>
                  <a:gd name="T64" fmla="*/ 130 w 259"/>
                  <a:gd name="T65" fmla="*/ 309 h 395"/>
                  <a:gd name="T66" fmla="*/ 124 w 259"/>
                  <a:gd name="T67" fmla="*/ 325 h 395"/>
                  <a:gd name="T68" fmla="*/ 118 w 259"/>
                  <a:gd name="T69" fmla="*/ 354 h 395"/>
                  <a:gd name="T70" fmla="*/ 136 w 259"/>
                  <a:gd name="T71" fmla="*/ 382 h 395"/>
                  <a:gd name="T72" fmla="*/ 186 w 259"/>
                  <a:gd name="T73" fmla="*/ 380 h 395"/>
                  <a:gd name="T74" fmla="*/ 186 w 259"/>
                  <a:gd name="T75" fmla="*/ 311 h 395"/>
                  <a:gd name="T76" fmla="*/ 214 w 259"/>
                  <a:gd name="T77" fmla="*/ 274 h 395"/>
                  <a:gd name="T78" fmla="*/ 226 w 259"/>
                  <a:gd name="T79" fmla="*/ 245 h 395"/>
                  <a:gd name="T80" fmla="*/ 241 w 259"/>
                  <a:gd name="T81" fmla="*/ 213 h 395"/>
                  <a:gd name="T82" fmla="*/ 259 w 259"/>
                  <a:gd name="T83" fmla="*/ 82 h 395"/>
                  <a:gd name="T84" fmla="*/ 239 w 259"/>
                  <a:gd name="T85" fmla="*/ 82 h 395"/>
                  <a:gd name="T86" fmla="*/ 212 w 259"/>
                  <a:gd name="T87" fmla="*/ 82 h 395"/>
                  <a:gd name="T88" fmla="*/ 186 w 259"/>
                  <a:gd name="T89" fmla="*/ 63 h 395"/>
                  <a:gd name="T90" fmla="*/ 181 w 259"/>
                  <a:gd name="T91" fmla="*/ 47 h 395"/>
                  <a:gd name="T92" fmla="*/ 181 w 259"/>
                  <a:gd name="T93" fmla="*/ 33 h 395"/>
                  <a:gd name="T94" fmla="*/ 149 w 259"/>
                  <a:gd name="T95" fmla="*/ 33 h 395"/>
                  <a:gd name="T96" fmla="*/ 145 w 259"/>
                  <a:gd name="T97" fmla="*/ 39 h 395"/>
                  <a:gd name="T98" fmla="*/ 141 w 259"/>
                  <a:gd name="T99" fmla="*/ 49 h 395"/>
                  <a:gd name="T100" fmla="*/ 136 w 259"/>
                  <a:gd name="T101" fmla="*/ 57 h 395"/>
                  <a:gd name="T102" fmla="*/ 122 w 259"/>
                  <a:gd name="T103" fmla="*/ 49 h 395"/>
                  <a:gd name="T104" fmla="*/ 116 w 259"/>
                  <a:gd name="T105" fmla="*/ 37 h 395"/>
                  <a:gd name="T106" fmla="*/ 112 w 259"/>
                  <a:gd name="T107" fmla="*/ 27 h 395"/>
                  <a:gd name="T108" fmla="*/ 106 w 259"/>
                  <a:gd name="T109" fmla="*/ 20 h 395"/>
                  <a:gd name="T110" fmla="*/ 94 w 259"/>
                  <a:gd name="T111" fmla="*/ 8 h 395"/>
                  <a:gd name="T112" fmla="*/ 81 w 259"/>
                  <a:gd name="T11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 h="395">
                    <a:moveTo>
                      <a:pt x="75" y="2"/>
                    </a:moveTo>
                    <a:lnTo>
                      <a:pt x="77" y="4"/>
                    </a:lnTo>
                    <a:lnTo>
                      <a:pt x="79" y="10"/>
                    </a:lnTo>
                    <a:lnTo>
                      <a:pt x="79" y="16"/>
                    </a:lnTo>
                    <a:lnTo>
                      <a:pt x="77" y="22"/>
                    </a:lnTo>
                    <a:lnTo>
                      <a:pt x="73" y="27"/>
                    </a:lnTo>
                    <a:lnTo>
                      <a:pt x="71" y="29"/>
                    </a:lnTo>
                    <a:lnTo>
                      <a:pt x="71" y="31"/>
                    </a:lnTo>
                    <a:lnTo>
                      <a:pt x="71" y="35"/>
                    </a:lnTo>
                    <a:lnTo>
                      <a:pt x="63" y="35"/>
                    </a:lnTo>
                    <a:lnTo>
                      <a:pt x="57" y="24"/>
                    </a:lnTo>
                    <a:lnTo>
                      <a:pt x="53" y="18"/>
                    </a:lnTo>
                    <a:lnTo>
                      <a:pt x="47" y="12"/>
                    </a:lnTo>
                    <a:lnTo>
                      <a:pt x="40" y="8"/>
                    </a:lnTo>
                    <a:lnTo>
                      <a:pt x="34" y="8"/>
                    </a:lnTo>
                    <a:lnTo>
                      <a:pt x="26" y="10"/>
                    </a:lnTo>
                    <a:lnTo>
                      <a:pt x="22" y="12"/>
                    </a:lnTo>
                    <a:lnTo>
                      <a:pt x="20" y="16"/>
                    </a:lnTo>
                    <a:lnTo>
                      <a:pt x="16" y="22"/>
                    </a:lnTo>
                    <a:lnTo>
                      <a:pt x="16" y="24"/>
                    </a:lnTo>
                    <a:lnTo>
                      <a:pt x="18" y="24"/>
                    </a:lnTo>
                    <a:lnTo>
                      <a:pt x="22" y="24"/>
                    </a:lnTo>
                    <a:lnTo>
                      <a:pt x="22" y="27"/>
                    </a:lnTo>
                    <a:lnTo>
                      <a:pt x="20" y="29"/>
                    </a:lnTo>
                    <a:lnTo>
                      <a:pt x="18" y="31"/>
                    </a:lnTo>
                    <a:lnTo>
                      <a:pt x="16" y="31"/>
                    </a:lnTo>
                    <a:lnTo>
                      <a:pt x="14" y="31"/>
                    </a:lnTo>
                    <a:lnTo>
                      <a:pt x="12" y="31"/>
                    </a:lnTo>
                    <a:lnTo>
                      <a:pt x="8" y="31"/>
                    </a:lnTo>
                    <a:lnTo>
                      <a:pt x="8" y="33"/>
                    </a:lnTo>
                    <a:lnTo>
                      <a:pt x="6" y="35"/>
                    </a:lnTo>
                    <a:lnTo>
                      <a:pt x="4" y="39"/>
                    </a:lnTo>
                    <a:lnTo>
                      <a:pt x="2" y="41"/>
                    </a:lnTo>
                    <a:lnTo>
                      <a:pt x="0" y="43"/>
                    </a:lnTo>
                    <a:lnTo>
                      <a:pt x="2" y="47"/>
                    </a:lnTo>
                    <a:lnTo>
                      <a:pt x="12" y="47"/>
                    </a:lnTo>
                    <a:lnTo>
                      <a:pt x="22" y="47"/>
                    </a:lnTo>
                    <a:lnTo>
                      <a:pt x="26" y="47"/>
                    </a:lnTo>
                    <a:lnTo>
                      <a:pt x="28" y="49"/>
                    </a:lnTo>
                    <a:lnTo>
                      <a:pt x="34" y="59"/>
                    </a:lnTo>
                    <a:lnTo>
                      <a:pt x="32" y="63"/>
                    </a:lnTo>
                    <a:lnTo>
                      <a:pt x="30" y="67"/>
                    </a:lnTo>
                    <a:lnTo>
                      <a:pt x="28" y="69"/>
                    </a:lnTo>
                    <a:lnTo>
                      <a:pt x="26" y="74"/>
                    </a:lnTo>
                    <a:lnTo>
                      <a:pt x="24" y="80"/>
                    </a:lnTo>
                    <a:lnTo>
                      <a:pt x="26" y="86"/>
                    </a:lnTo>
                    <a:lnTo>
                      <a:pt x="26" y="90"/>
                    </a:lnTo>
                    <a:lnTo>
                      <a:pt x="30" y="94"/>
                    </a:lnTo>
                    <a:lnTo>
                      <a:pt x="34" y="98"/>
                    </a:lnTo>
                    <a:lnTo>
                      <a:pt x="34" y="100"/>
                    </a:lnTo>
                    <a:lnTo>
                      <a:pt x="34" y="104"/>
                    </a:lnTo>
                    <a:lnTo>
                      <a:pt x="34" y="108"/>
                    </a:lnTo>
                    <a:lnTo>
                      <a:pt x="34" y="112"/>
                    </a:lnTo>
                    <a:lnTo>
                      <a:pt x="34" y="114"/>
                    </a:lnTo>
                    <a:lnTo>
                      <a:pt x="34" y="119"/>
                    </a:lnTo>
                    <a:lnTo>
                      <a:pt x="36" y="123"/>
                    </a:lnTo>
                    <a:lnTo>
                      <a:pt x="34" y="125"/>
                    </a:lnTo>
                    <a:lnTo>
                      <a:pt x="36" y="129"/>
                    </a:lnTo>
                    <a:lnTo>
                      <a:pt x="38" y="129"/>
                    </a:lnTo>
                    <a:lnTo>
                      <a:pt x="40" y="127"/>
                    </a:lnTo>
                    <a:lnTo>
                      <a:pt x="45" y="129"/>
                    </a:lnTo>
                    <a:lnTo>
                      <a:pt x="49" y="131"/>
                    </a:lnTo>
                    <a:lnTo>
                      <a:pt x="53" y="129"/>
                    </a:lnTo>
                    <a:lnTo>
                      <a:pt x="55" y="133"/>
                    </a:lnTo>
                    <a:lnTo>
                      <a:pt x="59" y="137"/>
                    </a:lnTo>
                    <a:lnTo>
                      <a:pt x="63" y="139"/>
                    </a:lnTo>
                    <a:lnTo>
                      <a:pt x="65" y="141"/>
                    </a:lnTo>
                    <a:lnTo>
                      <a:pt x="69" y="141"/>
                    </a:lnTo>
                    <a:lnTo>
                      <a:pt x="69" y="143"/>
                    </a:lnTo>
                    <a:lnTo>
                      <a:pt x="69" y="147"/>
                    </a:lnTo>
                    <a:lnTo>
                      <a:pt x="69" y="149"/>
                    </a:lnTo>
                    <a:lnTo>
                      <a:pt x="69" y="153"/>
                    </a:lnTo>
                    <a:lnTo>
                      <a:pt x="71" y="153"/>
                    </a:lnTo>
                    <a:lnTo>
                      <a:pt x="73" y="155"/>
                    </a:lnTo>
                    <a:lnTo>
                      <a:pt x="73" y="159"/>
                    </a:lnTo>
                    <a:lnTo>
                      <a:pt x="73" y="163"/>
                    </a:lnTo>
                    <a:lnTo>
                      <a:pt x="71" y="168"/>
                    </a:lnTo>
                    <a:lnTo>
                      <a:pt x="73" y="168"/>
                    </a:lnTo>
                    <a:lnTo>
                      <a:pt x="71" y="168"/>
                    </a:lnTo>
                    <a:lnTo>
                      <a:pt x="71" y="168"/>
                    </a:lnTo>
                    <a:lnTo>
                      <a:pt x="69" y="172"/>
                    </a:lnTo>
                    <a:lnTo>
                      <a:pt x="67" y="174"/>
                    </a:lnTo>
                    <a:lnTo>
                      <a:pt x="65" y="178"/>
                    </a:lnTo>
                    <a:lnTo>
                      <a:pt x="65" y="180"/>
                    </a:lnTo>
                    <a:lnTo>
                      <a:pt x="65" y="184"/>
                    </a:lnTo>
                    <a:lnTo>
                      <a:pt x="65" y="188"/>
                    </a:lnTo>
                    <a:lnTo>
                      <a:pt x="71" y="190"/>
                    </a:lnTo>
                    <a:lnTo>
                      <a:pt x="73" y="192"/>
                    </a:lnTo>
                    <a:lnTo>
                      <a:pt x="79" y="192"/>
                    </a:lnTo>
                    <a:lnTo>
                      <a:pt x="85" y="194"/>
                    </a:lnTo>
                    <a:lnTo>
                      <a:pt x="90" y="198"/>
                    </a:lnTo>
                    <a:lnTo>
                      <a:pt x="90" y="202"/>
                    </a:lnTo>
                    <a:lnTo>
                      <a:pt x="94" y="206"/>
                    </a:lnTo>
                    <a:lnTo>
                      <a:pt x="96" y="206"/>
                    </a:lnTo>
                    <a:lnTo>
                      <a:pt x="98" y="206"/>
                    </a:lnTo>
                    <a:lnTo>
                      <a:pt x="102" y="211"/>
                    </a:lnTo>
                    <a:lnTo>
                      <a:pt x="106" y="215"/>
                    </a:lnTo>
                    <a:lnTo>
                      <a:pt x="108" y="219"/>
                    </a:lnTo>
                    <a:lnTo>
                      <a:pt x="110" y="223"/>
                    </a:lnTo>
                    <a:lnTo>
                      <a:pt x="112" y="227"/>
                    </a:lnTo>
                    <a:lnTo>
                      <a:pt x="112" y="231"/>
                    </a:lnTo>
                    <a:lnTo>
                      <a:pt x="114" y="235"/>
                    </a:lnTo>
                    <a:lnTo>
                      <a:pt x="114" y="237"/>
                    </a:lnTo>
                    <a:lnTo>
                      <a:pt x="116" y="239"/>
                    </a:lnTo>
                    <a:lnTo>
                      <a:pt x="120" y="241"/>
                    </a:lnTo>
                    <a:lnTo>
                      <a:pt x="124" y="245"/>
                    </a:lnTo>
                    <a:lnTo>
                      <a:pt x="124" y="249"/>
                    </a:lnTo>
                    <a:lnTo>
                      <a:pt x="122" y="253"/>
                    </a:lnTo>
                    <a:lnTo>
                      <a:pt x="122" y="255"/>
                    </a:lnTo>
                    <a:lnTo>
                      <a:pt x="120" y="258"/>
                    </a:lnTo>
                    <a:lnTo>
                      <a:pt x="120" y="260"/>
                    </a:lnTo>
                    <a:lnTo>
                      <a:pt x="120" y="264"/>
                    </a:lnTo>
                    <a:lnTo>
                      <a:pt x="120" y="264"/>
                    </a:lnTo>
                    <a:lnTo>
                      <a:pt x="120" y="264"/>
                    </a:lnTo>
                    <a:lnTo>
                      <a:pt x="120" y="264"/>
                    </a:lnTo>
                    <a:lnTo>
                      <a:pt x="118" y="266"/>
                    </a:lnTo>
                    <a:lnTo>
                      <a:pt x="118" y="270"/>
                    </a:lnTo>
                    <a:lnTo>
                      <a:pt x="116" y="272"/>
                    </a:lnTo>
                    <a:lnTo>
                      <a:pt x="116" y="274"/>
                    </a:lnTo>
                    <a:lnTo>
                      <a:pt x="118" y="274"/>
                    </a:lnTo>
                    <a:lnTo>
                      <a:pt x="120" y="276"/>
                    </a:lnTo>
                    <a:lnTo>
                      <a:pt x="126" y="278"/>
                    </a:lnTo>
                    <a:lnTo>
                      <a:pt x="130" y="280"/>
                    </a:lnTo>
                    <a:lnTo>
                      <a:pt x="139" y="282"/>
                    </a:lnTo>
                    <a:lnTo>
                      <a:pt x="143" y="284"/>
                    </a:lnTo>
                    <a:lnTo>
                      <a:pt x="145" y="286"/>
                    </a:lnTo>
                    <a:lnTo>
                      <a:pt x="143" y="290"/>
                    </a:lnTo>
                    <a:lnTo>
                      <a:pt x="141" y="294"/>
                    </a:lnTo>
                    <a:lnTo>
                      <a:pt x="139" y="296"/>
                    </a:lnTo>
                    <a:lnTo>
                      <a:pt x="139" y="298"/>
                    </a:lnTo>
                    <a:lnTo>
                      <a:pt x="134" y="303"/>
                    </a:lnTo>
                    <a:lnTo>
                      <a:pt x="130" y="309"/>
                    </a:lnTo>
                    <a:lnTo>
                      <a:pt x="126" y="313"/>
                    </a:lnTo>
                    <a:lnTo>
                      <a:pt x="122" y="317"/>
                    </a:lnTo>
                    <a:lnTo>
                      <a:pt x="124" y="319"/>
                    </a:lnTo>
                    <a:lnTo>
                      <a:pt x="124" y="325"/>
                    </a:lnTo>
                    <a:lnTo>
                      <a:pt x="122" y="331"/>
                    </a:lnTo>
                    <a:lnTo>
                      <a:pt x="120" y="339"/>
                    </a:lnTo>
                    <a:lnTo>
                      <a:pt x="118" y="347"/>
                    </a:lnTo>
                    <a:lnTo>
                      <a:pt x="118" y="354"/>
                    </a:lnTo>
                    <a:lnTo>
                      <a:pt x="118" y="358"/>
                    </a:lnTo>
                    <a:lnTo>
                      <a:pt x="122" y="364"/>
                    </a:lnTo>
                    <a:lnTo>
                      <a:pt x="132" y="380"/>
                    </a:lnTo>
                    <a:lnTo>
                      <a:pt x="136" y="382"/>
                    </a:lnTo>
                    <a:lnTo>
                      <a:pt x="136" y="386"/>
                    </a:lnTo>
                    <a:lnTo>
                      <a:pt x="141" y="395"/>
                    </a:lnTo>
                    <a:lnTo>
                      <a:pt x="186" y="395"/>
                    </a:lnTo>
                    <a:lnTo>
                      <a:pt x="186" y="380"/>
                    </a:lnTo>
                    <a:lnTo>
                      <a:pt x="183" y="360"/>
                    </a:lnTo>
                    <a:lnTo>
                      <a:pt x="183" y="347"/>
                    </a:lnTo>
                    <a:lnTo>
                      <a:pt x="181" y="331"/>
                    </a:lnTo>
                    <a:lnTo>
                      <a:pt x="186" y="311"/>
                    </a:lnTo>
                    <a:lnTo>
                      <a:pt x="192" y="298"/>
                    </a:lnTo>
                    <a:lnTo>
                      <a:pt x="198" y="290"/>
                    </a:lnTo>
                    <a:lnTo>
                      <a:pt x="208" y="282"/>
                    </a:lnTo>
                    <a:lnTo>
                      <a:pt x="214" y="274"/>
                    </a:lnTo>
                    <a:lnTo>
                      <a:pt x="218" y="266"/>
                    </a:lnTo>
                    <a:lnTo>
                      <a:pt x="222" y="258"/>
                    </a:lnTo>
                    <a:lnTo>
                      <a:pt x="224" y="245"/>
                    </a:lnTo>
                    <a:lnTo>
                      <a:pt x="226" y="245"/>
                    </a:lnTo>
                    <a:lnTo>
                      <a:pt x="230" y="231"/>
                    </a:lnTo>
                    <a:lnTo>
                      <a:pt x="235" y="227"/>
                    </a:lnTo>
                    <a:lnTo>
                      <a:pt x="239" y="221"/>
                    </a:lnTo>
                    <a:lnTo>
                      <a:pt x="241" y="213"/>
                    </a:lnTo>
                    <a:lnTo>
                      <a:pt x="245" y="206"/>
                    </a:lnTo>
                    <a:lnTo>
                      <a:pt x="255" y="196"/>
                    </a:lnTo>
                    <a:lnTo>
                      <a:pt x="259" y="194"/>
                    </a:lnTo>
                    <a:lnTo>
                      <a:pt x="259" y="82"/>
                    </a:lnTo>
                    <a:lnTo>
                      <a:pt x="257" y="82"/>
                    </a:lnTo>
                    <a:lnTo>
                      <a:pt x="249" y="80"/>
                    </a:lnTo>
                    <a:lnTo>
                      <a:pt x="241" y="80"/>
                    </a:lnTo>
                    <a:lnTo>
                      <a:pt x="239" y="82"/>
                    </a:lnTo>
                    <a:lnTo>
                      <a:pt x="230" y="82"/>
                    </a:lnTo>
                    <a:lnTo>
                      <a:pt x="224" y="80"/>
                    </a:lnTo>
                    <a:lnTo>
                      <a:pt x="220" y="80"/>
                    </a:lnTo>
                    <a:lnTo>
                      <a:pt x="212" y="82"/>
                    </a:lnTo>
                    <a:lnTo>
                      <a:pt x="202" y="78"/>
                    </a:lnTo>
                    <a:lnTo>
                      <a:pt x="196" y="78"/>
                    </a:lnTo>
                    <a:lnTo>
                      <a:pt x="188" y="71"/>
                    </a:lnTo>
                    <a:lnTo>
                      <a:pt x="186" y="63"/>
                    </a:lnTo>
                    <a:lnTo>
                      <a:pt x="186" y="59"/>
                    </a:lnTo>
                    <a:lnTo>
                      <a:pt x="183" y="57"/>
                    </a:lnTo>
                    <a:lnTo>
                      <a:pt x="181" y="51"/>
                    </a:lnTo>
                    <a:lnTo>
                      <a:pt x="181" y="47"/>
                    </a:lnTo>
                    <a:lnTo>
                      <a:pt x="181" y="45"/>
                    </a:lnTo>
                    <a:lnTo>
                      <a:pt x="181" y="41"/>
                    </a:lnTo>
                    <a:lnTo>
                      <a:pt x="181" y="37"/>
                    </a:lnTo>
                    <a:lnTo>
                      <a:pt x="181" y="33"/>
                    </a:lnTo>
                    <a:lnTo>
                      <a:pt x="167" y="29"/>
                    </a:lnTo>
                    <a:lnTo>
                      <a:pt x="163" y="29"/>
                    </a:lnTo>
                    <a:lnTo>
                      <a:pt x="153" y="33"/>
                    </a:lnTo>
                    <a:lnTo>
                      <a:pt x="149" y="33"/>
                    </a:lnTo>
                    <a:lnTo>
                      <a:pt x="145" y="31"/>
                    </a:lnTo>
                    <a:lnTo>
                      <a:pt x="143" y="33"/>
                    </a:lnTo>
                    <a:lnTo>
                      <a:pt x="145" y="35"/>
                    </a:lnTo>
                    <a:lnTo>
                      <a:pt x="145" y="39"/>
                    </a:lnTo>
                    <a:lnTo>
                      <a:pt x="145" y="43"/>
                    </a:lnTo>
                    <a:lnTo>
                      <a:pt x="143" y="49"/>
                    </a:lnTo>
                    <a:lnTo>
                      <a:pt x="141" y="49"/>
                    </a:lnTo>
                    <a:lnTo>
                      <a:pt x="141" y="49"/>
                    </a:lnTo>
                    <a:lnTo>
                      <a:pt x="141" y="51"/>
                    </a:lnTo>
                    <a:lnTo>
                      <a:pt x="141" y="55"/>
                    </a:lnTo>
                    <a:lnTo>
                      <a:pt x="139" y="57"/>
                    </a:lnTo>
                    <a:lnTo>
                      <a:pt x="136" y="57"/>
                    </a:lnTo>
                    <a:lnTo>
                      <a:pt x="132" y="55"/>
                    </a:lnTo>
                    <a:lnTo>
                      <a:pt x="128" y="53"/>
                    </a:lnTo>
                    <a:lnTo>
                      <a:pt x="124" y="51"/>
                    </a:lnTo>
                    <a:lnTo>
                      <a:pt x="122" y="49"/>
                    </a:lnTo>
                    <a:lnTo>
                      <a:pt x="120" y="47"/>
                    </a:lnTo>
                    <a:lnTo>
                      <a:pt x="120" y="41"/>
                    </a:lnTo>
                    <a:lnTo>
                      <a:pt x="118" y="39"/>
                    </a:lnTo>
                    <a:lnTo>
                      <a:pt x="116" y="37"/>
                    </a:lnTo>
                    <a:lnTo>
                      <a:pt x="112" y="35"/>
                    </a:lnTo>
                    <a:lnTo>
                      <a:pt x="110" y="31"/>
                    </a:lnTo>
                    <a:lnTo>
                      <a:pt x="110" y="29"/>
                    </a:lnTo>
                    <a:lnTo>
                      <a:pt x="112" y="27"/>
                    </a:lnTo>
                    <a:lnTo>
                      <a:pt x="114" y="27"/>
                    </a:lnTo>
                    <a:lnTo>
                      <a:pt x="112" y="24"/>
                    </a:lnTo>
                    <a:lnTo>
                      <a:pt x="110" y="22"/>
                    </a:lnTo>
                    <a:lnTo>
                      <a:pt x="106" y="20"/>
                    </a:lnTo>
                    <a:lnTo>
                      <a:pt x="104" y="18"/>
                    </a:lnTo>
                    <a:lnTo>
                      <a:pt x="100" y="14"/>
                    </a:lnTo>
                    <a:lnTo>
                      <a:pt x="98" y="10"/>
                    </a:lnTo>
                    <a:lnTo>
                      <a:pt x="94" y="8"/>
                    </a:lnTo>
                    <a:lnTo>
                      <a:pt x="92" y="10"/>
                    </a:lnTo>
                    <a:lnTo>
                      <a:pt x="87" y="10"/>
                    </a:lnTo>
                    <a:lnTo>
                      <a:pt x="83" y="6"/>
                    </a:lnTo>
                    <a:lnTo>
                      <a:pt x="81" y="0"/>
                    </a:lnTo>
                    <a:lnTo>
                      <a:pt x="77" y="0"/>
                    </a:lnTo>
                    <a:lnTo>
                      <a:pt x="7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9" name="Freeform 198"/>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0" name="Freeform 199"/>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1" name="Freeform 200"/>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2" name="Freeform 201"/>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3" name="Freeform 202"/>
              <p:cNvSpPr>
                <a:spLocks/>
              </p:cNvSpPr>
              <p:nvPr/>
            </p:nvSpPr>
            <p:spPr bwMode="auto">
              <a:xfrm>
                <a:off x="6228" y="3464"/>
                <a:ext cx="174" cy="238"/>
              </a:xfrm>
              <a:custGeom>
                <a:avLst/>
                <a:gdLst>
                  <a:gd name="T0" fmla="*/ 56 w 174"/>
                  <a:gd name="T1" fmla="*/ 5 h 238"/>
                  <a:gd name="T2" fmla="*/ 60 w 174"/>
                  <a:gd name="T3" fmla="*/ 11 h 238"/>
                  <a:gd name="T4" fmla="*/ 68 w 174"/>
                  <a:gd name="T5" fmla="*/ 25 h 238"/>
                  <a:gd name="T6" fmla="*/ 66 w 174"/>
                  <a:gd name="T7" fmla="*/ 45 h 238"/>
                  <a:gd name="T8" fmla="*/ 70 w 174"/>
                  <a:gd name="T9" fmla="*/ 54 h 238"/>
                  <a:gd name="T10" fmla="*/ 62 w 174"/>
                  <a:gd name="T11" fmla="*/ 60 h 238"/>
                  <a:gd name="T12" fmla="*/ 54 w 174"/>
                  <a:gd name="T13" fmla="*/ 68 h 238"/>
                  <a:gd name="T14" fmla="*/ 39 w 174"/>
                  <a:gd name="T15" fmla="*/ 68 h 238"/>
                  <a:gd name="T16" fmla="*/ 29 w 174"/>
                  <a:gd name="T17" fmla="*/ 58 h 238"/>
                  <a:gd name="T18" fmla="*/ 23 w 174"/>
                  <a:gd name="T19" fmla="*/ 62 h 238"/>
                  <a:gd name="T20" fmla="*/ 13 w 174"/>
                  <a:gd name="T21" fmla="*/ 70 h 238"/>
                  <a:gd name="T22" fmla="*/ 21 w 174"/>
                  <a:gd name="T23" fmla="*/ 78 h 238"/>
                  <a:gd name="T24" fmla="*/ 27 w 174"/>
                  <a:gd name="T25" fmla="*/ 88 h 238"/>
                  <a:gd name="T26" fmla="*/ 35 w 174"/>
                  <a:gd name="T27" fmla="*/ 92 h 238"/>
                  <a:gd name="T28" fmla="*/ 45 w 174"/>
                  <a:gd name="T29" fmla="*/ 101 h 238"/>
                  <a:gd name="T30" fmla="*/ 62 w 174"/>
                  <a:gd name="T31" fmla="*/ 117 h 238"/>
                  <a:gd name="T32" fmla="*/ 45 w 174"/>
                  <a:gd name="T33" fmla="*/ 107 h 238"/>
                  <a:gd name="T34" fmla="*/ 29 w 174"/>
                  <a:gd name="T35" fmla="*/ 97 h 238"/>
                  <a:gd name="T36" fmla="*/ 9 w 174"/>
                  <a:gd name="T37" fmla="*/ 95 h 238"/>
                  <a:gd name="T38" fmla="*/ 9 w 174"/>
                  <a:gd name="T39" fmla="*/ 101 h 238"/>
                  <a:gd name="T40" fmla="*/ 0 w 174"/>
                  <a:gd name="T41" fmla="*/ 127 h 238"/>
                  <a:gd name="T42" fmla="*/ 9 w 174"/>
                  <a:gd name="T43" fmla="*/ 140 h 238"/>
                  <a:gd name="T44" fmla="*/ 2 w 174"/>
                  <a:gd name="T45" fmla="*/ 160 h 238"/>
                  <a:gd name="T46" fmla="*/ 19 w 174"/>
                  <a:gd name="T47" fmla="*/ 176 h 238"/>
                  <a:gd name="T48" fmla="*/ 29 w 174"/>
                  <a:gd name="T49" fmla="*/ 197 h 238"/>
                  <a:gd name="T50" fmla="*/ 27 w 174"/>
                  <a:gd name="T51" fmla="*/ 205 h 238"/>
                  <a:gd name="T52" fmla="*/ 11 w 174"/>
                  <a:gd name="T53" fmla="*/ 211 h 238"/>
                  <a:gd name="T54" fmla="*/ 21 w 174"/>
                  <a:gd name="T55" fmla="*/ 215 h 238"/>
                  <a:gd name="T56" fmla="*/ 25 w 174"/>
                  <a:gd name="T57" fmla="*/ 229 h 238"/>
                  <a:gd name="T58" fmla="*/ 174 w 174"/>
                  <a:gd name="T59" fmla="*/ 125 h 238"/>
                  <a:gd name="T60" fmla="*/ 168 w 174"/>
                  <a:gd name="T61" fmla="*/ 119 h 238"/>
                  <a:gd name="T62" fmla="*/ 164 w 174"/>
                  <a:gd name="T63" fmla="*/ 115 h 238"/>
                  <a:gd name="T64" fmla="*/ 158 w 174"/>
                  <a:gd name="T65" fmla="*/ 99 h 238"/>
                  <a:gd name="T66" fmla="*/ 164 w 174"/>
                  <a:gd name="T67" fmla="*/ 84 h 238"/>
                  <a:gd name="T68" fmla="*/ 156 w 174"/>
                  <a:gd name="T69" fmla="*/ 82 h 238"/>
                  <a:gd name="T70" fmla="*/ 141 w 174"/>
                  <a:gd name="T71" fmla="*/ 76 h 238"/>
                  <a:gd name="T72" fmla="*/ 131 w 174"/>
                  <a:gd name="T73" fmla="*/ 62 h 238"/>
                  <a:gd name="T74" fmla="*/ 133 w 174"/>
                  <a:gd name="T75" fmla="*/ 43 h 238"/>
                  <a:gd name="T76" fmla="*/ 129 w 174"/>
                  <a:gd name="T77" fmla="*/ 37 h 238"/>
                  <a:gd name="T78" fmla="*/ 119 w 174"/>
                  <a:gd name="T79" fmla="*/ 39 h 238"/>
                  <a:gd name="T80" fmla="*/ 107 w 174"/>
                  <a:gd name="T81" fmla="*/ 35 h 238"/>
                  <a:gd name="T82" fmla="*/ 88 w 174"/>
                  <a:gd name="T83" fmla="*/ 19 h 238"/>
                  <a:gd name="T84" fmla="*/ 78 w 174"/>
                  <a:gd name="T85" fmla="*/ 11 h 238"/>
                  <a:gd name="T86" fmla="*/ 66 w 174"/>
                  <a:gd name="T87" fmla="*/ 7 h 238"/>
                  <a:gd name="T88" fmla="*/ 60 w 174"/>
                  <a:gd name="T8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238">
                    <a:moveTo>
                      <a:pt x="58" y="0"/>
                    </a:moveTo>
                    <a:lnTo>
                      <a:pt x="56" y="3"/>
                    </a:lnTo>
                    <a:lnTo>
                      <a:pt x="56" y="5"/>
                    </a:lnTo>
                    <a:lnTo>
                      <a:pt x="58" y="7"/>
                    </a:lnTo>
                    <a:lnTo>
                      <a:pt x="62" y="9"/>
                    </a:lnTo>
                    <a:lnTo>
                      <a:pt x="60" y="11"/>
                    </a:lnTo>
                    <a:lnTo>
                      <a:pt x="62" y="13"/>
                    </a:lnTo>
                    <a:lnTo>
                      <a:pt x="64" y="15"/>
                    </a:lnTo>
                    <a:lnTo>
                      <a:pt x="68" y="25"/>
                    </a:lnTo>
                    <a:lnTo>
                      <a:pt x="68" y="29"/>
                    </a:lnTo>
                    <a:lnTo>
                      <a:pt x="66" y="41"/>
                    </a:lnTo>
                    <a:lnTo>
                      <a:pt x="66" y="45"/>
                    </a:lnTo>
                    <a:lnTo>
                      <a:pt x="70" y="50"/>
                    </a:lnTo>
                    <a:lnTo>
                      <a:pt x="72" y="52"/>
                    </a:lnTo>
                    <a:lnTo>
                      <a:pt x="70" y="54"/>
                    </a:lnTo>
                    <a:lnTo>
                      <a:pt x="68" y="58"/>
                    </a:lnTo>
                    <a:lnTo>
                      <a:pt x="66" y="58"/>
                    </a:lnTo>
                    <a:lnTo>
                      <a:pt x="62" y="60"/>
                    </a:lnTo>
                    <a:lnTo>
                      <a:pt x="58" y="62"/>
                    </a:lnTo>
                    <a:lnTo>
                      <a:pt x="56" y="66"/>
                    </a:lnTo>
                    <a:lnTo>
                      <a:pt x="54" y="68"/>
                    </a:lnTo>
                    <a:lnTo>
                      <a:pt x="45" y="68"/>
                    </a:lnTo>
                    <a:lnTo>
                      <a:pt x="41" y="68"/>
                    </a:lnTo>
                    <a:lnTo>
                      <a:pt x="39" y="68"/>
                    </a:lnTo>
                    <a:lnTo>
                      <a:pt x="35" y="66"/>
                    </a:lnTo>
                    <a:lnTo>
                      <a:pt x="33" y="62"/>
                    </a:lnTo>
                    <a:lnTo>
                      <a:pt x="29" y="58"/>
                    </a:lnTo>
                    <a:lnTo>
                      <a:pt x="27" y="58"/>
                    </a:lnTo>
                    <a:lnTo>
                      <a:pt x="25" y="60"/>
                    </a:lnTo>
                    <a:lnTo>
                      <a:pt x="23" y="62"/>
                    </a:lnTo>
                    <a:lnTo>
                      <a:pt x="21" y="64"/>
                    </a:lnTo>
                    <a:lnTo>
                      <a:pt x="13" y="68"/>
                    </a:lnTo>
                    <a:lnTo>
                      <a:pt x="13" y="70"/>
                    </a:lnTo>
                    <a:lnTo>
                      <a:pt x="13" y="76"/>
                    </a:lnTo>
                    <a:lnTo>
                      <a:pt x="15" y="78"/>
                    </a:lnTo>
                    <a:lnTo>
                      <a:pt x="21" y="78"/>
                    </a:lnTo>
                    <a:lnTo>
                      <a:pt x="23" y="82"/>
                    </a:lnTo>
                    <a:lnTo>
                      <a:pt x="25" y="86"/>
                    </a:lnTo>
                    <a:lnTo>
                      <a:pt x="27" y="88"/>
                    </a:lnTo>
                    <a:lnTo>
                      <a:pt x="29" y="88"/>
                    </a:lnTo>
                    <a:lnTo>
                      <a:pt x="33" y="90"/>
                    </a:lnTo>
                    <a:lnTo>
                      <a:pt x="35" y="92"/>
                    </a:lnTo>
                    <a:lnTo>
                      <a:pt x="39" y="97"/>
                    </a:lnTo>
                    <a:lnTo>
                      <a:pt x="41" y="99"/>
                    </a:lnTo>
                    <a:lnTo>
                      <a:pt x="45" y="101"/>
                    </a:lnTo>
                    <a:lnTo>
                      <a:pt x="54" y="111"/>
                    </a:lnTo>
                    <a:lnTo>
                      <a:pt x="60" y="115"/>
                    </a:lnTo>
                    <a:lnTo>
                      <a:pt x="62" y="117"/>
                    </a:lnTo>
                    <a:lnTo>
                      <a:pt x="62" y="119"/>
                    </a:lnTo>
                    <a:lnTo>
                      <a:pt x="54" y="113"/>
                    </a:lnTo>
                    <a:lnTo>
                      <a:pt x="45" y="107"/>
                    </a:lnTo>
                    <a:lnTo>
                      <a:pt x="37" y="101"/>
                    </a:lnTo>
                    <a:lnTo>
                      <a:pt x="33" y="97"/>
                    </a:lnTo>
                    <a:lnTo>
                      <a:pt x="29" y="97"/>
                    </a:lnTo>
                    <a:lnTo>
                      <a:pt x="17" y="99"/>
                    </a:lnTo>
                    <a:lnTo>
                      <a:pt x="13" y="95"/>
                    </a:lnTo>
                    <a:lnTo>
                      <a:pt x="9" y="95"/>
                    </a:lnTo>
                    <a:lnTo>
                      <a:pt x="9" y="95"/>
                    </a:lnTo>
                    <a:lnTo>
                      <a:pt x="9" y="99"/>
                    </a:lnTo>
                    <a:lnTo>
                      <a:pt x="9" y="101"/>
                    </a:lnTo>
                    <a:lnTo>
                      <a:pt x="7" y="105"/>
                    </a:lnTo>
                    <a:lnTo>
                      <a:pt x="0" y="119"/>
                    </a:lnTo>
                    <a:lnTo>
                      <a:pt x="0" y="127"/>
                    </a:lnTo>
                    <a:lnTo>
                      <a:pt x="2" y="129"/>
                    </a:lnTo>
                    <a:lnTo>
                      <a:pt x="7" y="140"/>
                    </a:lnTo>
                    <a:lnTo>
                      <a:pt x="9" y="140"/>
                    </a:lnTo>
                    <a:lnTo>
                      <a:pt x="9" y="146"/>
                    </a:lnTo>
                    <a:lnTo>
                      <a:pt x="7" y="156"/>
                    </a:lnTo>
                    <a:lnTo>
                      <a:pt x="2" y="160"/>
                    </a:lnTo>
                    <a:lnTo>
                      <a:pt x="7" y="168"/>
                    </a:lnTo>
                    <a:lnTo>
                      <a:pt x="9" y="170"/>
                    </a:lnTo>
                    <a:lnTo>
                      <a:pt x="19" y="176"/>
                    </a:lnTo>
                    <a:lnTo>
                      <a:pt x="29" y="191"/>
                    </a:lnTo>
                    <a:lnTo>
                      <a:pt x="31" y="193"/>
                    </a:lnTo>
                    <a:lnTo>
                      <a:pt x="29" y="197"/>
                    </a:lnTo>
                    <a:lnTo>
                      <a:pt x="27" y="195"/>
                    </a:lnTo>
                    <a:lnTo>
                      <a:pt x="29" y="201"/>
                    </a:lnTo>
                    <a:lnTo>
                      <a:pt x="27" y="205"/>
                    </a:lnTo>
                    <a:lnTo>
                      <a:pt x="25" y="207"/>
                    </a:lnTo>
                    <a:lnTo>
                      <a:pt x="11" y="205"/>
                    </a:lnTo>
                    <a:lnTo>
                      <a:pt x="11" y="211"/>
                    </a:lnTo>
                    <a:lnTo>
                      <a:pt x="15" y="211"/>
                    </a:lnTo>
                    <a:lnTo>
                      <a:pt x="15" y="215"/>
                    </a:lnTo>
                    <a:lnTo>
                      <a:pt x="21" y="215"/>
                    </a:lnTo>
                    <a:lnTo>
                      <a:pt x="23" y="219"/>
                    </a:lnTo>
                    <a:lnTo>
                      <a:pt x="23" y="227"/>
                    </a:lnTo>
                    <a:lnTo>
                      <a:pt x="25" y="229"/>
                    </a:lnTo>
                    <a:lnTo>
                      <a:pt x="25" y="238"/>
                    </a:lnTo>
                    <a:lnTo>
                      <a:pt x="174" y="238"/>
                    </a:lnTo>
                    <a:lnTo>
                      <a:pt x="174" y="125"/>
                    </a:lnTo>
                    <a:lnTo>
                      <a:pt x="172" y="125"/>
                    </a:lnTo>
                    <a:lnTo>
                      <a:pt x="170" y="123"/>
                    </a:lnTo>
                    <a:lnTo>
                      <a:pt x="168" y="119"/>
                    </a:lnTo>
                    <a:lnTo>
                      <a:pt x="168" y="119"/>
                    </a:lnTo>
                    <a:lnTo>
                      <a:pt x="168" y="119"/>
                    </a:lnTo>
                    <a:lnTo>
                      <a:pt x="164" y="115"/>
                    </a:lnTo>
                    <a:lnTo>
                      <a:pt x="160" y="113"/>
                    </a:lnTo>
                    <a:lnTo>
                      <a:pt x="158" y="109"/>
                    </a:lnTo>
                    <a:lnTo>
                      <a:pt x="158" y="99"/>
                    </a:lnTo>
                    <a:lnTo>
                      <a:pt x="160" y="95"/>
                    </a:lnTo>
                    <a:lnTo>
                      <a:pt x="164" y="92"/>
                    </a:lnTo>
                    <a:lnTo>
                      <a:pt x="164" y="84"/>
                    </a:lnTo>
                    <a:lnTo>
                      <a:pt x="164" y="82"/>
                    </a:lnTo>
                    <a:lnTo>
                      <a:pt x="160" y="82"/>
                    </a:lnTo>
                    <a:lnTo>
                      <a:pt x="156" y="82"/>
                    </a:lnTo>
                    <a:lnTo>
                      <a:pt x="152" y="80"/>
                    </a:lnTo>
                    <a:lnTo>
                      <a:pt x="145" y="78"/>
                    </a:lnTo>
                    <a:lnTo>
                      <a:pt x="141" y="76"/>
                    </a:lnTo>
                    <a:lnTo>
                      <a:pt x="137" y="74"/>
                    </a:lnTo>
                    <a:lnTo>
                      <a:pt x="133" y="68"/>
                    </a:lnTo>
                    <a:lnTo>
                      <a:pt x="131" y="62"/>
                    </a:lnTo>
                    <a:lnTo>
                      <a:pt x="131" y="58"/>
                    </a:lnTo>
                    <a:lnTo>
                      <a:pt x="131" y="52"/>
                    </a:lnTo>
                    <a:lnTo>
                      <a:pt x="133" y="43"/>
                    </a:lnTo>
                    <a:lnTo>
                      <a:pt x="133" y="37"/>
                    </a:lnTo>
                    <a:lnTo>
                      <a:pt x="131" y="35"/>
                    </a:lnTo>
                    <a:lnTo>
                      <a:pt x="129" y="37"/>
                    </a:lnTo>
                    <a:lnTo>
                      <a:pt x="125" y="37"/>
                    </a:lnTo>
                    <a:lnTo>
                      <a:pt x="121" y="39"/>
                    </a:lnTo>
                    <a:lnTo>
                      <a:pt x="119" y="39"/>
                    </a:lnTo>
                    <a:lnTo>
                      <a:pt x="115" y="39"/>
                    </a:lnTo>
                    <a:lnTo>
                      <a:pt x="113" y="37"/>
                    </a:lnTo>
                    <a:lnTo>
                      <a:pt x="107" y="35"/>
                    </a:lnTo>
                    <a:lnTo>
                      <a:pt x="98" y="29"/>
                    </a:lnTo>
                    <a:lnTo>
                      <a:pt x="90" y="23"/>
                    </a:lnTo>
                    <a:lnTo>
                      <a:pt x="88" y="19"/>
                    </a:lnTo>
                    <a:lnTo>
                      <a:pt x="84" y="13"/>
                    </a:lnTo>
                    <a:lnTo>
                      <a:pt x="82" y="13"/>
                    </a:lnTo>
                    <a:lnTo>
                      <a:pt x="78" y="11"/>
                    </a:lnTo>
                    <a:lnTo>
                      <a:pt x="76" y="9"/>
                    </a:lnTo>
                    <a:lnTo>
                      <a:pt x="70" y="7"/>
                    </a:lnTo>
                    <a:lnTo>
                      <a:pt x="66" y="7"/>
                    </a:lnTo>
                    <a:lnTo>
                      <a:pt x="64" y="7"/>
                    </a:lnTo>
                    <a:lnTo>
                      <a:pt x="60" y="3"/>
                    </a:lnTo>
                    <a:lnTo>
                      <a:pt x="60" y="0"/>
                    </a:lnTo>
                    <a:lnTo>
                      <a:pt x="60" y="0"/>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4" name="Freeform 203"/>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5" name="Freeform 204"/>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446" name="Freeform 206"/>
            <p:cNvSpPr>
              <a:spLocks/>
            </p:cNvSpPr>
            <p:nvPr/>
          </p:nvSpPr>
          <p:spPr bwMode="auto">
            <a:xfrm>
              <a:off x="9886950" y="5499100"/>
              <a:ext cx="347663" cy="48101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7" name="Freeform 207"/>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8" name="Freeform 208"/>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9" name="Freeform 209"/>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0" name="Freeform 210"/>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1" name="Freeform 211"/>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2" name="Freeform 212"/>
            <p:cNvSpPr>
              <a:spLocks/>
            </p:cNvSpPr>
            <p:nvPr/>
          </p:nvSpPr>
          <p:spPr bwMode="auto">
            <a:xfrm>
              <a:off x="9836150" y="5353050"/>
              <a:ext cx="68263" cy="82550"/>
            </a:xfrm>
            <a:custGeom>
              <a:avLst/>
              <a:gdLst>
                <a:gd name="T0" fmla="*/ 8 w 43"/>
                <a:gd name="T1" fmla="*/ 0 h 52"/>
                <a:gd name="T2" fmla="*/ 4 w 43"/>
                <a:gd name="T3" fmla="*/ 5 h 52"/>
                <a:gd name="T4" fmla="*/ 0 w 43"/>
                <a:gd name="T5" fmla="*/ 7 h 52"/>
                <a:gd name="T6" fmla="*/ 0 w 43"/>
                <a:gd name="T7" fmla="*/ 13 h 52"/>
                <a:gd name="T8" fmla="*/ 0 w 43"/>
                <a:gd name="T9" fmla="*/ 15 h 52"/>
                <a:gd name="T10" fmla="*/ 2 w 43"/>
                <a:gd name="T11" fmla="*/ 19 h 52"/>
                <a:gd name="T12" fmla="*/ 10 w 43"/>
                <a:gd name="T13" fmla="*/ 23 h 52"/>
                <a:gd name="T14" fmla="*/ 14 w 43"/>
                <a:gd name="T15" fmla="*/ 27 h 52"/>
                <a:gd name="T16" fmla="*/ 16 w 43"/>
                <a:gd name="T17" fmla="*/ 31 h 52"/>
                <a:gd name="T18" fmla="*/ 18 w 43"/>
                <a:gd name="T19" fmla="*/ 37 h 52"/>
                <a:gd name="T20" fmla="*/ 18 w 43"/>
                <a:gd name="T21" fmla="*/ 39 h 52"/>
                <a:gd name="T22" fmla="*/ 20 w 43"/>
                <a:gd name="T23" fmla="*/ 43 h 52"/>
                <a:gd name="T24" fmla="*/ 24 w 43"/>
                <a:gd name="T25" fmla="*/ 48 h 52"/>
                <a:gd name="T26" fmla="*/ 26 w 43"/>
                <a:gd name="T27" fmla="*/ 52 h 52"/>
                <a:gd name="T28" fmla="*/ 28 w 43"/>
                <a:gd name="T29" fmla="*/ 48 h 52"/>
                <a:gd name="T30" fmla="*/ 32 w 43"/>
                <a:gd name="T31" fmla="*/ 43 h 52"/>
                <a:gd name="T32" fmla="*/ 36 w 43"/>
                <a:gd name="T33" fmla="*/ 35 h 52"/>
                <a:gd name="T34" fmla="*/ 39 w 43"/>
                <a:gd name="T35" fmla="*/ 29 h 52"/>
                <a:gd name="T36" fmla="*/ 41 w 43"/>
                <a:gd name="T37" fmla="*/ 25 h 52"/>
                <a:gd name="T38" fmla="*/ 43 w 43"/>
                <a:gd name="T39" fmla="*/ 21 h 52"/>
                <a:gd name="T40" fmla="*/ 43 w 43"/>
                <a:gd name="T41" fmla="*/ 17 h 52"/>
                <a:gd name="T42" fmla="*/ 41 w 43"/>
                <a:gd name="T43" fmla="*/ 13 h 52"/>
                <a:gd name="T44" fmla="*/ 36 w 43"/>
                <a:gd name="T45" fmla="*/ 7 h 52"/>
                <a:gd name="T46" fmla="*/ 34 w 43"/>
                <a:gd name="T47" fmla="*/ 5 h 52"/>
                <a:gd name="T48" fmla="*/ 30 w 43"/>
                <a:gd name="T49" fmla="*/ 5 h 52"/>
                <a:gd name="T50" fmla="*/ 22 w 43"/>
                <a:gd name="T51" fmla="*/ 3 h 52"/>
                <a:gd name="T52" fmla="*/ 20 w 43"/>
                <a:gd name="T53" fmla="*/ 3 h 52"/>
                <a:gd name="T54" fmla="*/ 14 w 43"/>
                <a:gd name="T55" fmla="*/ 0 h 52"/>
                <a:gd name="T56" fmla="*/ 10 w 43"/>
                <a:gd name="T57" fmla="*/ 0 h 52"/>
                <a:gd name="T58" fmla="*/ 8 w 4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8" y="0"/>
                  </a:moveTo>
                  <a:lnTo>
                    <a:pt x="4" y="5"/>
                  </a:lnTo>
                  <a:lnTo>
                    <a:pt x="0" y="7"/>
                  </a:lnTo>
                  <a:lnTo>
                    <a:pt x="0" y="13"/>
                  </a:lnTo>
                  <a:lnTo>
                    <a:pt x="0" y="15"/>
                  </a:lnTo>
                  <a:lnTo>
                    <a:pt x="2" y="19"/>
                  </a:lnTo>
                  <a:lnTo>
                    <a:pt x="10" y="23"/>
                  </a:lnTo>
                  <a:lnTo>
                    <a:pt x="14" y="27"/>
                  </a:lnTo>
                  <a:lnTo>
                    <a:pt x="16" y="31"/>
                  </a:lnTo>
                  <a:lnTo>
                    <a:pt x="18" y="37"/>
                  </a:lnTo>
                  <a:lnTo>
                    <a:pt x="18" y="39"/>
                  </a:lnTo>
                  <a:lnTo>
                    <a:pt x="20" y="43"/>
                  </a:lnTo>
                  <a:lnTo>
                    <a:pt x="24" y="48"/>
                  </a:lnTo>
                  <a:lnTo>
                    <a:pt x="26" y="52"/>
                  </a:lnTo>
                  <a:lnTo>
                    <a:pt x="28" y="48"/>
                  </a:lnTo>
                  <a:lnTo>
                    <a:pt x="32" y="43"/>
                  </a:lnTo>
                  <a:lnTo>
                    <a:pt x="36" y="35"/>
                  </a:lnTo>
                  <a:lnTo>
                    <a:pt x="39" y="29"/>
                  </a:lnTo>
                  <a:lnTo>
                    <a:pt x="41" y="25"/>
                  </a:lnTo>
                  <a:lnTo>
                    <a:pt x="43" y="21"/>
                  </a:lnTo>
                  <a:lnTo>
                    <a:pt x="43" y="17"/>
                  </a:lnTo>
                  <a:lnTo>
                    <a:pt x="41" y="13"/>
                  </a:lnTo>
                  <a:lnTo>
                    <a:pt x="36" y="7"/>
                  </a:lnTo>
                  <a:lnTo>
                    <a:pt x="34" y="5"/>
                  </a:lnTo>
                  <a:lnTo>
                    <a:pt x="30" y="5"/>
                  </a:lnTo>
                  <a:lnTo>
                    <a:pt x="22" y="3"/>
                  </a:lnTo>
                  <a:lnTo>
                    <a:pt x="20" y="3"/>
                  </a:lnTo>
                  <a:lnTo>
                    <a:pt x="14" y="0"/>
                  </a:lnTo>
                  <a:lnTo>
                    <a:pt x="10" y="0"/>
                  </a:lnTo>
                  <a:lnTo>
                    <a:pt x="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4" name="Freeform 214"/>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5" name="Freeform 215"/>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6" name="Freeform 216"/>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7" name="Freeform 217"/>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8" name="Freeform 218"/>
            <p:cNvSpPr>
              <a:spLocks/>
            </p:cNvSpPr>
            <p:nvPr/>
          </p:nvSpPr>
          <p:spPr bwMode="auto">
            <a:xfrm>
              <a:off x="9680575" y="5395913"/>
              <a:ext cx="128588" cy="90488"/>
            </a:xfrm>
            <a:custGeom>
              <a:avLst/>
              <a:gdLst>
                <a:gd name="T0" fmla="*/ 38 w 81"/>
                <a:gd name="T1" fmla="*/ 4 h 57"/>
                <a:gd name="T2" fmla="*/ 38 w 81"/>
                <a:gd name="T3" fmla="*/ 6 h 57"/>
                <a:gd name="T4" fmla="*/ 38 w 81"/>
                <a:gd name="T5" fmla="*/ 10 h 57"/>
                <a:gd name="T6" fmla="*/ 38 w 81"/>
                <a:gd name="T7" fmla="*/ 10 h 57"/>
                <a:gd name="T8" fmla="*/ 38 w 81"/>
                <a:gd name="T9" fmla="*/ 16 h 57"/>
                <a:gd name="T10" fmla="*/ 38 w 81"/>
                <a:gd name="T11" fmla="*/ 21 h 57"/>
                <a:gd name="T12" fmla="*/ 36 w 81"/>
                <a:gd name="T13" fmla="*/ 23 h 57"/>
                <a:gd name="T14" fmla="*/ 32 w 81"/>
                <a:gd name="T15" fmla="*/ 23 h 57"/>
                <a:gd name="T16" fmla="*/ 30 w 81"/>
                <a:gd name="T17" fmla="*/ 21 h 57"/>
                <a:gd name="T18" fmla="*/ 28 w 81"/>
                <a:gd name="T19" fmla="*/ 18 h 57"/>
                <a:gd name="T20" fmla="*/ 20 w 81"/>
                <a:gd name="T21" fmla="*/ 18 h 57"/>
                <a:gd name="T22" fmla="*/ 18 w 81"/>
                <a:gd name="T23" fmla="*/ 18 h 57"/>
                <a:gd name="T24" fmla="*/ 18 w 81"/>
                <a:gd name="T25" fmla="*/ 23 h 57"/>
                <a:gd name="T26" fmla="*/ 18 w 81"/>
                <a:gd name="T27" fmla="*/ 23 h 57"/>
                <a:gd name="T28" fmla="*/ 16 w 81"/>
                <a:gd name="T29" fmla="*/ 23 h 57"/>
                <a:gd name="T30" fmla="*/ 14 w 81"/>
                <a:gd name="T31" fmla="*/ 18 h 57"/>
                <a:gd name="T32" fmla="*/ 12 w 81"/>
                <a:gd name="T33" fmla="*/ 16 h 57"/>
                <a:gd name="T34" fmla="*/ 12 w 81"/>
                <a:gd name="T35" fmla="*/ 12 h 57"/>
                <a:gd name="T36" fmla="*/ 12 w 81"/>
                <a:gd name="T37" fmla="*/ 10 h 57"/>
                <a:gd name="T38" fmla="*/ 10 w 81"/>
                <a:gd name="T39" fmla="*/ 6 h 57"/>
                <a:gd name="T40" fmla="*/ 6 w 81"/>
                <a:gd name="T41" fmla="*/ 4 h 57"/>
                <a:gd name="T42" fmla="*/ 4 w 81"/>
                <a:gd name="T43" fmla="*/ 4 h 57"/>
                <a:gd name="T44" fmla="*/ 2 w 81"/>
                <a:gd name="T45" fmla="*/ 6 h 57"/>
                <a:gd name="T46" fmla="*/ 0 w 81"/>
                <a:gd name="T47" fmla="*/ 6 h 57"/>
                <a:gd name="T48" fmla="*/ 0 w 81"/>
                <a:gd name="T49" fmla="*/ 10 h 57"/>
                <a:gd name="T50" fmla="*/ 4 w 81"/>
                <a:gd name="T51" fmla="*/ 16 h 57"/>
                <a:gd name="T52" fmla="*/ 8 w 81"/>
                <a:gd name="T53" fmla="*/ 16 h 57"/>
                <a:gd name="T54" fmla="*/ 8 w 81"/>
                <a:gd name="T55" fmla="*/ 18 h 57"/>
                <a:gd name="T56" fmla="*/ 10 w 81"/>
                <a:gd name="T57" fmla="*/ 23 h 57"/>
                <a:gd name="T58" fmla="*/ 10 w 81"/>
                <a:gd name="T59" fmla="*/ 27 h 57"/>
                <a:gd name="T60" fmla="*/ 12 w 81"/>
                <a:gd name="T61" fmla="*/ 31 h 57"/>
                <a:gd name="T62" fmla="*/ 14 w 81"/>
                <a:gd name="T63" fmla="*/ 37 h 57"/>
                <a:gd name="T64" fmla="*/ 16 w 81"/>
                <a:gd name="T65" fmla="*/ 41 h 57"/>
                <a:gd name="T66" fmla="*/ 24 w 81"/>
                <a:gd name="T67" fmla="*/ 45 h 57"/>
                <a:gd name="T68" fmla="*/ 30 w 81"/>
                <a:gd name="T69" fmla="*/ 49 h 57"/>
                <a:gd name="T70" fmla="*/ 32 w 81"/>
                <a:gd name="T71" fmla="*/ 53 h 57"/>
                <a:gd name="T72" fmla="*/ 36 w 81"/>
                <a:gd name="T73" fmla="*/ 57 h 57"/>
                <a:gd name="T74" fmla="*/ 38 w 81"/>
                <a:gd name="T75" fmla="*/ 55 h 57"/>
                <a:gd name="T76" fmla="*/ 40 w 81"/>
                <a:gd name="T77" fmla="*/ 51 h 57"/>
                <a:gd name="T78" fmla="*/ 45 w 81"/>
                <a:gd name="T79" fmla="*/ 47 h 57"/>
                <a:gd name="T80" fmla="*/ 51 w 81"/>
                <a:gd name="T81" fmla="*/ 35 h 57"/>
                <a:gd name="T82" fmla="*/ 55 w 81"/>
                <a:gd name="T83" fmla="*/ 31 h 57"/>
                <a:gd name="T84" fmla="*/ 57 w 81"/>
                <a:gd name="T85" fmla="*/ 31 h 57"/>
                <a:gd name="T86" fmla="*/ 61 w 81"/>
                <a:gd name="T87" fmla="*/ 31 h 57"/>
                <a:gd name="T88" fmla="*/ 65 w 81"/>
                <a:gd name="T89" fmla="*/ 29 h 57"/>
                <a:gd name="T90" fmla="*/ 79 w 81"/>
                <a:gd name="T91" fmla="*/ 29 h 57"/>
                <a:gd name="T92" fmla="*/ 79 w 81"/>
                <a:gd name="T93" fmla="*/ 29 h 57"/>
                <a:gd name="T94" fmla="*/ 81 w 81"/>
                <a:gd name="T95" fmla="*/ 25 h 57"/>
                <a:gd name="T96" fmla="*/ 79 w 81"/>
                <a:gd name="T97" fmla="*/ 21 h 57"/>
                <a:gd name="T98" fmla="*/ 77 w 81"/>
                <a:gd name="T99" fmla="*/ 18 h 57"/>
                <a:gd name="T100" fmla="*/ 75 w 81"/>
                <a:gd name="T101" fmla="*/ 16 h 57"/>
                <a:gd name="T102" fmla="*/ 73 w 81"/>
                <a:gd name="T103" fmla="*/ 12 h 57"/>
                <a:gd name="T104" fmla="*/ 71 w 81"/>
                <a:gd name="T105" fmla="*/ 8 h 57"/>
                <a:gd name="T106" fmla="*/ 69 w 81"/>
                <a:gd name="T107" fmla="*/ 6 h 57"/>
                <a:gd name="T108" fmla="*/ 65 w 81"/>
                <a:gd name="T109" fmla="*/ 6 h 57"/>
                <a:gd name="T110" fmla="*/ 61 w 81"/>
                <a:gd name="T111" fmla="*/ 6 h 57"/>
                <a:gd name="T112" fmla="*/ 57 w 81"/>
                <a:gd name="T113" fmla="*/ 8 h 57"/>
                <a:gd name="T114" fmla="*/ 53 w 81"/>
                <a:gd name="T115" fmla="*/ 8 h 57"/>
                <a:gd name="T116" fmla="*/ 49 w 81"/>
                <a:gd name="T117" fmla="*/ 8 h 57"/>
                <a:gd name="T118" fmla="*/ 47 w 81"/>
                <a:gd name="T119" fmla="*/ 6 h 57"/>
                <a:gd name="T120" fmla="*/ 43 w 81"/>
                <a:gd name="T121" fmla="*/ 4 h 57"/>
                <a:gd name="T122" fmla="*/ 38 w 81"/>
                <a:gd name="T123" fmla="*/ 0 h 57"/>
                <a:gd name="T124" fmla="*/ 38 w 81"/>
                <a:gd name="T125"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38" y="4"/>
                  </a:moveTo>
                  <a:lnTo>
                    <a:pt x="38" y="6"/>
                  </a:lnTo>
                  <a:lnTo>
                    <a:pt x="38" y="10"/>
                  </a:lnTo>
                  <a:lnTo>
                    <a:pt x="38" y="10"/>
                  </a:lnTo>
                  <a:lnTo>
                    <a:pt x="38" y="16"/>
                  </a:lnTo>
                  <a:lnTo>
                    <a:pt x="38" y="21"/>
                  </a:lnTo>
                  <a:lnTo>
                    <a:pt x="36" y="23"/>
                  </a:lnTo>
                  <a:lnTo>
                    <a:pt x="32" y="23"/>
                  </a:lnTo>
                  <a:lnTo>
                    <a:pt x="30" y="21"/>
                  </a:lnTo>
                  <a:lnTo>
                    <a:pt x="28" y="18"/>
                  </a:lnTo>
                  <a:lnTo>
                    <a:pt x="20" y="18"/>
                  </a:lnTo>
                  <a:lnTo>
                    <a:pt x="18" y="18"/>
                  </a:lnTo>
                  <a:lnTo>
                    <a:pt x="18" y="23"/>
                  </a:lnTo>
                  <a:lnTo>
                    <a:pt x="18" y="23"/>
                  </a:lnTo>
                  <a:lnTo>
                    <a:pt x="16" y="23"/>
                  </a:lnTo>
                  <a:lnTo>
                    <a:pt x="14" y="18"/>
                  </a:lnTo>
                  <a:lnTo>
                    <a:pt x="12" y="16"/>
                  </a:lnTo>
                  <a:lnTo>
                    <a:pt x="12" y="12"/>
                  </a:lnTo>
                  <a:lnTo>
                    <a:pt x="12" y="10"/>
                  </a:lnTo>
                  <a:lnTo>
                    <a:pt x="10" y="6"/>
                  </a:lnTo>
                  <a:lnTo>
                    <a:pt x="6" y="4"/>
                  </a:lnTo>
                  <a:lnTo>
                    <a:pt x="4" y="4"/>
                  </a:lnTo>
                  <a:lnTo>
                    <a:pt x="2" y="6"/>
                  </a:lnTo>
                  <a:lnTo>
                    <a:pt x="0" y="6"/>
                  </a:lnTo>
                  <a:lnTo>
                    <a:pt x="0" y="10"/>
                  </a:lnTo>
                  <a:lnTo>
                    <a:pt x="4" y="16"/>
                  </a:lnTo>
                  <a:lnTo>
                    <a:pt x="8" y="16"/>
                  </a:lnTo>
                  <a:lnTo>
                    <a:pt x="8" y="18"/>
                  </a:lnTo>
                  <a:lnTo>
                    <a:pt x="10" y="23"/>
                  </a:lnTo>
                  <a:lnTo>
                    <a:pt x="10" y="27"/>
                  </a:lnTo>
                  <a:lnTo>
                    <a:pt x="12" y="31"/>
                  </a:lnTo>
                  <a:lnTo>
                    <a:pt x="14" y="37"/>
                  </a:lnTo>
                  <a:lnTo>
                    <a:pt x="16" y="41"/>
                  </a:lnTo>
                  <a:lnTo>
                    <a:pt x="24" y="45"/>
                  </a:lnTo>
                  <a:lnTo>
                    <a:pt x="30" y="49"/>
                  </a:lnTo>
                  <a:lnTo>
                    <a:pt x="32" y="53"/>
                  </a:lnTo>
                  <a:lnTo>
                    <a:pt x="36" y="57"/>
                  </a:lnTo>
                  <a:lnTo>
                    <a:pt x="38" y="55"/>
                  </a:lnTo>
                  <a:lnTo>
                    <a:pt x="40" y="51"/>
                  </a:lnTo>
                  <a:lnTo>
                    <a:pt x="45" y="47"/>
                  </a:lnTo>
                  <a:lnTo>
                    <a:pt x="51" y="35"/>
                  </a:lnTo>
                  <a:lnTo>
                    <a:pt x="55" y="31"/>
                  </a:lnTo>
                  <a:lnTo>
                    <a:pt x="57" y="31"/>
                  </a:lnTo>
                  <a:lnTo>
                    <a:pt x="61" y="31"/>
                  </a:lnTo>
                  <a:lnTo>
                    <a:pt x="65" y="29"/>
                  </a:lnTo>
                  <a:lnTo>
                    <a:pt x="79" y="29"/>
                  </a:lnTo>
                  <a:lnTo>
                    <a:pt x="79" y="29"/>
                  </a:lnTo>
                  <a:lnTo>
                    <a:pt x="81" y="25"/>
                  </a:lnTo>
                  <a:lnTo>
                    <a:pt x="79" y="21"/>
                  </a:lnTo>
                  <a:lnTo>
                    <a:pt x="77" y="18"/>
                  </a:lnTo>
                  <a:lnTo>
                    <a:pt x="75" y="16"/>
                  </a:lnTo>
                  <a:lnTo>
                    <a:pt x="73" y="12"/>
                  </a:lnTo>
                  <a:lnTo>
                    <a:pt x="71" y="8"/>
                  </a:lnTo>
                  <a:lnTo>
                    <a:pt x="69" y="6"/>
                  </a:lnTo>
                  <a:lnTo>
                    <a:pt x="65" y="6"/>
                  </a:lnTo>
                  <a:lnTo>
                    <a:pt x="61" y="6"/>
                  </a:lnTo>
                  <a:lnTo>
                    <a:pt x="57" y="8"/>
                  </a:lnTo>
                  <a:lnTo>
                    <a:pt x="53" y="8"/>
                  </a:lnTo>
                  <a:lnTo>
                    <a:pt x="49" y="8"/>
                  </a:lnTo>
                  <a:lnTo>
                    <a:pt x="47" y="6"/>
                  </a:lnTo>
                  <a:lnTo>
                    <a:pt x="43" y="4"/>
                  </a:lnTo>
                  <a:lnTo>
                    <a:pt x="38" y="0"/>
                  </a:lnTo>
                  <a:lnTo>
                    <a:pt x="3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0" name="Freeform 220"/>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1" name="Freeform 221"/>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2" name="Freeform 222"/>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3" name="Freeform 223"/>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4" name="Freeform 224"/>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5" name="Freeform 225"/>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6" name="Freeform 226"/>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7" name="Freeform 227"/>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8" name="Freeform 228"/>
            <p:cNvSpPr>
              <a:spLocks/>
            </p:cNvSpPr>
            <p:nvPr/>
          </p:nvSpPr>
          <p:spPr bwMode="auto">
            <a:xfrm>
              <a:off x="9274175" y="5418138"/>
              <a:ext cx="593725" cy="552450"/>
            </a:xfrm>
            <a:custGeom>
              <a:avLst/>
              <a:gdLst>
                <a:gd name="T0" fmla="*/ 129 w 374"/>
                <a:gd name="T1" fmla="*/ 7 h 348"/>
                <a:gd name="T2" fmla="*/ 115 w 374"/>
                <a:gd name="T3" fmla="*/ 13 h 348"/>
                <a:gd name="T4" fmla="*/ 111 w 374"/>
                <a:gd name="T5" fmla="*/ 19 h 348"/>
                <a:gd name="T6" fmla="*/ 98 w 374"/>
                <a:gd name="T7" fmla="*/ 17 h 348"/>
                <a:gd name="T8" fmla="*/ 100 w 374"/>
                <a:gd name="T9" fmla="*/ 23 h 348"/>
                <a:gd name="T10" fmla="*/ 106 w 374"/>
                <a:gd name="T11" fmla="*/ 33 h 348"/>
                <a:gd name="T12" fmla="*/ 98 w 374"/>
                <a:gd name="T13" fmla="*/ 27 h 348"/>
                <a:gd name="T14" fmla="*/ 76 w 374"/>
                <a:gd name="T15" fmla="*/ 27 h 348"/>
                <a:gd name="T16" fmla="*/ 68 w 374"/>
                <a:gd name="T17" fmla="*/ 41 h 348"/>
                <a:gd name="T18" fmla="*/ 45 w 374"/>
                <a:gd name="T19" fmla="*/ 58 h 348"/>
                <a:gd name="T20" fmla="*/ 41 w 374"/>
                <a:gd name="T21" fmla="*/ 70 h 348"/>
                <a:gd name="T22" fmla="*/ 39 w 374"/>
                <a:gd name="T23" fmla="*/ 82 h 348"/>
                <a:gd name="T24" fmla="*/ 43 w 374"/>
                <a:gd name="T25" fmla="*/ 99 h 348"/>
                <a:gd name="T26" fmla="*/ 49 w 374"/>
                <a:gd name="T27" fmla="*/ 99 h 348"/>
                <a:gd name="T28" fmla="*/ 49 w 374"/>
                <a:gd name="T29" fmla="*/ 107 h 348"/>
                <a:gd name="T30" fmla="*/ 55 w 374"/>
                <a:gd name="T31" fmla="*/ 103 h 348"/>
                <a:gd name="T32" fmla="*/ 61 w 374"/>
                <a:gd name="T33" fmla="*/ 109 h 348"/>
                <a:gd name="T34" fmla="*/ 70 w 374"/>
                <a:gd name="T35" fmla="*/ 111 h 348"/>
                <a:gd name="T36" fmla="*/ 66 w 374"/>
                <a:gd name="T37" fmla="*/ 119 h 348"/>
                <a:gd name="T38" fmla="*/ 74 w 374"/>
                <a:gd name="T39" fmla="*/ 133 h 348"/>
                <a:gd name="T40" fmla="*/ 82 w 374"/>
                <a:gd name="T41" fmla="*/ 143 h 348"/>
                <a:gd name="T42" fmla="*/ 88 w 374"/>
                <a:gd name="T43" fmla="*/ 152 h 348"/>
                <a:gd name="T44" fmla="*/ 102 w 374"/>
                <a:gd name="T45" fmla="*/ 148 h 348"/>
                <a:gd name="T46" fmla="*/ 106 w 374"/>
                <a:gd name="T47" fmla="*/ 152 h 348"/>
                <a:gd name="T48" fmla="*/ 96 w 374"/>
                <a:gd name="T49" fmla="*/ 158 h 348"/>
                <a:gd name="T50" fmla="*/ 90 w 374"/>
                <a:gd name="T51" fmla="*/ 170 h 348"/>
                <a:gd name="T52" fmla="*/ 80 w 374"/>
                <a:gd name="T53" fmla="*/ 166 h 348"/>
                <a:gd name="T54" fmla="*/ 76 w 374"/>
                <a:gd name="T55" fmla="*/ 172 h 348"/>
                <a:gd name="T56" fmla="*/ 82 w 374"/>
                <a:gd name="T57" fmla="*/ 180 h 348"/>
                <a:gd name="T58" fmla="*/ 70 w 374"/>
                <a:gd name="T59" fmla="*/ 186 h 348"/>
                <a:gd name="T60" fmla="*/ 55 w 374"/>
                <a:gd name="T61" fmla="*/ 172 h 348"/>
                <a:gd name="T62" fmla="*/ 45 w 374"/>
                <a:gd name="T63" fmla="*/ 170 h 348"/>
                <a:gd name="T64" fmla="*/ 31 w 374"/>
                <a:gd name="T65" fmla="*/ 166 h 348"/>
                <a:gd name="T66" fmla="*/ 25 w 374"/>
                <a:gd name="T67" fmla="*/ 170 h 348"/>
                <a:gd name="T68" fmla="*/ 35 w 374"/>
                <a:gd name="T69" fmla="*/ 184 h 348"/>
                <a:gd name="T70" fmla="*/ 29 w 374"/>
                <a:gd name="T71" fmla="*/ 191 h 348"/>
                <a:gd name="T72" fmla="*/ 19 w 374"/>
                <a:gd name="T73" fmla="*/ 191 h 348"/>
                <a:gd name="T74" fmla="*/ 6 w 374"/>
                <a:gd name="T75" fmla="*/ 178 h 348"/>
                <a:gd name="T76" fmla="*/ 8 w 374"/>
                <a:gd name="T77" fmla="*/ 158 h 348"/>
                <a:gd name="T78" fmla="*/ 10 w 374"/>
                <a:gd name="T79" fmla="*/ 152 h 348"/>
                <a:gd name="T80" fmla="*/ 17 w 374"/>
                <a:gd name="T81" fmla="*/ 152 h 348"/>
                <a:gd name="T82" fmla="*/ 6 w 374"/>
                <a:gd name="T83" fmla="*/ 146 h 348"/>
                <a:gd name="T84" fmla="*/ 0 w 374"/>
                <a:gd name="T85" fmla="*/ 162 h 348"/>
                <a:gd name="T86" fmla="*/ 31 w 374"/>
                <a:gd name="T87" fmla="*/ 227 h 348"/>
                <a:gd name="T88" fmla="*/ 74 w 374"/>
                <a:gd name="T89" fmla="*/ 250 h 348"/>
                <a:gd name="T90" fmla="*/ 111 w 374"/>
                <a:gd name="T91" fmla="*/ 260 h 348"/>
                <a:gd name="T92" fmla="*/ 151 w 374"/>
                <a:gd name="T93" fmla="*/ 274 h 348"/>
                <a:gd name="T94" fmla="*/ 170 w 374"/>
                <a:gd name="T95" fmla="*/ 280 h 348"/>
                <a:gd name="T96" fmla="*/ 192 w 374"/>
                <a:gd name="T97" fmla="*/ 291 h 348"/>
                <a:gd name="T98" fmla="*/ 207 w 374"/>
                <a:gd name="T99" fmla="*/ 297 h 348"/>
                <a:gd name="T100" fmla="*/ 243 w 374"/>
                <a:gd name="T101" fmla="*/ 327 h 348"/>
                <a:gd name="T102" fmla="*/ 266 w 374"/>
                <a:gd name="T103" fmla="*/ 348 h 348"/>
                <a:gd name="T104" fmla="*/ 368 w 374"/>
                <a:gd name="T105" fmla="*/ 139 h 348"/>
                <a:gd name="T106" fmla="*/ 354 w 374"/>
                <a:gd name="T107" fmla="*/ 133 h 348"/>
                <a:gd name="T108" fmla="*/ 335 w 374"/>
                <a:gd name="T109" fmla="*/ 115 h 348"/>
                <a:gd name="T110" fmla="*/ 315 w 374"/>
                <a:gd name="T111" fmla="*/ 109 h 348"/>
                <a:gd name="T112" fmla="*/ 294 w 374"/>
                <a:gd name="T113" fmla="*/ 92 h 348"/>
                <a:gd name="T114" fmla="*/ 274 w 374"/>
                <a:gd name="T115" fmla="*/ 78 h 348"/>
                <a:gd name="T116" fmla="*/ 266 w 374"/>
                <a:gd name="T117" fmla="*/ 62 h 348"/>
                <a:gd name="T118" fmla="*/ 264 w 374"/>
                <a:gd name="T119" fmla="*/ 47 h 348"/>
                <a:gd name="T120" fmla="*/ 237 w 374"/>
                <a:gd name="T121" fmla="*/ 39 h 348"/>
                <a:gd name="T122" fmla="*/ 213 w 374"/>
                <a:gd name="T123" fmla="*/ 11 h 348"/>
                <a:gd name="T124" fmla="*/ 170 w 374"/>
                <a:gd name="T125"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4" h="348">
                  <a:moveTo>
                    <a:pt x="139" y="2"/>
                  </a:moveTo>
                  <a:lnTo>
                    <a:pt x="139" y="4"/>
                  </a:lnTo>
                  <a:lnTo>
                    <a:pt x="137" y="7"/>
                  </a:lnTo>
                  <a:lnTo>
                    <a:pt x="137" y="7"/>
                  </a:lnTo>
                  <a:lnTo>
                    <a:pt x="131" y="7"/>
                  </a:lnTo>
                  <a:lnTo>
                    <a:pt x="129" y="7"/>
                  </a:lnTo>
                  <a:lnTo>
                    <a:pt x="127" y="9"/>
                  </a:lnTo>
                  <a:lnTo>
                    <a:pt x="123" y="15"/>
                  </a:lnTo>
                  <a:lnTo>
                    <a:pt x="121" y="15"/>
                  </a:lnTo>
                  <a:lnTo>
                    <a:pt x="119" y="15"/>
                  </a:lnTo>
                  <a:lnTo>
                    <a:pt x="117" y="15"/>
                  </a:lnTo>
                  <a:lnTo>
                    <a:pt x="115" y="13"/>
                  </a:lnTo>
                  <a:lnTo>
                    <a:pt x="113" y="13"/>
                  </a:lnTo>
                  <a:lnTo>
                    <a:pt x="113" y="15"/>
                  </a:lnTo>
                  <a:lnTo>
                    <a:pt x="113" y="17"/>
                  </a:lnTo>
                  <a:lnTo>
                    <a:pt x="113" y="17"/>
                  </a:lnTo>
                  <a:lnTo>
                    <a:pt x="113" y="19"/>
                  </a:lnTo>
                  <a:lnTo>
                    <a:pt x="111" y="19"/>
                  </a:lnTo>
                  <a:lnTo>
                    <a:pt x="108" y="19"/>
                  </a:lnTo>
                  <a:lnTo>
                    <a:pt x="104" y="17"/>
                  </a:lnTo>
                  <a:lnTo>
                    <a:pt x="102" y="17"/>
                  </a:lnTo>
                  <a:lnTo>
                    <a:pt x="100" y="15"/>
                  </a:lnTo>
                  <a:lnTo>
                    <a:pt x="100" y="17"/>
                  </a:lnTo>
                  <a:lnTo>
                    <a:pt x="98" y="17"/>
                  </a:lnTo>
                  <a:lnTo>
                    <a:pt x="98" y="17"/>
                  </a:lnTo>
                  <a:lnTo>
                    <a:pt x="98" y="17"/>
                  </a:lnTo>
                  <a:lnTo>
                    <a:pt x="98" y="19"/>
                  </a:lnTo>
                  <a:lnTo>
                    <a:pt x="98" y="21"/>
                  </a:lnTo>
                  <a:lnTo>
                    <a:pt x="100" y="21"/>
                  </a:lnTo>
                  <a:lnTo>
                    <a:pt x="100" y="23"/>
                  </a:lnTo>
                  <a:lnTo>
                    <a:pt x="102" y="23"/>
                  </a:lnTo>
                  <a:lnTo>
                    <a:pt x="104" y="25"/>
                  </a:lnTo>
                  <a:lnTo>
                    <a:pt x="106" y="27"/>
                  </a:lnTo>
                  <a:lnTo>
                    <a:pt x="106" y="29"/>
                  </a:lnTo>
                  <a:lnTo>
                    <a:pt x="106" y="31"/>
                  </a:lnTo>
                  <a:lnTo>
                    <a:pt x="106" y="33"/>
                  </a:lnTo>
                  <a:lnTo>
                    <a:pt x="106" y="35"/>
                  </a:lnTo>
                  <a:lnTo>
                    <a:pt x="104" y="35"/>
                  </a:lnTo>
                  <a:lnTo>
                    <a:pt x="104" y="33"/>
                  </a:lnTo>
                  <a:lnTo>
                    <a:pt x="102" y="31"/>
                  </a:lnTo>
                  <a:lnTo>
                    <a:pt x="100" y="29"/>
                  </a:lnTo>
                  <a:lnTo>
                    <a:pt x="98" y="27"/>
                  </a:lnTo>
                  <a:lnTo>
                    <a:pt x="96" y="25"/>
                  </a:lnTo>
                  <a:lnTo>
                    <a:pt x="88" y="25"/>
                  </a:lnTo>
                  <a:lnTo>
                    <a:pt x="86" y="23"/>
                  </a:lnTo>
                  <a:lnTo>
                    <a:pt x="84" y="23"/>
                  </a:lnTo>
                  <a:lnTo>
                    <a:pt x="80" y="23"/>
                  </a:lnTo>
                  <a:lnTo>
                    <a:pt x="76" y="27"/>
                  </a:lnTo>
                  <a:lnTo>
                    <a:pt x="74" y="27"/>
                  </a:lnTo>
                  <a:lnTo>
                    <a:pt x="72" y="29"/>
                  </a:lnTo>
                  <a:lnTo>
                    <a:pt x="72" y="31"/>
                  </a:lnTo>
                  <a:lnTo>
                    <a:pt x="72" y="35"/>
                  </a:lnTo>
                  <a:lnTo>
                    <a:pt x="72" y="35"/>
                  </a:lnTo>
                  <a:lnTo>
                    <a:pt x="68" y="41"/>
                  </a:lnTo>
                  <a:lnTo>
                    <a:pt x="59" y="47"/>
                  </a:lnTo>
                  <a:lnTo>
                    <a:pt x="57" y="49"/>
                  </a:lnTo>
                  <a:lnTo>
                    <a:pt x="53" y="51"/>
                  </a:lnTo>
                  <a:lnTo>
                    <a:pt x="49" y="54"/>
                  </a:lnTo>
                  <a:lnTo>
                    <a:pt x="47" y="56"/>
                  </a:lnTo>
                  <a:lnTo>
                    <a:pt x="45" y="58"/>
                  </a:lnTo>
                  <a:lnTo>
                    <a:pt x="45" y="58"/>
                  </a:lnTo>
                  <a:lnTo>
                    <a:pt x="43" y="60"/>
                  </a:lnTo>
                  <a:lnTo>
                    <a:pt x="43" y="64"/>
                  </a:lnTo>
                  <a:lnTo>
                    <a:pt x="43" y="64"/>
                  </a:lnTo>
                  <a:lnTo>
                    <a:pt x="41" y="66"/>
                  </a:lnTo>
                  <a:lnTo>
                    <a:pt x="41" y="70"/>
                  </a:lnTo>
                  <a:lnTo>
                    <a:pt x="43" y="72"/>
                  </a:lnTo>
                  <a:lnTo>
                    <a:pt x="43" y="72"/>
                  </a:lnTo>
                  <a:lnTo>
                    <a:pt x="43" y="76"/>
                  </a:lnTo>
                  <a:lnTo>
                    <a:pt x="41" y="78"/>
                  </a:lnTo>
                  <a:lnTo>
                    <a:pt x="41" y="80"/>
                  </a:lnTo>
                  <a:lnTo>
                    <a:pt x="39" y="82"/>
                  </a:lnTo>
                  <a:lnTo>
                    <a:pt x="39" y="86"/>
                  </a:lnTo>
                  <a:lnTo>
                    <a:pt x="39" y="88"/>
                  </a:lnTo>
                  <a:lnTo>
                    <a:pt x="41" y="90"/>
                  </a:lnTo>
                  <a:lnTo>
                    <a:pt x="43" y="94"/>
                  </a:lnTo>
                  <a:lnTo>
                    <a:pt x="41" y="96"/>
                  </a:lnTo>
                  <a:lnTo>
                    <a:pt x="43" y="99"/>
                  </a:lnTo>
                  <a:lnTo>
                    <a:pt x="45" y="99"/>
                  </a:lnTo>
                  <a:lnTo>
                    <a:pt x="45" y="99"/>
                  </a:lnTo>
                  <a:lnTo>
                    <a:pt x="47" y="96"/>
                  </a:lnTo>
                  <a:lnTo>
                    <a:pt x="47" y="96"/>
                  </a:lnTo>
                  <a:lnTo>
                    <a:pt x="49" y="96"/>
                  </a:lnTo>
                  <a:lnTo>
                    <a:pt x="49" y="99"/>
                  </a:lnTo>
                  <a:lnTo>
                    <a:pt x="49" y="101"/>
                  </a:lnTo>
                  <a:lnTo>
                    <a:pt x="49" y="101"/>
                  </a:lnTo>
                  <a:lnTo>
                    <a:pt x="49" y="103"/>
                  </a:lnTo>
                  <a:lnTo>
                    <a:pt x="47" y="105"/>
                  </a:lnTo>
                  <a:lnTo>
                    <a:pt x="47" y="107"/>
                  </a:lnTo>
                  <a:lnTo>
                    <a:pt x="49" y="107"/>
                  </a:lnTo>
                  <a:lnTo>
                    <a:pt x="51" y="107"/>
                  </a:lnTo>
                  <a:lnTo>
                    <a:pt x="51" y="107"/>
                  </a:lnTo>
                  <a:lnTo>
                    <a:pt x="51" y="105"/>
                  </a:lnTo>
                  <a:lnTo>
                    <a:pt x="53" y="103"/>
                  </a:lnTo>
                  <a:lnTo>
                    <a:pt x="53" y="103"/>
                  </a:lnTo>
                  <a:lnTo>
                    <a:pt x="55" y="103"/>
                  </a:lnTo>
                  <a:lnTo>
                    <a:pt x="57" y="103"/>
                  </a:lnTo>
                  <a:lnTo>
                    <a:pt x="57" y="105"/>
                  </a:lnTo>
                  <a:lnTo>
                    <a:pt x="59" y="107"/>
                  </a:lnTo>
                  <a:lnTo>
                    <a:pt x="59" y="109"/>
                  </a:lnTo>
                  <a:lnTo>
                    <a:pt x="59" y="109"/>
                  </a:lnTo>
                  <a:lnTo>
                    <a:pt x="61" y="109"/>
                  </a:lnTo>
                  <a:lnTo>
                    <a:pt x="61" y="109"/>
                  </a:lnTo>
                  <a:lnTo>
                    <a:pt x="64" y="109"/>
                  </a:lnTo>
                  <a:lnTo>
                    <a:pt x="66" y="109"/>
                  </a:lnTo>
                  <a:lnTo>
                    <a:pt x="66" y="109"/>
                  </a:lnTo>
                  <a:lnTo>
                    <a:pt x="68" y="111"/>
                  </a:lnTo>
                  <a:lnTo>
                    <a:pt x="70" y="111"/>
                  </a:lnTo>
                  <a:lnTo>
                    <a:pt x="70" y="111"/>
                  </a:lnTo>
                  <a:lnTo>
                    <a:pt x="66" y="113"/>
                  </a:lnTo>
                  <a:lnTo>
                    <a:pt x="66" y="113"/>
                  </a:lnTo>
                  <a:lnTo>
                    <a:pt x="66" y="115"/>
                  </a:lnTo>
                  <a:lnTo>
                    <a:pt x="66" y="117"/>
                  </a:lnTo>
                  <a:lnTo>
                    <a:pt x="66" y="119"/>
                  </a:lnTo>
                  <a:lnTo>
                    <a:pt x="68" y="119"/>
                  </a:lnTo>
                  <a:lnTo>
                    <a:pt x="72" y="121"/>
                  </a:lnTo>
                  <a:lnTo>
                    <a:pt x="74" y="123"/>
                  </a:lnTo>
                  <a:lnTo>
                    <a:pt x="74" y="125"/>
                  </a:lnTo>
                  <a:lnTo>
                    <a:pt x="74" y="131"/>
                  </a:lnTo>
                  <a:lnTo>
                    <a:pt x="74" y="133"/>
                  </a:lnTo>
                  <a:lnTo>
                    <a:pt x="78" y="133"/>
                  </a:lnTo>
                  <a:lnTo>
                    <a:pt x="80" y="133"/>
                  </a:lnTo>
                  <a:lnTo>
                    <a:pt x="82" y="133"/>
                  </a:lnTo>
                  <a:lnTo>
                    <a:pt x="82" y="135"/>
                  </a:lnTo>
                  <a:lnTo>
                    <a:pt x="84" y="139"/>
                  </a:lnTo>
                  <a:lnTo>
                    <a:pt x="82" y="143"/>
                  </a:lnTo>
                  <a:lnTo>
                    <a:pt x="82" y="146"/>
                  </a:lnTo>
                  <a:lnTo>
                    <a:pt x="82" y="148"/>
                  </a:lnTo>
                  <a:lnTo>
                    <a:pt x="84" y="148"/>
                  </a:lnTo>
                  <a:lnTo>
                    <a:pt x="86" y="148"/>
                  </a:lnTo>
                  <a:lnTo>
                    <a:pt x="88" y="150"/>
                  </a:lnTo>
                  <a:lnTo>
                    <a:pt x="88" y="152"/>
                  </a:lnTo>
                  <a:lnTo>
                    <a:pt x="88" y="152"/>
                  </a:lnTo>
                  <a:lnTo>
                    <a:pt x="92" y="152"/>
                  </a:lnTo>
                  <a:lnTo>
                    <a:pt x="94" y="148"/>
                  </a:lnTo>
                  <a:lnTo>
                    <a:pt x="96" y="148"/>
                  </a:lnTo>
                  <a:lnTo>
                    <a:pt x="98" y="148"/>
                  </a:lnTo>
                  <a:lnTo>
                    <a:pt x="102" y="148"/>
                  </a:lnTo>
                  <a:lnTo>
                    <a:pt x="106" y="148"/>
                  </a:lnTo>
                  <a:lnTo>
                    <a:pt x="111" y="148"/>
                  </a:lnTo>
                  <a:lnTo>
                    <a:pt x="113" y="150"/>
                  </a:lnTo>
                  <a:lnTo>
                    <a:pt x="113" y="152"/>
                  </a:lnTo>
                  <a:lnTo>
                    <a:pt x="111" y="152"/>
                  </a:lnTo>
                  <a:lnTo>
                    <a:pt x="106" y="152"/>
                  </a:lnTo>
                  <a:lnTo>
                    <a:pt x="106" y="152"/>
                  </a:lnTo>
                  <a:lnTo>
                    <a:pt x="102" y="156"/>
                  </a:lnTo>
                  <a:lnTo>
                    <a:pt x="102" y="158"/>
                  </a:lnTo>
                  <a:lnTo>
                    <a:pt x="100" y="158"/>
                  </a:lnTo>
                  <a:lnTo>
                    <a:pt x="98" y="158"/>
                  </a:lnTo>
                  <a:lnTo>
                    <a:pt x="96" y="158"/>
                  </a:lnTo>
                  <a:lnTo>
                    <a:pt x="94" y="158"/>
                  </a:lnTo>
                  <a:lnTo>
                    <a:pt x="92" y="160"/>
                  </a:lnTo>
                  <a:lnTo>
                    <a:pt x="92" y="160"/>
                  </a:lnTo>
                  <a:lnTo>
                    <a:pt x="92" y="164"/>
                  </a:lnTo>
                  <a:lnTo>
                    <a:pt x="92" y="168"/>
                  </a:lnTo>
                  <a:lnTo>
                    <a:pt x="90" y="170"/>
                  </a:lnTo>
                  <a:lnTo>
                    <a:pt x="88" y="172"/>
                  </a:lnTo>
                  <a:lnTo>
                    <a:pt x="86" y="172"/>
                  </a:lnTo>
                  <a:lnTo>
                    <a:pt x="84" y="170"/>
                  </a:lnTo>
                  <a:lnTo>
                    <a:pt x="82" y="170"/>
                  </a:lnTo>
                  <a:lnTo>
                    <a:pt x="82" y="166"/>
                  </a:lnTo>
                  <a:lnTo>
                    <a:pt x="80" y="166"/>
                  </a:lnTo>
                  <a:lnTo>
                    <a:pt x="78" y="166"/>
                  </a:lnTo>
                  <a:lnTo>
                    <a:pt x="76" y="164"/>
                  </a:lnTo>
                  <a:lnTo>
                    <a:pt x="74" y="166"/>
                  </a:lnTo>
                  <a:lnTo>
                    <a:pt x="74" y="168"/>
                  </a:lnTo>
                  <a:lnTo>
                    <a:pt x="76" y="170"/>
                  </a:lnTo>
                  <a:lnTo>
                    <a:pt x="76" y="172"/>
                  </a:lnTo>
                  <a:lnTo>
                    <a:pt x="78" y="174"/>
                  </a:lnTo>
                  <a:lnTo>
                    <a:pt x="80" y="174"/>
                  </a:lnTo>
                  <a:lnTo>
                    <a:pt x="80" y="176"/>
                  </a:lnTo>
                  <a:lnTo>
                    <a:pt x="80" y="178"/>
                  </a:lnTo>
                  <a:lnTo>
                    <a:pt x="82" y="178"/>
                  </a:lnTo>
                  <a:lnTo>
                    <a:pt x="82" y="180"/>
                  </a:lnTo>
                  <a:lnTo>
                    <a:pt x="80" y="180"/>
                  </a:lnTo>
                  <a:lnTo>
                    <a:pt x="80" y="182"/>
                  </a:lnTo>
                  <a:lnTo>
                    <a:pt x="80" y="184"/>
                  </a:lnTo>
                  <a:lnTo>
                    <a:pt x="78" y="186"/>
                  </a:lnTo>
                  <a:lnTo>
                    <a:pt x="76" y="186"/>
                  </a:lnTo>
                  <a:lnTo>
                    <a:pt x="70" y="186"/>
                  </a:lnTo>
                  <a:lnTo>
                    <a:pt x="64" y="186"/>
                  </a:lnTo>
                  <a:lnTo>
                    <a:pt x="61" y="182"/>
                  </a:lnTo>
                  <a:lnTo>
                    <a:pt x="59" y="178"/>
                  </a:lnTo>
                  <a:lnTo>
                    <a:pt x="59" y="174"/>
                  </a:lnTo>
                  <a:lnTo>
                    <a:pt x="57" y="174"/>
                  </a:lnTo>
                  <a:lnTo>
                    <a:pt x="55" y="172"/>
                  </a:lnTo>
                  <a:lnTo>
                    <a:pt x="53" y="174"/>
                  </a:lnTo>
                  <a:lnTo>
                    <a:pt x="51" y="174"/>
                  </a:lnTo>
                  <a:lnTo>
                    <a:pt x="49" y="174"/>
                  </a:lnTo>
                  <a:lnTo>
                    <a:pt x="49" y="172"/>
                  </a:lnTo>
                  <a:lnTo>
                    <a:pt x="47" y="172"/>
                  </a:lnTo>
                  <a:lnTo>
                    <a:pt x="45" y="170"/>
                  </a:lnTo>
                  <a:lnTo>
                    <a:pt x="43" y="170"/>
                  </a:lnTo>
                  <a:lnTo>
                    <a:pt x="41" y="170"/>
                  </a:lnTo>
                  <a:lnTo>
                    <a:pt x="39" y="170"/>
                  </a:lnTo>
                  <a:lnTo>
                    <a:pt x="37" y="170"/>
                  </a:lnTo>
                  <a:lnTo>
                    <a:pt x="33" y="168"/>
                  </a:lnTo>
                  <a:lnTo>
                    <a:pt x="31" y="166"/>
                  </a:lnTo>
                  <a:lnTo>
                    <a:pt x="27" y="166"/>
                  </a:lnTo>
                  <a:lnTo>
                    <a:pt x="25" y="164"/>
                  </a:lnTo>
                  <a:lnTo>
                    <a:pt x="23" y="164"/>
                  </a:lnTo>
                  <a:lnTo>
                    <a:pt x="23" y="166"/>
                  </a:lnTo>
                  <a:lnTo>
                    <a:pt x="23" y="168"/>
                  </a:lnTo>
                  <a:lnTo>
                    <a:pt x="25" y="170"/>
                  </a:lnTo>
                  <a:lnTo>
                    <a:pt x="31" y="172"/>
                  </a:lnTo>
                  <a:lnTo>
                    <a:pt x="35" y="174"/>
                  </a:lnTo>
                  <a:lnTo>
                    <a:pt x="37" y="176"/>
                  </a:lnTo>
                  <a:lnTo>
                    <a:pt x="37" y="178"/>
                  </a:lnTo>
                  <a:lnTo>
                    <a:pt x="35" y="182"/>
                  </a:lnTo>
                  <a:lnTo>
                    <a:pt x="35" y="184"/>
                  </a:lnTo>
                  <a:lnTo>
                    <a:pt x="33" y="184"/>
                  </a:lnTo>
                  <a:lnTo>
                    <a:pt x="33" y="186"/>
                  </a:lnTo>
                  <a:lnTo>
                    <a:pt x="31" y="186"/>
                  </a:lnTo>
                  <a:lnTo>
                    <a:pt x="31" y="191"/>
                  </a:lnTo>
                  <a:lnTo>
                    <a:pt x="31" y="191"/>
                  </a:lnTo>
                  <a:lnTo>
                    <a:pt x="29" y="191"/>
                  </a:lnTo>
                  <a:lnTo>
                    <a:pt x="27" y="191"/>
                  </a:lnTo>
                  <a:lnTo>
                    <a:pt x="25" y="191"/>
                  </a:lnTo>
                  <a:lnTo>
                    <a:pt x="23" y="191"/>
                  </a:lnTo>
                  <a:lnTo>
                    <a:pt x="23" y="191"/>
                  </a:lnTo>
                  <a:lnTo>
                    <a:pt x="21" y="191"/>
                  </a:lnTo>
                  <a:lnTo>
                    <a:pt x="19" y="191"/>
                  </a:lnTo>
                  <a:lnTo>
                    <a:pt x="17" y="193"/>
                  </a:lnTo>
                  <a:lnTo>
                    <a:pt x="17" y="193"/>
                  </a:lnTo>
                  <a:lnTo>
                    <a:pt x="17" y="193"/>
                  </a:lnTo>
                  <a:lnTo>
                    <a:pt x="12" y="188"/>
                  </a:lnTo>
                  <a:lnTo>
                    <a:pt x="10" y="184"/>
                  </a:lnTo>
                  <a:lnTo>
                    <a:pt x="6" y="178"/>
                  </a:lnTo>
                  <a:lnTo>
                    <a:pt x="4" y="172"/>
                  </a:lnTo>
                  <a:lnTo>
                    <a:pt x="4" y="168"/>
                  </a:lnTo>
                  <a:lnTo>
                    <a:pt x="4" y="160"/>
                  </a:lnTo>
                  <a:lnTo>
                    <a:pt x="6" y="160"/>
                  </a:lnTo>
                  <a:lnTo>
                    <a:pt x="8" y="160"/>
                  </a:lnTo>
                  <a:lnTo>
                    <a:pt x="8" y="158"/>
                  </a:lnTo>
                  <a:lnTo>
                    <a:pt x="8" y="158"/>
                  </a:lnTo>
                  <a:lnTo>
                    <a:pt x="8" y="156"/>
                  </a:lnTo>
                  <a:lnTo>
                    <a:pt x="6" y="154"/>
                  </a:lnTo>
                  <a:lnTo>
                    <a:pt x="6" y="152"/>
                  </a:lnTo>
                  <a:lnTo>
                    <a:pt x="8" y="152"/>
                  </a:lnTo>
                  <a:lnTo>
                    <a:pt x="10" y="152"/>
                  </a:lnTo>
                  <a:lnTo>
                    <a:pt x="12" y="154"/>
                  </a:lnTo>
                  <a:lnTo>
                    <a:pt x="14" y="154"/>
                  </a:lnTo>
                  <a:lnTo>
                    <a:pt x="17" y="156"/>
                  </a:lnTo>
                  <a:lnTo>
                    <a:pt x="19" y="156"/>
                  </a:lnTo>
                  <a:lnTo>
                    <a:pt x="19" y="154"/>
                  </a:lnTo>
                  <a:lnTo>
                    <a:pt x="17" y="152"/>
                  </a:lnTo>
                  <a:lnTo>
                    <a:pt x="17" y="150"/>
                  </a:lnTo>
                  <a:lnTo>
                    <a:pt x="14" y="150"/>
                  </a:lnTo>
                  <a:lnTo>
                    <a:pt x="12" y="148"/>
                  </a:lnTo>
                  <a:lnTo>
                    <a:pt x="10" y="146"/>
                  </a:lnTo>
                  <a:lnTo>
                    <a:pt x="8" y="146"/>
                  </a:lnTo>
                  <a:lnTo>
                    <a:pt x="6" y="146"/>
                  </a:lnTo>
                  <a:lnTo>
                    <a:pt x="4" y="148"/>
                  </a:lnTo>
                  <a:lnTo>
                    <a:pt x="2" y="148"/>
                  </a:lnTo>
                  <a:lnTo>
                    <a:pt x="0" y="152"/>
                  </a:lnTo>
                  <a:lnTo>
                    <a:pt x="0" y="154"/>
                  </a:lnTo>
                  <a:lnTo>
                    <a:pt x="0" y="158"/>
                  </a:lnTo>
                  <a:lnTo>
                    <a:pt x="0" y="162"/>
                  </a:lnTo>
                  <a:lnTo>
                    <a:pt x="2" y="170"/>
                  </a:lnTo>
                  <a:lnTo>
                    <a:pt x="2" y="180"/>
                  </a:lnTo>
                  <a:lnTo>
                    <a:pt x="6" y="186"/>
                  </a:lnTo>
                  <a:lnTo>
                    <a:pt x="14" y="199"/>
                  </a:lnTo>
                  <a:lnTo>
                    <a:pt x="25" y="217"/>
                  </a:lnTo>
                  <a:lnTo>
                    <a:pt x="31" y="227"/>
                  </a:lnTo>
                  <a:lnTo>
                    <a:pt x="37" y="233"/>
                  </a:lnTo>
                  <a:lnTo>
                    <a:pt x="41" y="233"/>
                  </a:lnTo>
                  <a:lnTo>
                    <a:pt x="49" y="238"/>
                  </a:lnTo>
                  <a:lnTo>
                    <a:pt x="53" y="242"/>
                  </a:lnTo>
                  <a:lnTo>
                    <a:pt x="59" y="246"/>
                  </a:lnTo>
                  <a:lnTo>
                    <a:pt x="74" y="250"/>
                  </a:lnTo>
                  <a:lnTo>
                    <a:pt x="86" y="254"/>
                  </a:lnTo>
                  <a:lnTo>
                    <a:pt x="98" y="258"/>
                  </a:lnTo>
                  <a:lnTo>
                    <a:pt x="104" y="258"/>
                  </a:lnTo>
                  <a:lnTo>
                    <a:pt x="106" y="258"/>
                  </a:lnTo>
                  <a:lnTo>
                    <a:pt x="108" y="258"/>
                  </a:lnTo>
                  <a:lnTo>
                    <a:pt x="111" y="260"/>
                  </a:lnTo>
                  <a:lnTo>
                    <a:pt x="115" y="262"/>
                  </a:lnTo>
                  <a:lnTo>
                    <a:pt x="117" y="262"/>
                  </a:lnTo>
                  <a:lnTo>
                    <a:pt x="121" y="264"/>
                  </a:lnTo>
                  <a:lnTo>
                    <a:pt x="133" y="268"/>
                  </a:lnTo>
                  <a:lnTo>
                    <a:pt x="141" y="272"/>
                  </a:lnTo>
                  <a:lnTo>
                    <a:pt x="151" y="274"/>
                  </a:lnTo>
                  <a:lnTo>
                    <a:pt x="153" y="276"/>
                  </a:lnTo>
                  <a:lnTo>
                    <a:pt x="153" y="278"/>
                  </a:lnTo>
                  <a:lnTo>
                    <a:pt x="158" y="278"/>
                  </a:lnTo>
                  <a:lnTo>
                    <a:pt x="162" y="280"/>
                  </a:lnTo>
                  <a:lnTo>
                    <a:pt x="166" y="280"/>
                  </a:lnTo>
                  <a:lnTo>
                    <a:pt x="170" y="280"/>
                  </a:lnTo>
                  <a:lnTo>
                    <a:pt x="174" y="283"/>
                  </a:lnTo>
                  <a:lnTo>
                    <a:pt x="176" y="285"/>
                  </a:lnTo>
                  <a:lnTo>
                    <a:pt x="180" y="287"/>
                  </a:lnTo>
                  <a:lnTo>
                    <a:pt x="184" y="291"/>
                  </a:lnTo>
                  <a:lnTo>
                    <a:pt x="188" y="293"/>
                  </a:lnTo>
                  <a:lnTo>
                    <a:pt x="192" y="291"/>
                  </a:lnTo>
                  <a:lnTo>
                    <a:pt x="194" y="291"/>
                  </a:lnTo>
                  <a:lnTo>
                    <a:pt x="194" y="291"/>
                  </a:lnTo>
                  <a:lnTo>
                    <a:pt x="198" y="293"/>
                  </a:lnTo>
                  <a:lnTo>
                    <a:pt x="200" y="293"/>
                  </a:lnTo>
                  <a:lnTo>
                    <a:pt x="202" y="295"/>
                  </a:lnTo>
                  <a:lnTo>
                    <a:pt x="207" y="297"/>
                  </a:lnTo>
                  <a:lnTo>
                    <a:pt x="219" y="307"/>
                  </a:lnTo>
                  <a:lnTo>
                    <a:pt x="227" y="311"/>
                  </a:lnTo>
                  <a:lnTo>
                    <a:pt x="231" y="315"/>
                  </a:lnTo>
                  <a:lnTo>
                    <a:pt x="233" y="317"/>
                  </a:lnTo>
                  <a:lnTo>
                    <a:pt x="239" y="321"/>
                  </a:lnTo>
                  <a:lnTo>
                    <a:pt x="243" y="327"/>
                  </a:lnTo>
                  <a:lnTo>
                    <a:pt x="247" y="336"/>
                  </a:lnTo>
                  <a:lnTo>
                    <a:pt x="252" y="338"/>
                  </a:lnTo>
                  <a:lnTo>
                    <a:pt x="256" y="342"/>
                  </a:lnTo>
                  <a:lnTo>
                    <a:pt x="262" y="346"/>
                  </a:lnTo>
                  <a:lnTo>
                    <a:pt x="262" y="348"/>
                  </a:lnTo>
                  <a:lnTo>
                    <a:pt x="266" y="348"/>
                  </a:lnTo>
                  <a:lnTo>
                    <a:pt x="266" y="348"/>
                  </a:lnTo>
                  <a:lnTo>
                    <a:pt x="266" y="348"/>
                  </a:lnTo>
                  <a:lnTo>
                    <a:pt x="374" y="348"/>
                  </a:lnTo>
                  <a:lnTo>
                    <a:pt x="374" y="141"/>
                  </a:lnTo>
                  <a:lnTo>
                    <a:pt x="372" y="141"/>
                  </a:lnTo>
                  <a:lnTo>
                    <a:pt x="368" y="139"/>
                  </a:lnTo>
                  <a:lnTo>
                    <a:pt x="364" y="141"/>
                  </a:lnTo>
                  <a:lnTo>
                    <a:pt x="360" y="143"/>
                  </a:lnTo>
                  <a:lnTo>
                    <a:pt x="354" y="141"/>
                  </a:lnTo>
                  <a:lnTo>
                    <a:pt x="354" y="139"/>
                  </a:lnTo>
                  <a:lnTo>
                    <a:pt x="354" y="137"/>
                  </a:lnTo>
                  <a:lnTo>
                    <a:pt x="354" y="133"/>
                  </a:lnTo>
                  <a:lnTo>
                    <a:pt x="352" y="133"/>
                  </a:lnTo>
                  <a:lnTo>
                    <a:pt x="346" y="133"/>
                  </a:lnTo>
                  <a:lnTo>
                    <a:pt x="341" y="133"/>
                  </a:lnTo>
                  <a:lnTo>
                    <a:pt x="337" y="131"/>
                  </a:lnTo>
                  <a:lnTo>
                    <a:pt x="337" y="125"/>
                  </a:lnTo>
                  <a:lnTo>
                    <a:pt x="335" y="115"/>
                  </a:lnTo>
                  <a:lnTo>
                    <a:pt x="337" y="113"/>
                  </a:lnTo>
                  <a:lnTo>
                    <a:pt x="337" y="109"/>
                  </a:lnTo>
                  <a:lnTo>
                    <a:pt x="335" y="107"/>
                  </a:lnTo>
                  <a:lnTo>
                    <a:pt x="325" y="107"/>
                  </a:lnTo>
                  <a:lnTo>
                    <a:pt x="321" y="107"/>
                  </a:lnTo>
                  <a:lnTo>
                    <a:pt x="315" y="109"/>
                  </a:lnTo>
                  <a:lnTo>
                    <a:pt x="311" y="107"/>
                  </a:lnTo>
                  <a:lnTo>
                    <a:pt x="309" y="103"/>
                  </a:lnTo>
                  <a:lnTo>
                    <a:pt x="309" y="99"/>
                  </a:lnTo>
                  <a:lnTo>
                    <a:pt x="303" y="96"/>
                  </a:lnTo>
                  <a:lnTo>
                    <a:pt x="301" y="94"/>
                  </a:lnTo>
                  <a:lnTo>
                    <a:pt x="294" y="92"/>
                  </a:lnTo>
                  <a:lnTo>
                    <a:pt x="288" y="90"/>
                  </a:lnTo>
                  <a:lnTo>
                    <a:pt x="286" y="86"/>
                  </a:lnTo>
                  <a:lnTo>
                    <a:pt x="282" y="86"/>
                  </a:lnTo>
                  <a:lnTo>
                    <a:pt x="280" y="84"/>
                  </a:lnTo>
                  <a:lnTo>
                    <a:pt x="276" y="82"/>
                  </a:lnTo>
                  <a:lnTo>
                    <a:pt x="274" y="78"/>
                  </a:lnTo>
                  <a:lnTo>
                    <a:pt x="272" y="76"/>
                  </a:lnTo>
                  <a:lnTo>
                    <a:pt x="270" y="74"/>
                  </a:lnTo>
                  <a:lnTo>
                    <a:pt x="266" y="72"/>
                  </a:lnTo>
                  <a:lnTo>
                    <a:pt x="264" y="70"/>
                  </a:lnTo>
                  <a:lnTo>
                    <a:pt x="264" y="68"/>
                  </a:lnTo>
                  <a:lnTo>
                    <a:pt x="266" y="62"/>
                  </a:lnTo>
                  <a:lnTo>
                    <a:pt x="266" y="58"/>
                  </a:lnTo>
                  <a:lnTo>
                    <a:pt x="266" y="56"/>
                  </a:lnTo>
                  <a:lnTo>
                    <a:pt x="264" y="51"/>
                  </a:lnTo>
                  <a:lnTo>
                    <a:pt x="264" y="49"/>
                  </a:lnTo>
                  <a:lnTo>
                    <a:pt x="264" y="49"/>
                  </a:lnTo>
                  <a:lnTo>
                    <a:pt x="264" y="47"/>
                  </a:lnTo>
                  <a:lnTo>
                    <a:pt x="262" y="47"/>
                  </a:lnTo>
                  <a:lnTo>
                    <a:pt x="254" y="43"/>
                  </a:lnTo>
                  <a:lnTo>
                    <a:pt x="249" y="43"/>
                  </a:lnTo>
                  <a:lnTo>
                    <a:pt x="245" y="41"/>
                  </a:lnTo>
                  <a:lnTo>
                    <a:pt x="241" y="39"/>
                  </a:lnTo>
                  <a:lnTo>
                    <a:pt x="237" y="39"/>
                  </a:lnTo>
                  <a:lnTo>
                    <a:pt x="225" y="25"/>
                  </a:lnTo>
                  <a:lnTo>
                    <a:pt x="221" y="19"/>
                  </a:lnTo>
                  <a:lnTo>
                    <a:pt x="215" y="13"/>
                  </a:lnTo>
                  <a:lnTo>
                    <a:pt x="213" y="11"/>
                  </a:lnTo>
                  <a:lnTo>
                    <a:pt x="213" y="11"/>
                  </a:lnTo>
                  <a:lnTo>
                    <a:pt x="213" y="11"/>
                  </a:lnTo>
                  <a:lnTo>
                    <a:pt x="211" y="11"/>
                  </a:lnTo>
                  <a:lnTo>
                    <a:pt x="205" y="9"/>
                  </a:lnTo>
                  <a:lnTo>
                    <a:pt x="200" y="4"/>
                  </a:lnTo>
                  <a:lnTo>
                    <a:pt x="198" y="2"/>
                  </a:lnTo>
                  <a:lnTo>
                    <a:pt x="194" y="2"/>
                  </a:lnTo>
                  <a:lnTo>
                    <a:pt x="170" y="2"/>
                  </a:lnTo>
                  <a:lnTo>
                    <a:pt x="162" y="2"/>
                  </a:lnTo>
                  <a:lnTo>
                    <a:pt x="153" y="2"/>
                  </a:lnTo>
                  <a:lnTo>
                    <a:pt x="143" y="0"/>
                  </a:lnTo>
                  <a:lnTo>
                    <a:pt x="13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9" name="Freeform 229"/>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0" name="Freeform 230"/>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1" name="Freeform 231"/>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2" name="Freeform 232"/>
            <p:cNvSpPr>
              <a:spLocks/>
            </p:cNvSpPr>
            <p:nvPr/>
          </p:nvSpPr>
          <p:spPr bwMode="auto">
            <a:xfrm>
              <a:off x="10166350" y="4597400"/>
              <a:ext cx="484188" cy="477838"/>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3" name="Freeform 233"/>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4" name="Freeform 234"/>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5" name="Freeform 235"/>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6" name="Freeform 236"/>
            <p:cNvSpPr>
              <a:spLocks/>
            </p:cNvSpPr>
            <p:nvPr/>
          </p:nvSpPr>
          <p:spPr bwMode="auto">
            <a:xfrm>
              <a:off x="9540875" y="3519488"/>
              <a:ext cx="457200" cy="422275"/>
            </a:xfrm>
            <a:custGeom>
              <a:avLst/>
              <a:gdLst>
                <a:gd name="T0" fmla="*/ 8 w 288"/>
                <a:gd name="T1" fmla="*/ 15 h 266"/>
                <a:gd name="T2" fmla="*/ 16 w 288"/>
                <a:gd name="T3" fmla="*/ 39 h 266"/>
                <a:gd name="T4" fmla="*/ 26 w 288"/>
                <a:gd name="T5" fmla="*/ 39 h 266"/>
                <a:gd name="T6" fmla="*/ 37 w 288"/>
                <a:gd name="T7" fmla="*/ 41 h 266"/>
                <a:gd name="T8" fmla="*/ 71 w 288"/>
                <a:gd name="T9" fmla="*/ 62 h 266"/>
                <a:gd name="T10" fmla="*/ 108 w 288"/>
                <a:gd name="T11" fmla="*/ 64 h 266"/>
                <a:gd name="T12" fmla="*/ 137 w 288"/>
                <a:gd name="T13" fmla="*/ 72 h 266"/>
                <a:gd name="T14" fmla="*/ 147 w 288"/>
                <a:gd name="T15" fmla="*/ 78 h 266"/>
                <a:gd name="T16" fmla="*/ 157 w 288"/>
                <a:gd name="T17" fmla="*/ 82 h 266"/>
                <a:gd name="T18" fmla="*/ 161 w 288"/>
                <a:gd name="T19" fmla="*/ 123 h 266"/>
                <a:gd name="T20" fmla="*/ 165 w 288"/>
                <a:gd name="T21" fmla="*/ 127 h 266"/>
                <a:gd name="T22" fmla="*/ 169 w 288"/>
                <a:gd name="T23" fmla="*/ 123 h 266"/>
                <a:gd name="T24" fmla="*/ 167 w 288"/>
                <a:gd name="T25" fmla="*/ 141 h 266"/>
                <a:gd name="T26" fmla="*/ 159 w 288"/>
                <a:gd name="T27" fmla="*/ 160 h 266"/>
                <a:gd name="T28" fmla="*/ 147 w 288"/>
                <a:gd name="T29" fmla="*/ 178 h 266"/>
                <a:gd name="T30" fmla="*/ 126 w 288"/>
                <a:gd name="T31" fmla="*/ 180 h 266"/>
                <a:gd name="T32" fmla="*/ 92 w 288"/>
                <a:gd name="T33" fmla="*/ 197 h 266"/>
                <a:gd name="T34" fmla="*/ 73 w 288"/>
                <a:gd name="T35" fmla="*/ 195 h 266"/>
                <a:gd name="T36" fmla="*/ 61 w 288"/>
                <a:gd name="T37" fmla="*/ 184 h 266"/>
                <a:gd name="T38" fmla="*/ 59 w 288"/>
                <a:gd name="T39" fmla="*/ 190 h 266"/>
                <a:gd name="T40" fmla="*/ 73 w 288"/>
                <a:gd name="T41" fmla="*/ 213 h 266"/>
                <a:gd name="T42" fmla="*/ 77 w 288"/>
                <a:gd name="T43" fmla="*/ 258 h 266"/>
                <a:gd name="T44" fmla="*/ 171 w 288"/>
                <a:gd name="T45" fmla="*/ 266 h 266"/>
                <a:gd name="T46" fmla="*/ 192 w 288"/>
                <a:gd name="T47" fmla="*/ 266 h 266"/>
                <a:gd name="T48" fmla="*/ 210 w 288"/>
                <a:gd name="T49" fmla="*/ 266 h 266"/>
                <a:gd name="T50" fmla="*/ 233 w 288"/>
                <a:gd name="T51" fmla="*/ 262 h 266"/>
                <a:gd name="T52" fmla="*/ 227 w 288"/>
                <a:gd name="T53" fmla="*/ 256 h 266"/>
                <a:gd name="T54" fmla="*/ 227 w 288"/>
                <a:gd name="T55" fmla="*/ 248 h 266"/>
                <a:gd name="T56" fmla="*/ 237 w 288"/>
                <a:gd name="T57" fmla="*/ 242 h 266"/>
                <a:gd name="T58" fmla="*/ 245 w 288"/>
                <a:gd name="T59" fmla="*/ 235 h 266"/>
                <a:gd name="T60" fmla="*/ 251 w 288"/>
                <a:gd name="T61" fmla="*/ 225 h 266"/>
                <a:gd name="T62" fmla="*/ 253 w 288"/>
                <a:gd name="T63" fmla="*/ 211 h 266"/>
                <a:gd name="T64" fmla="*/ 265 w 288"/>
                <a:gd name="T65" fmla="*/ 211 h 266"/>
                <a:gd name="T66" fmla="*/ 278 w 288"/>
                <a:gd name="T67" fmla="*/ 217 h 266"/>
                <a:gd name="T68" fmla="*/ 288 w 288"/>
                <a:gd name="T69" fmla="*/ 221 h 266"/>
                <a:gd name="T70" fmla="*/ 284 w 288"/>
                <a:gd name="T71" fmla="*/ 164 h 266"/>
                <a:gd name="T72" fmla="*/ 263 w 288"/>
                <a:gd name="T73" fmla="*/ 141 h 266"/>
                <a:gd name="T74" fmla="*/ 253 w 288"/>
                <a:gd name="T75" fmla="*/ 121 h 266"/>
                <a:gd name="T76" fmla="*/ 253 w 288"/>
                <a:gd name="T77" fmla="*/ 113 h 266"/>
                <a:gd name="T78" fmla="*/ 255 w 288"/>
                <a:gd name="T79" fmla="*/ 100 h 266"/>
                <a:gd name="T80" fmla="*/ 267 w 288"/>
                <a:gd name="T81" fmla="*/ 100 h 266"/>
                <a:gd name="T82" fmla="*/ 280 w 288"/>
                <a:gd name="T83" fmla="*/ 111 h 266"/>
                <a:gd name="T84" fmla="*/ 286 w 288"/>
                <a:gd name="T85" fmla="*/ 51 h 266"/>
                <a:gd name="T86" fmla="*/ 261 w 288"/>
                <a:gd name="T87" fmla="*/ 62 h 266"/>
                <a:gd name="T88" fmla="*/ 239 w 288"/>
                <a:gd name="T89" fmla="*/ 70 h 266"/>
                <a:gd name="T90" fmla="*/ 227 w 288"/>
                <a:gd name="T91" fmla="*/ 68 h 266"/>
                <a:gd name="T92" fmla="*/ 214 w 288"/>
                <a:gd name="T93" fmla="*/ 60 h 266"/>
                <a:gd name="T94" fmla="*/ 200 w 288"/>
                <a:gd name="T95" fmla="*/ 45 h 266"/>
                <a:gd name="T96" fmla="*/ 186 w 288"/>
                <a:gd name="T97" fmla="*/ 53 h 266"/>
                <a:gd name="T98" fmla="*/ 155 w 288"/>
                <a:gd name="T99" fmla="*/ 58 h 266"/>
                <a:gd name="T100" fmla="*/ 122 w 288"/>
                <a:gd name="T101" fmla="*/ 49 h 266"/>
                <a:gd name="T102" fmla="*/ 75 w 288"/>
                <a:gd name="T103" fmla="*/ 45 h 266"/>
                <a:gd name="T104" fmla="*/ 49 w 288"/>
                <a:gd name="T105" fmla="*/ 33 h 266"/>
                <a:gd name="T106" fmla="*/ 16 w 288"/>
                <a:gd name="T107" fmla="*/ 19 h 266"/>
                <a:gd name="T108" fmla="*/ 0 w 288"/>
                <a:gd name="T10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266">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71" y="266"/>
                  </a:lnTo>
                  <a:lnTo>
                    <a:pt x="171" y="266"/>
                  </a:lnTo>
                  <a:lnTo>
                    <a:pt x="173" y="266"/>
                  </a:lnTo>
                  <a:lnTo>
                    <a:pt x="182" y="266"/>
                  </a:lnTo>
                  <a:lnTo>
                    <a:pt x="192" y="266"/>
                  </a:lnTo>
                  <a:lnTo>
                    <a:pt x="202" y="266"/>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21"/>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88" y="49"/>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7" name="Freeform 237"/>
            <p:cNvSpPr>
              <a:spLocks/>
            </p:cNvSpPr>
            <p:nvPr/>
          </p:nvSpPr>
          <p:spPr bwMode="auto">
            <a:xfrm>
              <a:off x="9540875" y="3519488"/>
              <a:ext cx="528638" cy="490538"/>
            </a:xfrm>
            <a:custGeom>
              <a:avLst/>
              <a:gdLst>
                <a:gd name="T0" fmla="*/ 8 w 333"/>
                <a:gd name="T1" fmla="*/ 23 h 309"/>
                <a:gd name="T2" fmla="*/ 24 w 333"/>
                <a:gd name="T3" fmla="*/ 37 h 309"/>
                <a:gd name="T4" fmla="*/ 37 w 333"/>
                <a:gd name="T5" fmla="*/ 41 h 309"/>
                <a:gd name="T6" fmla="*/ 73 w 333"/>
                <a:gd name="T7" fmla="*/ 60 h 309"/>
                <a:gd name="T8" fmla="*/ 133 w 333"/>
                <a:gd name="T9" fmla="*/ 70 h 309"/>
                <a:gd name="T10" fmla="*/ 147 w 333"/>
                <a:gd name="T11" fmla="*/ 78 h 309"/>
                <a:gd name="T12" fmla="*/ 165 w 333"/>
                <a:gd name="T13" fmla="*/ 103 h 309"/>
                <a:gd name="T14" fmla="*/ 165 w 333"/>
                <a:gd name="T15" fmla="*/ 133 h 309"/>
                <a:gd name="T16" fmla="*/ 169 w 333"/>
                <a:gd name="T17" fmla="*/ 123 h 309"/>
                <a:gd name="T18" fmla="*/ 163 w 333"/>
                <a:gd name="T19" fmla="*/ 145 h 309"/>
                <a:gd name="T20" fmla="*/ 153 w 333"/>
                <a:gd name="T21" fmla="*/ 168 h 309"/>
                <a:gd name="T22" fmla="*/ 126 w 333"/>
                <a:gd name="T23" fmla="*/ 180 h 309"/>
                <a:gd name="T24" fmla="*/ 81 w 333"/>
                <a:gd name="T25" fmla="*/ 201 h 309"/>
                <a:gd name="T26" fmla="*/ 67 w 333"/>
                <a:gd name="T27" fmla="*/ 188 h 309"/>
                <a:gd name="T28" fmla="*/ 59 w 333"/>
                <a:gd name="T29" fmla="*/ 190 h 309"/>
                <a:gd name="T30" fmla="*/ 71 w 333"/>
                <a:gd name="T31" fmla="*/ 225 h 309"/>
                <a:gd name="T32" fmla="*/ 67 w 333"/>
                <a:gd name="T33" fmla="*/ 274 h 309"/>
                <a:gd name="T34" fmla="*/ 57 w 333"/>
                <a:gd name="T35" fmla="*/ 287 h 309"/>
                <a:gd name="T36" fmla="*/ 71 w 333"/>
                <a:gd name="T37" fmla="*/ 307 h 309"/>
                <a:gd name="T38" fmla="*/ 88 w 333"/>
                <a:gd name="T39" fmla="*/ 305 h 309"/>
                <a:gd name="T40" fmla="*/ 118 w 333"/>
                <a:gd name="T41" fmla="*/ 307 h 309"/>
                <a:gd name="T42" fmla="*/ 135 w 333"/>
                <a:gd name="T43" fmla="*/ 301 h 309"/>
                <a:gd name="T44" fmla="*/ 173 w 333"/>
                <a:gd name="T45" fmla="*/ 266 h 309"/>
                <a:gd name="T46" fmla="*/ 210 w 333"/>
                <a:gd name="T47" fmla="*/ 266 h 309"/>
                <a:gd name="T48" fmla="*/ 233 w 333"/>
                <a:gd name="T49" fmla="*/ 260 h 309"/>
                <a:gd name="T50" fmla="*/ 222 w 333"/>
                <a:gd name="T51" fmla="*/ 250 h 309"/>
                <a:gd name="T52" fmla="*/ 237 w 333"/>
                <a:gd name="T53" fmla="*/ 242 h 309"/>
                <a:gd name="T54" fmla="*/ 243 w 333"/>
                <a:gd name="T55" fmla="*/ 233 h 309"/>
                <a:gd name="T56" fmla="*/ 253 w 333"/>
                <a:gd name="T57" fmla="*/ 211 h 309"/>
                <a:gd name="T58" fmla="*/ 265 w 333"/>
                <a:gd name="T59" fmla="*/ 211 h 309"/>
                <a:gd name="T60" fmla="*/ 282 w 333"/>
                <a:gd name="T61" fmla="*/ 217 h 309"/>
                <a:gd name="T62" fmla="*/ 294 w 333"/>
                <a:gd name="T63" fmla="*/ 209 h 309"/>
                <a:gd name="T64" fmla="*/ 294 w 333"/>
                <a:gd name="T65" fmla="*/ 180 h 309"/>
                <a:gd name="T66" fmla="*/ 282 w 333"/>
                <a:gd name="T67" fmla="*/ 158 h 309"/>
                <a:gd name="T68" fmla="*/ 253 w 333"/>
                <a:gd name="T69" fmla="*/ 123 h 309"/>
                <a:gd name="T70" fmla="*/ 253 w 333"/>
                <a:gd name="T71" fmla="*/ 113 h 309"/>
                <a:gd name="T72" fmla="*/ 259 w 333"/>
                <a:gd name="T73" fmla="*/ 98 h 309"/>
                <a:gd name="T74" fmla="*/ 280 w 333"/>
                <a:gd name="T75" fmla="*/ 103 h 309"/>
                <a:gd name="T76" fmla="*/ 300 w 333"/>
                <a:gd name="T77" fmla="*/ 115 h 309"/>
                <a:gd name="T78" fmla="*/ 304 w 333"/>
                <a:gd name="T79" fmla="*/ 88 h 309"/>
                <a:gd name="T80" fmla="*/ 316 w 333"/>
                <a:gd name="T81" fmla="*/ 62 h 309"/>
                <a:gd name="T82" fmla="*/ 331 w 333"/>
                <a:gd name="T83" fmla="*/ 51 h 309"/>
                <a:gd name="T84" fmla="*/ 329 w 333"/>
                <a:gd name="T85" fmla="*/ 43 h 309"/>
                <a:gd name="T86" fmla="*/ 310 w 333"/>
                <a:gd name="T87" fmla="*/ 29 h 309"/>
                <a:gd name="T88" fmla="*/ 286 w 333"/>
                <a:gd name="T89" fmla="*/ 51 h 309"/>
                <a:gd name="T90" fmla="*/ 255 w 333"/>
                <a:gd name="T91" fmla="*/ 64 h 309"/>
                <a:gd name="T92" fmla="*/ 233 w 333"/>
                <a:gd name="T93" fmla="*/ 70 h 309"/>
                <a:gd name="T94" fmla="*/ 214 w 333"/>
                <a:gd name="T95" fmla="*/ 60 h 309"/>
                <a:gd name="T96" fmla="*/ 198 w 333"/>
                <a:gd name="T97" fmla="*/ 47 h 309"/>
                <a:gd name="T98" fmla="*/ 165 w 333"/>
                <a:gd name="T99" fmla="*/ 60 h 309"/>
                <a:gd name="T100" fmla="*/ 122 w 333"/>
                <a:gd name="T101" fmla="*/ 49 h 309"/>
                <a:gd name="T102" fmla="*/ 63 w 333"/>
                <a:gd name="T103" fmla="*/ 41 h 309"/>
                <a:gd name="T104" fmla="*/ 24 w 333"/>
                <a:gd name="T105" fmla="*/ 2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67" y="274"/>
                  </a:lnTo>
                  <a:lnTo>
                    <a:pt x="59" y="282"/>
                  </a:lnTo>
                  <a:lnTo>
                    <a:pt x="55" y="284"/>
                  </a:lnTo>
                  <a:lnTo>
                    <a:pt x="57" y="284"/>
                  </a:lnTo>
                  <a:lnTo>
                    <a:pt x="57" y="287"/>
                  </a:lnTo>
                  <a:lnTo>
                    <a:pt x="63" y="291"/>
                  </a:lnTo>
                  <a:lnTo>
                    <a:pt x="71" y="297"/>
                  </a:lnTo>
                  <a:lnTo>
                    <a:pt x="71" y="303"/>
                  </a:lnTo>
                  <a:lnTo>
                    <a:pt x="71" y="307"/>
                  </a:lnTo>
                  <a:lnTo>
                    <a:pt x="73" y="307"/>
                  </a:lnTo>
                  <a:lnTo>
                    <a:pt x="75" y="307"/>
                  </a:lnTo>
                  <a:lnTo>
                    <a:pt x="77" y="307"/>
                  </a:lnTo>
                  <a:lnTo>
                    <a:pt x="88" y="305"/>
                  </a:lnTo>
                  <a:lnTo>
                    <a:pt x="94" y="309"/>
                  </a:lnTo>
                  <a:lnTo>
                    <a:pt x="96" y="309"/>
                  </a:lnTo>
                  <a:lnTo>
                    <a:pt x="114" y="305"/>
                  </a:lnTo>
                  <a:lnTo>
                    <a:pt x="118" y="307"/>
                  </a:lnTo>
                  <a:lnTo>
                    <a:pt x="122" y="309"/>
                  </a:lnTo>
                  <a:lnTo>
                    <a:pt x="126" y="309"/>
                  </a:lnTo>
                  <a:lnTo>
                    <a:pt x="128" y="307"/>
                  </a:lnTo>
                  <a:lnTo>
                    <a:pt x="135" y="301"/>
                  </a:lnTo>
                  <a:lnTo>
                    <a:pt x="141" y="299"/>
                  </a:lnTo>
                  <a:lnTo>
                    <a:pt x="147" y="289"/>
                  </a:lnTo>
                  <a:lnTo>
                    <a:pt x="157" y="278"/>
                  </a:lnTo>
                  <a:lnTo>
                    <a:pt x="173" y="266"/>
                  </a:lnTo>
                  <a:lnTo>
                    <a:pt x="182" y="266"/>
                  </a:lnTo>
                  <a:lnTo>
                    <a:pt x="198" y="268"/>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19"/>
                  </a:lnTo>
                  <a:lnTo>
                    <a:pt x="290" y="215"/>
                  </a:lnTo>
                  <a:lnTo>
                    <a:pt x="294" y="209"/>
                  </a:lnTo>
                  <a:lnTo>
                    <a:pt x="298" y="203"/>
                  </a:lnTo>
                  <a:lnTo>
                    <a:pt x="298" y="195"/>
                  </a:lnTo>
                  <a:lnTo>
                    <a:pt x="296" y="188"/>
                  </a:lnTo>
                  <a:lnTo>
                    <a:pt x="294" y="180"/>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94" y="117"/>
                  </a:lnTo>
                  <a:lnTo>
                    <a:pt x="300" y="115"/>
                  </a:lnTo>
                  <a:lnTo>
                    <a:pt x="308" y="109"/>
                  </a:lnTo>
                  <a:lnTo>
                    <a:pt x="308" y="103"/>
                  </a:lnTo>
                  <a:lnTo>
                    <a:pt x="304" y="96"/>
                  </a:lnTo>
                  <a:lnTo>
                    <a:pt x="304" y="88"/>
                  </a:lnTo>
                  <a:lnTo>
                    <a:pt x="304" y="76"/>
                  </a:lnTo>
                  <a:lnTo>
                    <a:pt x="308" y="68"/>
                  </a:lnTo>
                  <a:lnTo>
                    <a:pt x="312" y="64"/>
                  </a:lnTo>
                  <a:lnTo>
                    <a:pt x="316" y="62"/>
                  </a:lnTo>
                  <a:lnTo>
                    <a:pt x="319" y="58"/>
                  </a:lnTo>
                  <a:lnTo>
                    <a:pt x="325" y="51"/>
                  </a:lnTo>
                  <a:lnTo>
                    <a:pt x="327" y="53"/>
                  </a:lnTo>
                  <a:lnTo>
                    <a:pt x="331" y="51"/>
                  </a:lnTo>
                  <a:lnTo>
                    <a:pt x="331" y="55"/>
                  </a:lnTo>
                  <a:lnTo>
                    <a:pt x="333" y="53"/>
                  </a:lnTo>
                  <a:lnTo>
                    <a:pt x="333" y="47"/>
                  </a:lnTo>
                  <a:lnTo>
                    <a:pt x="329" y="43"/>
                  </a:lnTo>
                  <a:lnTo>
                    <a:pt x="327" y="33"/>
                  </a:lnTo>
                  <a:lnTo>
                    <a:pt x="323" y="27"/>
                  </a:lnTo>
                  <a:lnTo>
                    <a:pt x="319" y="25"/>
                  </a:lnTo>
                  <a:lnTo>
                    <a:pt x="310" y="29"/>
                  </a:lnTo>
                  <a:lnTo>
                    <a:pt x="306" y="33"/>
                  </a:lnTo>
                  <a:lnTo>
                    <a:pt x="298" y="39"/>
                  </a:lnTo>
                  <a:lnTo>
                    <a:pt x="292" y="45"/>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9" name="Freeform 239"/>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0" name="Freeform 240"/>
            <p:cNvSpPr>
              <a:spLocks/>
            </p:cNvSpPr>
            <p:nvPr/>
          </p:nvSpPr>
          <p:spPr bwMode="auto">
            <a:xfrm>
              <a:off x="10066338" y="3857625"/>
              <a:ext cx="71438" cy="106363"/>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1" name="Freeform 241"/>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2" name="Freeform 242"/>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3" name="Freeform 243"/>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4" name="Freeform 244"/>
            <p:cNvSpPr>
              <a:spLocks/>
            </p:cNvSpPr>
            <p:nvPr/>
          </p:nvSpPr>
          <p:spPr bwMode="auto">
            <a:xfrm>
              <a:off x="9744075" y="4597400"/>
              <a:ext cx="584200" cy="428625"/>
            </a:xfrm>
            <a:custGeom>
              <a:avLst/>
              <a:gdLst>
                <a:gd name="T0" fmla="*/ 168 w 368"/>
                <a:gd name="T1" fmla="*/ 0 h 270"/>
                <a:gd name="T2" fmla="*/ 162 w 368"/>
                <a:gd name="T3" fmla="*/ 8 h 270"/>
                <a:gd name="T4" fmla="*/ 150 w 368"/>
                <a:gd name="T5" fmla="*/ 18 h 270"/>
                <a:gd name="T6" fmla="*/ 144 w 368"/>
                <a:gd name="T7" fmla="*/ 18 h 270"/>
                <a:gd name="T8" fmla="*/ 131 w 368"/>
                <a:gd name="T9" fmla="*/ 29 h 270"/>
                <a:gd name="T10" fmla="*/ 121 w 368"/>
                <a:gd name="T11" fmla="*/ 35 h 270"/>
                <a:gd name="T12" fmla="*/ 97 w 368"/>
                <a:gd name="T13" fmla="*/ 35 h 270"/>
                <a:gd name="T14" fmla="*/ 72 w 368"/>
                <a:gd name="T15" fmla="*/ 35 h 270"/>
                <a:gd name="T16" fmla="*/ 62 w 368"/>
                <a:gd name="T17" fmla="*/ 41 h 270"/>
                <a:gd name="T18" fmla="*/ 47 w 368"/>
                <a:gd name="T19" fmla="*/ 49 h 270"/>
                <a:gd name="T20" fmla="*/ 47 w 368"/>
                <a:gd name="T21" fmla="*/ 57 h 270"/>
                <a:gd name="T22" fmla="*/ 41 w 368"/>
                <a:gd name="T23" fmla="*/ 70 h 270"/>
                <a:gd name="T24" fmla="*/ 35 w 368"/>
                <a:gd name="T25" fmla="*/ 78 h 270"/>
                <a:gd name="T26" fmla="*/ 25 w 368"/>
                <a:gd name="T27" fmla="*/ 90 h 270"/>
                <a:gd name="T28" fmla="*/ 19 w 368"/>
                <a:gd name="T29" fmla="*/ 117 h 270"/>
                <a:gd name="T30" fmla="*/ 5 w 368"/>
                <a:gd name="T31" fmla="*/ 133 h 270"/>
                <a:gd name="T32" fmla="*/ 9 w 368"/>
                <a:gd name="T33" fmla="*/ 143 h 270"/>
                <a:gd name="T34" fmla="*/ 21 w 368"/>
                <a:gd name="T35" fmla="*/ 141 h 270"/>
                <a:gd name="T36" fmla="*/ 31 w 368"/>
                <a:gd name="T37" fmla="*/ 170 h 270"/>
                <a:gd name="T38" fmla="*/ 37 w 368"/>
                <a:gd name="T39" fmla="*/ 186 h 270"/>
                <a:gd name="T40" fmla="*/ 43 w 368"/>
                <a:gd name="T41" fmla="*/ 217 h 270"/>
                <a:gd name="T42" fmla="*/ 52 w 368"/>
                <a:gd name="T43" fmla="*/ 221 h 270"/>
                <a:gd name="T44" fmla="*/ 62 w 368"/>
                <a:gd name="T45" fmla="*/ 241 h 270"/>
                <a:gd name="T46" fmla="*/ 80 w 368"/>
                <a:gd name="T47" fmla="*/ 247 h 270"/>
                <a:gd name="T48" fmla="*/ 94 w 368"/>
                <a:gd name="T49" fmla="*/ 250 h 270"/>
                <a:gd name="T50" fmla="*/ 105 w 368"/>
                <a:gd name="T51" fmla="*/ 252 h 270"/>
                <a:gd name="T52" fmla="*/ 129 w 368"/>
                <a:gd name="T53" fmla="*/ 258 h 270"/>
                <a:gd name="T54" fmla="*/ 139 w 368"/>
                <a:gd name="T55" fmla="*/ 260 h 270"/>
                <a:gd name="T56" fmla="*/ 150 w 368"/>
                <a:gd name="T57" fmla="*/ 252 h 270"/>
                <a:gd name="T58" fmla="*/ 160 w 368"/>
                <a:gd name="T59" fmla="*/ 233 h 270"/>
                <a:gd name="T60" fmla="*/ 170 w 368"/>
                <a:gd name="T61" fmla="*/ 225 h 270"/>
                <a:gd name="T62" fmla="*/ 186 w 368"/>
                <a:gd name="T63" fmla="*/ 225 h 270"/>
                <a:gd name="T64" fmla="*/ 201 w 368"/>
                <a:gd name="T65" fmla="*/ 239 h 270"/>
                <a:gd name="T66" fmla="*/ 195 w 368"/>
                <a:gd name="T67" fmla="*/ 254 h 270"/>
                <a:gd name="T68" fmla="*/ 203 w 368"/>
                <a:gd name="T69" fmla="*/ 256 h 270"/>
                <a:gd name="T70" fmla="*/ 201 w 368"/>
                <a:gd name="T71" fmla="*/ 262 h 270"/>
                <a:gd name="T72" fmla="*/ 193 w 368"/>
                <a:gd name="T73" fmla="*/ 270 h 270"/>
                <a:gd name="T74" fmla="*/ 366 w 368"/>
                <a:gd name="T75" fmla="*/ 203 h 270"/>
                <a:gd name="T76" fmla="*/ 366 w 368"/>
                <a:gd name="T77" fmla="*/ 174 h 270"/>
                <a:gd name="T78" fmla="*/ 348 w 368"/>
                <a:gd name="T79" fmla="*/ 178 h 270"/>
                <a:gd name="T80" fmla="*/ 344 w 368"/>
                <a:gd name="T81" fmla="*/ 166 h 270"/>
                <a:gd name="T82" fmla="*/ 317 w 368"/>
                <a:gd name="T83" fmla="*/ 139 h 270"/>
                <a:gd name="T84" fmla="*/ 293 w 368"/>
                <a:gd name="T85" fmla="*/ 131 h 270"/>
                <a:gd name="T86" fmla="*/ 276 w 368"/>
                <a:gd name="T87" fmla="*/ 119 h 270"/>
                <a:gd name="T88" fmla="*/ 270 w 368"/>
                <a:gd name="T89" fmla="*/ 102 h 270"/>
                <a:gd name="T90" fmla="*/ 278 w 368"/>
                <a:gd name="T91" fmla="*/ 98 h 270"/>
                <a:gd name="T92" fmla="*/ 287 w 368"/>
                <a:gd name="T93" fmla="*/ 90 h 270"/>
                <a:gd name="T94" fmla="*/ 293 w 368"/>
                <a:gd name="T95" fmla="*/ 74 h 270"/>
                <a:gd name="T96" fmla="*/ 295 w 368"/>
                <a:gd name="T97" fmla="*/ 66 h 270"/>
                <a:gd name="T98" fmla="*/ 280 w 368"/>
                <a:gd name="T99" fmla="*/ 57 h 270"/>
                <a:gd name="T100" fmla="*/ 268 w 368"/>
                <a:gd name="T101" fmla="*/ 49 h 270"/>
                <a:gd name="T102" fmla="*/ 258 w 368"/>
                <a:gd name="T103" fmla="*/ 41 h 270"/>
                <a:gd name="T104" fmla="*/ 244 w 368"/>
                <a:gd name="T105" fmla="*/ 35 h 270"/>
                <a:gd name="T106" fmla="*/ 225 w 368"/>
                <a:gd name="T107" fmla="*/ 37 h 270"/>
                <a:gd name="T108" fmla="*/ 207 w 368"/>
                <a:gd name="T109" fmla="*/ 14 h 270"/>
                <a:gd name="T110" fmla="*/ 195 w 368"/>
                <a:gd name="T111" fmla="*/ 4 h 270"/>
                <a:gd name="T112" fmla="*/ 184 w 368"/>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270">
                  <a:moveTo>
                    <a:pt x="176" y="0"/>
                  </a:moveTo>
                  <a:lnTo>
                    <a:pt x="174" y="0"/>
                  </a:lnTo>
                  <a:lnTo>
                    <a:pt x="168" y="0"/>
                  </a:lnTo>
                  <a:lnTo>
                    <a:pt x="166" y="4"/>
                  </a:lnTo>
                  <a:lnTo>
                    <a:pt x="164" y="4"/>
                  </a:lnTo>
                  <a:lnTo>
                    <a:pt x="162" y="8"/>
                  </a:lnTo>
                  <a:lnTo>
                    <a:pt x="156" y="12"/>
                  </a:lnTo>
                  <a:lnTo>
                    <a:pt x="156" y="16"/>
                  </a:lnTo>
                  <a:lnTo>
                    <a:pt x="150" y="18"/>
                  </a:lnTo>
                  <a:lnTo>
                    <a:pt x="148" y="21"/>
                  </a:lnTo>
                  <a:lnTo>
                    <a:pt x="148" y="18"/>
                  </a:lnTo>
                  <a:lnTo>
                    <a:pt x="144" y="18"/>
                  </a:lnTo>
                  <a:lnTo>
                    <a:pt x="141" y="21"/>
                  </a:lnTo>
                  <a:lnTo>
                    <a:pt x="137" y="23"/>
                  </a:lnTo>
                  <a:lnTo>
                    <a:pt x="131" y="29"/>
                  </a:lnTo>
                  <a:lnTo>
                    <a:pt x="127" y="33"/>
                  </a:lnTo>
                  <a:lnTo>
                    <a:pt x="123" y="33"/>
                  </a:lnTo>
                  <a:lnTo>
                    <a:pt x="121" y="35"/>
                  </a:lnTo>
                  <a:lnTo>
                    <a:pt x="107" y="39"/>
                  </a:lnTo>
                  <a:lnTo>
                    <a:pt x="103" y="39"/>
                  </a:lnTo>
                  <a:lnTo>
                    <a:pt x="97" y="35"/>
                  </a:lnTo>
                  <a:lnTo>
                    <a:pt x="90" y="35"/>
                  </a:lnTo>
                  <a:lnTo>
                    <a:pt x="80" y="33"/>
                  </a:lnTo>
                  <a:lnTo>
                    <a:pt x="72" y="35"/>
                  </a:lnTo>
                  <a:lnTo>
                    <a:pt x="68" y="39"/>
                  </a:lnTo>
                  <a:lnTo>
                    <a:pt x="70" y="41"/>
                  </a:lnTo>
                  <a:lnTo>
                    <a:pt x="62" y="41"/>
                  </a:lnTo>
                  <a:lnTo>
                    <a:pt x="60" y="45"/>
                  </a:lnTo>
                  <a:lnTo>
                    <a:pt x="54" y="47"/>
                  </a:lnTo>
                  <a:lnTo>
                    <a:pt x="47" y="49"/>
                  </a:lnTo>
                  <a:lnTo>
                    <a:pt x="50" y="51"/>
                  </a:lnTo>
                  <a:lnTo>
                    <a:pt x="50" y="57"/>
                  </a:lnTo>
                  <a:lnTo>
                    <a:pt x="47" y="57"/>
                  </a:lnTo>
                  <a:lnTo>
                    <a:pt x="45" y="59"/>
                  </a:lnTo>
                  <a:lnTo>
                    <a:pt x="45" y="68"/>
                  </a:lnTo>
                  <a:lnTo>
                    <a:pt x="41" y="70"/>
                  </a:lnTo>
                  <a:lnTo>
                    <a:pt x="37" y="70"/>
                  </a:lnTo>
                  <a:lnTo>
                    <a:pt x="37" y="72"/>
                  </a:lnTo>
                  <a:lnTo>
                    <a:pt x="35" y="78"/>
                  </a:lnTo>
                  <a:lnTo>
                    <a:pt x="35" y="82"/>
                  </a:lnTo>
                  <a:lnTo>
                    <a:pt x="35" y="86"/>
                  </a:lnTo>
                  <a:lnTo>
                    <a:pt x="25" y="90"/>
                  </a:lnTo>
                  <a:lnTo>
                    <a:pt x="25" y="92"/>
                  </a:lnTo>
                  <a:lnTo>
                    <a:pt x="17" y="106"/>
                  </a:lnTo>
                  <a:lnTo>
                    <a:pt x="19" y="117"/>
                  </a:lnTo>
                  <a:lnTo>
                    <a:pt x="13" y="121"/>
                  </a:lnTo>
                  <a:lnTo>
                    <a:pt x="7" y="131"/>
                  </a:lnTo>
                  <a:lnTo>
                    <a:pt x="5" y="133"/>
                  </a:lnTo>
                  <a:lnTo>
                    <a:pt x="0" y="135"/>
                  </a:lnTo>
                  <a:lnTo>
                    <a:pt x="7" y="139"/>
                  </a:lnTo>
                  <a:lnTo>
                    <a:pt x="9" y="143"/>
                  </a:lnTo>
                  <a:lnTo>
                    <a:pt x="13" y="143"/>
                  </a:lnTo>
                  <a:lnTo>
                    <a:pt x="19" y="141"/>
                  </a:lnTo>
                  <a:lnTo>
                    <a:pt x="21" y="141"/>
                  </a:lnTo>
                  <a:lnTo>
                    <a:pt x="27" y="162"/>
                  </a:lnTo>
                  <a:lnTo>
                    <a:pt x="29" y="166"/>
                  </a:lnTo>
                  <a:lnTo>
                    <a:pt x="31" y="170"/>
                  </a:lnTo>
                  <a:lnTo>
                    <a:pt x="33" y="172"/>
                  </a:lnTo>
                  <a:lnTo>
                    <a:pt x="39" y="176"/>
                  </a:lnTo>
                  <a:lnTo>
                    <a:pt x="37" y="186"/>
                  </a:lnTo>
                  <a:lnTo>
                    <a:pt x="41" y="200"/>
                  </a:lnTo>
                  <a:lnTo>
                    <a:pt x="41" y="205"/>
                  </a:lnTo>
                  <a:lnTo>
                    <a:pt x="43" y="217"/>
                  </a:lnTo>
                  <a:lnTo>
                    <a:pt x="45" y="221"/>
                  </a:lnTo>
                  <a:lnTo>
                    <a:pt x="52" y="219"/>
                  </a:lnTo>
                  <a:lnTo>
                    <a:pt x="52" y="221"/>
                  </a:lnTo>
                  <a:lnTo>
                    <a:pt x="54" y="233"/>
                  </a:lnTo>
                  <a:lnTo>
                    <a:pt x="62" y="241"/>
                  </a:lnTo>
                  <a:lnTo>
                    <a:pt x="62" y="241"/>
                  </a:lnTo>
                  <a:lnTo>
                    <a:pt x="72" y="243"/>
                  </a:lnTo>
                  <a:lnTo>
                    <a:pt x="74" y="245"/>
                  </a:lnTo>
                  <a:lnTo>
                    <a:pt x="80" y="247"/>
                  </a:lnTo>
                  <a:lnTo>
                    <a:pt x="82" y="250"/>
                  </a:lnTo>
                  <a:lnTo>
                    <a:pt x="88" y="250"/>
                  </a:lnTo>
                  <a:lnTo>
                    <a:pt x="94" y="250"/>
                  </a:lnTo>
                  <a:lnTo>
                    <a:pt x="99" y="250"/>
                  </a:lnTo>
                  <a:lnTo>
                    <a:pt x="103" y="252"/>
                  </a:lnTo>
                  <a:lnTo>
                    <a:pt x="105" y="252"/>
                  </a:lnTo>
                  <a:lnTo>
                    <a:pt x="113" y="247"/>
                  </a:lnTo>
                  <a:lnTo>
                    <a:pt x="115" y="250"/>
                  </a:lnTo>
                  <a:lnTo>
                    <a:pt x="129" y="258"/>
                  </a:lnTo>
                  <a:lnTo>
                    <a:pt x="133" y="256"/>
                  </a:lnTo>
                  <a:lnTo>
                    <a:pt x="135" y="258"/>
                  </a:lnTo>
                  <a:lnTo>
                    <a:pt x="139" y="260"/>
                  </a:lnTo>
                  <a:lnTo>
                    <a:pt x="144" y="260"/>
                  </a:lnTo>
                  <a:lnTo>
                    <a:pt x="148" y="256"/>
                  </a:lnTo>
                  <a:lnTo>
                    <a:pt x="150" y="252"/>
                  </a:lnTo>
                  <a:lnTo>
                    <a:pt x="156" y="243"/>
                  </a:lnTo>
                  <a:lnTo>
                    <a:pt x="158" y="239"/>
                  </a:lnTo>
                  <a:lnTo>
                    <a:pt x="160" y="233"/>
                  </a:lnTo>
                  <a:lnTo>
                    <a:pt x="164" y="233"/>
                  </a:lnTo>
                  <a:lnTo>
                    <a:pt x="168" y="229"/>
                  </a:lnTo>
                  <a:lnTo>
                    <a:pt x="170" y="225"/>
                  </a:lnTo>
                  <a:lnTo>
                    <a:pt x="178" y="225"/>
                  </a:lnTo>
                  <a:lnTo>
                    <a:pt x="182" y="225"/>
                  </a:lnTo>
                  <a:lnTo>
                    <a:pt x="186" y="225"/>
                  </a:lnTo>
                  <a:lnTo>
                    <a:pt x="191" y="227"/>
                  </a:lnTo>
                  <a:lnTo>
                    <a:pt x="199" y="235"/>
                  </a:lnTo>
                  <a:lnTo>
                    <a:pt x="201" y="239"/>
                  </a:lnTo>
                  <a:lnTo>
                    <a:pt x="203" y="243"/>
                  </a:lnTo>
                  <a:lnTo>
                    <a:pt x="199" y="247"/>
                  </a:lnTo>
                  <a:lnTo>
                    <a:pt x="195" y="254"/>
                  </a:lnTo>
                  <a:lnTo>
                    <a:pt x="197" y="256"/>
                  </a:lnTo>
                  <a:lnTo>
                    <a:pt x="201" y="254"/>
                  </a:lnTo>
                  <a:lnTo>
                    <a:pt x="203" y="256"/>
                  </a:lnTo>
                  <a:lnTo>
                    <a:pt x="205" y="258"/>
                  </a:lnTo>
                  <a:lnTo>
                    <a:pt x="203" y="260"/>
                  </a:lnTo>
                  <a:lnTo>
                    <a:pt x="201" y="262"/>
                  </a:lnTo>
                  <a:lnTo>
                    <a:pt x="199" y="264"/>
                  </a:lnTo>
                  <a:lnTo>
                    <a:pt x="193" y="268"/>
                  </a:lnTo>
                  <a:lnTo>
                    <a:pt x="193" y="270"/>
                  </a:lnTo>
                  <a:lnTo>
                    <a:pt x="368" y="270"/>
                  </a:lnTo>
                  <a:lnTo>
                    <a:pt x="368" y="203"/>
                  </a:lnTo>
                  <a:lnTo>
                    <a:pt x="366" y="203"/>
                  </a:lnTo>
                  <a:lnTo>
                    <a:pt x="368" y="198"/>
                  </a:lnTo>
                  <a:lnTo>
                    <a:pt x="368" y="174"/>
                  </a:lnTo>
                  <a:lnTo>
                    <a:pt x="366" y="174"/>
                  </a:lnTo>
                  <a:lnTo>
                    <a:pt x="364" y="172"/>
                  </a:lnTo>
                  <a:lnTo>
                    <a:pt x="354" y="178"/>
                  </a:lnTo>
                  <a:lnTo>
                    <a:pt x="348" y="178"/>
                  </a:lnTo>
                  <a:lnTo>
                    <a:pt x="342" y="172"/>
                  </a:lnTo>
                  <a:lnTo>
                    <a:pt x="346" y="168"/>
                  </a:lnTo>
                  <a:lnTo>
                    <a:pt x="344" y="166"/>
                  </a:lnTo>
                  <a:lnTo>
                    <a:pt x="340" y="162"/>
                  </a:lnTo>
                  <a:lnTo>
                    <a:pt x="329" y="155"/>
                  </a:lnTo>
                  <a:lnTo>
                    <a:pt x="317" y="139"/>
                  </a:lnTo>
                  <a:lnTo>
                    <a:pt x="313" y="137"/>
                  </a:lnTo>
                  <a:lnTo>
                    <a:pt x="311" y="137"/>
                  </a:lnTo>
                  <a:lnTo>
                    <a:pt x="293" y="131"/>
                  </a:lnTo>
                  <a:lnTo>
                    <a:pt x="285" y="125"/>
                  </a:lnTo>
                  <a:lnTo>
                    <a:pt x="280" y="123"/>
                  </a:lnTo>
                  <a:lnTo>
                    <a:pt x="276" y="119"/>
                  </a:lnTo>
                  <a:lnTo>
                    <a:pt x="274" y="113"/>
                  </a:lnTo>
                  <a:lnTo>
                    <a:pt x="276" y="104"/>
                  </a:lnTo>
                  <a:lnTo>
                    <a:pt x="270" y="102"/>
                  </a:lnTo>
                  <a:lnTo>
                    <a:pt x="266" y="100"/>
                  </a:lnTo>
                  <a:lnTo>
                    <a:pt x="270" y="96"/>
                  </a:lnTo>
                  <a:lnTo>
                    <a:pt x="278" y="98"/>
                  </a:lnTo>
                  <a:lnTo>
                    <a:pt x="289" y="96"/>
                  </a:lnTo>
                  <a:lnTo>
                    <a:pt x="289" y="94"/>
                  </a:lnTo>
                  <a:lnTo>
                    <a:pt x="287" y="90"/>
                  </a:lnTo>
                  <a:lnTo>
                    <a:pt x="280" y="86"/>
                  </a:lnTo>
                  <a:lnTo>
                    <a:pt x="285" y="82"/>
                  </a:lnTo>
                  <a:lnTo>
                    <a:pt x="293" y="74"/>
                  </a:lnTo>
                  <a:lnTo>
                    <a:pt x="291" y="70"/>
                  </a:lnTo>
                  <a:lnTo>
                    <a:pt x="293" y="68"/>
                  </a:lnTo>
                  <a:lnTo>
                    <a:pt x="295" y="66"/>
                  </a:lnTo>
                  <a:lnTo>
                    <a:pt x="291" y="63"/>
                  </a:lnTo>
                  <a:lnTo>
                    <a:pt x="287" y="59"/>
                  </a:lnTo>
                  <a:lnTo>
                    <a:pt x="280" y="57"/>
                  </a:lnTo>
                  <a:lnTo>
                    <a:pt x="278" y="51"/>
                  </a:lnTo>
                  <a:lnTo>
                    <a:pt x="270" y="47"/>
                  </a:lnTo>
                  <a:lnTo>
                    <a:pt x="268" y="49"/>
                  </a:lnTo>
                  <a:lnTo>
                    <a:pt x="262" y="43"/>
                  </a:lnTo>
                  <a:lnTo>
                    <a:pt x="258" y="43"/>
                  </a:lnTo>
                  <a:lnTo>
                    <a:pt x="258" y="41"/>
                  </a:lnTo>
                  <a:lnTo>
                    <a:pt x="256" y="41"/>
                  </a:lnTo>
                  <a:lnTo>
                    <a:pt x="250" y="41"/>
                  </a:lnTo>
                  <a:lnTo>
                    <a:pt x="244" y="35"/>
                  </a:lnTo>
                  <a:lnTo>
                    <a:pt x="240" y="35"/>
                  </a:lnTo>
                  <a:lnTo>
                    <a:pt x="229" y="39"/>
                  </a:lnTo>
                  <a:lnTo>
                    <a:pt x="225" y="37"/>
                  </a:lnTo>
                  <a:lnTo>
                    <a:pt x="219" y="27"/>
                  </a:lnTo>
                  <a:lnTo>
                    <a:pt x="215" y="27"/>
                  </a:lnTo>
                  <a:lnTo>
                    <a:pt x="207" y="14"/>
                  </a:lnTo>
                  <a:lnTo>
                    <a:pt x="205" y="12"/>
                  </a:lnTo>
                  <a:lnTo>
                    <a:pt x="203" y="10"/>
                  </a:lnTo>
                  <a:lnTo>
                    <a:pt x="195" y="4"/>
                  </a:lnTo>
                  <a:lnTo>
                    <a:pt x="195" y="2"/>
                  </a:lnTo>
                  <a:lnTo>
                    <a:pt x="186" y="4"/>
                  </a:lnTo>
                  <a:lnTo>
                    <a:pt x="184" y="0"/>
                  </a:lnTo>
                  <a:lnTo>
                    <a:pt x="178" y="0"/>
                  </a:lnTo>
                  <a:lnTo>
                    <a:pt x="17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5" name="Freeform 245"/>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6" name="Freeform 246"/>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7" name="Freeform 247"/>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8" name="Freeform 248"/>
            <p:cNvSpPr>
              <a:spLocks/>
            </p:cNvSpPr>
            <p:nvPr/>
          </p:nvSpPr>
          <p:spPr bwMode="auto">
            <a:xfrm>
              <a:off x="10017125" y="4957763"/>
              <a:ext cx="42863" cy="58738"/>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9" name="Freeform 249"/>
            <p:cNvSpPr>
              <a:spLocks/>
            </p:cNvSpPr>
            <p:nvPr/>
          </p:nvSpPr>
          <p:spPr bwMode="auto">
            <a:xfrm>
              <a:off x="10007600" y="4979988"/>
              <a:ext cx="12700" cy="9525"/>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0" name="Freeform 250"/>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1" name="Freeform 251"/>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2" name="Freeform 252"/>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3" name="Freeform 253"/>
            <p:cNvSpPr>
              <a:spLocks/>
            </p:cNvSpPr>
            <p:nvPr/>
          </p:nvSpPr>
          <p:spPr bwMode="auto">
            <a:xfrm>
              <a:off x="9609138" y="4267200"/>
              <a:ext cx="333375" cy="327025"/>
            </a:xfrm>
            <a:custGeom>
              <a:avLst/>
              <a:gdLst>
                <a:gd name="T0" fmla="*/ 124 w 210"/>
                <a:gd name="T1" fmla="*/ 6 h 206"/>
                <a:gd name="T2" fmla="*/ 118 w 210"/>
                <a:gd name="T3" fmla="*/ 8 h 206"/>
                <a:gd name="T4" fmla="*/ 110 w 210"/>
                <a:gd name="T5" fmla="*/ 12 h 206"/>
                <a:gd name="T6" fmla="*/ 108 w 210"/>
                <a:gd name="T7" fmla="*/ 14 h 206"/>
                <a:gd name="T8" fmla="*/ 102 w 210"/>
                <a:gd name="T9" fmla="*/ 14 h 206"/>
                <a:gd name="T10" fmla="*/ 98 w 210"/>
                <a:gd name="T11" fmla="*/ 14 h 206"/>
                <a:gd name="T12" fmla="*/ 90 w 210"/>
                <a:gd name="T13" fmla="*/ 16 h 206"/>
                <a:gd name="T14" fmla="*/ 85 w 210"/>
                <a:gd name="T15" fmla="*/ 20 h 206"/>
                <a:gd name="T16" fmla="*/ 77 w 210"/>
                <a:gd name="T17" fmla="*/ 16 h 206"/>
                <a:gd name="T18" fmla="*/ 73 w 210"/>
                <a:gd name="T19" fmla="*/ 30 h 206"/>
                <a:gd name="T20" fmla="*/ 83 w 210"/>
                <a:gd name="T21" fmla="*/ 34 h 206"/>
                <a:gd name="T22" fmla="*/ 90 w 210"/>
                <a:gd name="T23" fmla="*/ 42 h 206"/>
                <a:gd name="T24" fmla="*/ 79 w 210"/>
                <a:gd name="T25" fmla="*/ 49 h 206"/>
                <a:gd name="T26" fmla="*/ 73 w 210"/>
                <a:gd name="T27" fmla="*/ 49 h 206"/>
                <a:gd name="T28" fmla="*/ 55 w 210"/>
                <a:gd name="T29" fmla="*/ 51 h 206"/>
                <a:gd name="T30" fmla="*/ 51 w 210"/>
                <a:gd name="T31" fmla="*/ 51 h 206"/>
                <a:gd name="T32" fmla="*/ 34 w 210"/>
                <a:gd name="T33" fmla="*/ 47 h 206"/>
                <a:gd name="T34" fmla="*/ 28 w 210"/>
                <a:gd name="T35" fmla="*/ 42 h 206"/>
                <a:gd name="T36" fmla="*/ 12 w 210"/>
                <a:gd name="T37" fmla="*/ 49 h 206"/>
                <a:gd name="T38" fmla="*/ 6 w 210"/>
                <a:gd name="T39" fmla="*/ 59 h 206"/>
                <a:gd name="T40" fmla="*/ 0 w 210"/>
                <a:gd name="T41" fmla="*/ 65 h 206"/>
                <a:gd name="T42" fmla="*/ 8 w 210"/>
                <a:gd name="T43" fmla="*/ 67 h 206"/>
                <a:gd name="T44" fmla="*/ 22 w 210"/>
                <a:gd name="T45" fmla="*/ 75 h 206"/>
                <a:gd name="T46" fmla="*/ 49 w 210"/>
                <a:gd name="T47" fmla="*/ 81 h 206"/>
                <a:gd name="T48" fmla="*/ 61 w 210"/>
                <a:gd name="T49" fmla="*/ 73 h 206"/>
                <a:gd name="T50" fmla="*/ 59 w 210"/>
                <a:gd name="T51" fmla="*/ 85 h 206"/>
                <a:gd name="T52" fmla="*/ 55 w 210"/>
                <a:gd name="T53" fmla="*/ 96 h 206"/>
                <a:gd name="T54" fmla="*/ 67 w 210"/>
                <a:gd name="T55" fmla="*/ 102 h 206"/>
                <a:gd name="T56" fmla="*/ 71 w 210"/>
                <a:gd name="T57" fmla="*/ 106 h 206"/>
                <a:gd name="T58" fmla="*/ 81 w 210"/>
                <a:gd name="T59" fmla="*/ 94 h 206"/>
                <a:gd name="T60" fmla="*/ 102 w 210"/>
                <a:gd name="T61" fmla="*/ 104 h 206"/>
                <a:gd name="T62" fmla="*/ 106 w 210"/>
                <a:gd name="T63" fmla="*/ 114 h 206"/>
                <a:gd name="T64" fmla="*/ 102 w 210"/>
                <a:gd name="T65" fmla="*/ 124 h 206"/>
                <a:gd name="T66" fmla="*/ 90 w 210"/>
                <a:gd name="T67" fmla="*/ 130 h 206"/>
                <a:gd name="T68" fmla="*/ 94 w 210"/>
                <a:gd name="T69" fmla="*/ 134 h 206"/>
                <a:gd name="T70" fmla="*/ 102 w 210"/>
                <a:gd name="T71" fmla="*/ 137 h 206"/>
                <a:gd name="T72" fmla="*/ 106 w 210"/>
                <a:gd name="T73" fmla="*/ 145 h 206"/>
                <a:gd name="T74" fmla="*/ 114 w 210"/>
                <a:gd name="T75" fmla="*/ 145 h 206"/>
                <a:gd name="T76" fmla="*/ 120 w 210"/>
                <a:gd name="T77" fmla="*/ 159 h 206"/>
                <a:gd name="T78" fmla="*/ 124 w 210"/>
                <a:gd name="T79" fmla="*/ 165 h 206"/>
                <a:gd name="T80" fmla="*/ 126 w 210"/>
                <a:gd name="T81" fmla="*/ 179 h 206"/>
                <a:gd name="T82" fmla="*/ 124 w 210"/>
                <a:gd name="T83" fmla="*/ 192 h 206"/>
                <a:gd name="T84" fmla="*/ 128 w 210"/>
                <a:gd name="T85" fmla="*/ 204 h 206"/>
                <a:gd name="T86" fmla="*/ 128 w 210"/>
                <a:gd name="T87" fmla="*/ 206 h 206"/>
                <a:gd name="T88" fmla="*/ 210 w 210"/>
                <a:gd name="T89" fmla="*/ 122 h 206"/>
                <a:gd name="T90" fmla="*/ 210 w 210"/>
                <a:gd name="T91" fmla="*/ 114 h 206"/>
                <a:gd name="T92" fmla="*/ 208 w 210"/>
                <a:gd name="T93" fmla="*/ 100 h 206"/>
                <a:gd name="T94" fmla="*/ 210 w 210"/>
                <a:gd name="T95" fmla="*/ 94 h 206"/>
                <a:gd name="T96" fmla="*/ 210 w 210"/>
                <a:gd name="T97" fmla="*/ 26 h 206"/>
                <a:gd name="T98" fmla="*/ 204 w 210"/>
                <a:gd name="T99" fmla="*/ 24 h 206"/>
                <a:gd name="T100" fmla="*/ 200 w 210"/>
                <a:gd name="T101" fmla="*/ 26 h 206"/>
                <a:gd name="T102" fmla="*/ 196 w 210"/>
                <a:gd name="T103" fmla="*/ 20 h 206"/>
                <a:gd name="T104" fmla="*/ 190 w 210"/>
                <a:gd name="T105" fmla="*/ 18 h 206"/>
                <a:gd name="T106" fmla="*/ 179 w 210"/>
                <a:gd name="T107" fmla="*/ 18 h 206"/>
                <a:gd name="T108" fmla="*/ 175 w 210"/>
                <a:gd name="T109" fmla="*/ 20 h 206"/>
                <a:gd name="T110" fmla="*/ 171 w 210"/>
                <a:gd name="T111" fmla="*/ 16 h 206"/>
                <a:gd name="T112" fmla="*/ 169 w 210"/>
                <a:gd name="T113" fmla="*/ 14 h 206"/>
                <a:gd name="T114" fmla="*/ 167 w 210"/>
                <a:gd name="T115" fmla="*/ 12 h 206"/>
                <a:gd name="T116" fmla="*/ 151 w 210"/>
                <a:gd name="T117" fmla="*/ 4 h 206"/>
                <a:gd name="T118" fmla="*/ 143 w 210"/>
                <a:gd name="T119" fmla="*/ 2 h 206"/>
                <a:gd name="T120" fmla="*/ 130 w 210"/>
                <a:gd name="T121"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06">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6"/>
                  </a:lnTo>
                  <a:lnTo>
                    <a:pt x="210" y="206"/>
                  </a:lnTo>
                  <a:lnTo>
                    <a:pt x="210" y="122"/>
                  </a:lnTo>
                  <a:lnTo>
                    <a:pt x="208" y="116"/>
                  </a:lnTo>
                  <a:lnTo>
                    <a:pt x="210" y="114"/>
                  </a:lnTo>
                  <a:lnTo>
                    <a:pt x="210" y="104"/>
                  </a:lnTo>
                  <a:lnTo>
                    <a:pt x="208" y="100"/>
                  </a:lnTo>
                  <a:lnTo>
                    <a:pt x="210" y="96"/>
                  </a:lnTo>
                  <a:lnTo>
                    <a:pt x="210" y="94"/>
                  </a:lnTo>
                  <a:lnTo>
                    <a:pt x="210" y="94"/>
                  </a:lnTo>
                  <a:lnTo>
                    <a:pt x="210"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4" name="Freeform 254"/>
            <p:cNvSpPr>
              <a:spLocks/>
            </p:cNvSpPr>
            <p:nvPr/>
          </p:nvSpPr>
          <p:spPr bwMode="auto">
            <a:xfrm>
              <a:off x="9609138" y="4267200"/>
              <a:ext cx="404813" cy="407988"/>
            </a:xfrm>
            <a:custGeom>
              <a:avLst/>
              <a:gdLst>
                <a:gd name="T0" fmla="*/ 118 w 255"/>
                <a:gd name="T1" fmla="*/ 8 h 257"/>
                <a:gd name="T2" fmla="*/ 108 w 255"/>
                <a:gd name="T3" fmla="*/ 14 h 257"/>
                <a:gd name="T4" fmla="*/ 98 w 255"/>
                <a:gd name="T5" fmla="*/ 14 h 257"/>
                <a:gd name="T6" fmla="*/ 85 w 255"/>
                <a:gd name="T7" fmla="*/ 20 h 257"/>
                <a:gd name="T8" fmla="*/ 73 w 255"/>
                <a:gd name="T9" fmla="*/ 30 h 257"/>
                <a:gd name="T10" fmla="*/ 90 w 255"/>
                <a:gd name="T11" fmla="*/ 42 h 257"/>
                <a:gd name="T12" fmla="*/ 73 w 255"/>
                <a:gd name="T13" fmla="*/ 49 h 257"/>
                <a:gd name="T14" fmla="*/ 51 w 255"/>
                <a:gd name="T15" fmla="*/ 51 h 257"/>
                <a:gd name="T16" fmla="*/ 28 w 255"/>
                <a:gd name="T17" fmla="*/ 42 h 257"/>
                <a:gd name="T18" fmla="*/ 6 w 255"/>
                <a:gd name="T19" fmla="*/ 59 h 257"/>
                <a:gd name="T20" fmla="*/ 8 w 255"/>
                <a:gd name="T21" fmla="*/ 67 h 257"/>
                <a:gd name="T22" fmla="*/ 49 w 255"/>
                <a:gd name="T23" fmla="*/ 81 h 257"/>
                <a:gd name="T24" fmla="*/ 59 w 255"/>
                <a:gd name="T25" fmla="*/ 85 h 257"/>
                <a:gd name="T26" fmla="*/ 67 w 255"/>
                <a:gd name="T27" fmla="*/ 102 h 257"/>
                <a:gd name="T28" fmla="*/ 81 w 255"/>
                <a:gd name="T29" fmla="*/ 94 h 257"/>
                <a:gd name="T30" fmla="*/ 106 w 255"/>
                <a:gd name="T31" fmla="*/ 114 h 257"/>
                <a:gd name="T32" fmla="*/ 90 w 255"/>
                <a:gd name="T33" fmla="*/ 130 h 257"/>
                <a:gd name="T34" fmla="*/ 102 w 255"/>
                <a:gd name="T35" fmla="*/ 137 h 257"/>
                <a:gd name="T36" fmla="*/ 114 w 255"/>
                <a:gd name="T37" fmla="*/ 145 h 257"/>
                <a:gd name="T38" fmla="*/ 124 w 255"/>
                <a:gd name="T39" fmla="*/ 165 h 257"/>
                <a:gd name="T40" fmla="*/ 124 w 255"/>
                <a:gd name="T41" fmla="*/ 192 h 257"/>
                <a:gd name="T42" fmla="*/ 128 w 255"/>
                <a:gd name="T43" fmla="*/ 208 h 257"/>
                <a:gd name="T44" fmla="*/ 124 w 255"/>
                <a:gd name="T45" fmla="*/ 222 h 257"/>
                <a:gd name="T46" fmla="*/ 104 w 255"/>
                <a:gd name="T47" fmla="*/ 222 h 257"/>
                <a:gd name="T48" fmla="*/ 114 w 255"/>
                <a:gd name="T49" fmla="*/ 235 h 257"/>
                <a:gd name="T50" fmla="*/ 126 w 255"/>
                <a:gd name="T51" fmla="*/ 249 h 257"/>
                <a:gd name="T52" fmla="*/ 145 w 255"/>
                <a:gd name="T53" fmla="*/ 253 h 257"/>
                <a:gd name="T54" fmla="*/ 157 w 255"/>
                <a:gd name="T55" fmla="*/ 243 h 257"/>
                <a:gd name="T56" fmla="*/ 188 w 255"/>
                <a:gd name="T57" fmla="*/ 247 h 257"/>
                <a:gd name="T58" fmla="*/ 212 w 255"/>
                <a:gd name="T59" fmla="*/ 241 h 257"/>
                <a:gd name="T60" fmla="*/ 229 w 255"/>
                <a:gd name="T61" fmla="*/ 226 h 257"/>
                <a:gd name="T62" fmla="*/ 241 w 255"/>
                <a:gd name="T63" fmla="*/ 224 h 257"/>
                <a:gd name="T64" fmla="*/ 251 w 255"/>
                <a:gd name="T65" fmla="*/ 212 h 257"/>
                <a:gd name="T66" fmla="*/ 247 w 255"/>
                <a:gd name="T67" fmla="*/ 198 h 257"/>
                <a:gd name="T68" fmla="*/ 253 w 255"/>
                <a:gd name="T69" fmla="*/ 175 h 257"/>
                <a:gd name="T70" fmla="*/ 247 w 255"/>
                <a:gd name="T71" fmla="*/ 161 h 257"/>
                <a:gd name="T72" fmla="*/ 226 w 255"/>
                <a:gd name="T73" fmla="*/ 141 h 257"/>
                <a:gd name="T74" fmla="*/ 208 w 255"/>
                <a:gd name="T75" fmla="*/ 116 h 257"/>
                <a:gd name="T76" fmla="*/ 208 w 255"/>
                <a:gd name="T77" fmla="*/ 100 h 257"/>
                <a:gd name="T78" fmla="*/ 222 w 255"/>
                <a:gd name="T79" fmla="*/ 83 h 257"/>
                <a:gd name="T80" fmla="*/ 222 w 255"/>
                <a:gd name="T81" fmla="*/ 67 h 257"/>
                <a:gd name="T82" fmla="*/ 231 w 255"/>
                <a:gd name="T83" fmla="*/ 51 h 257"/>
                <a:gd name="T84" fmla="*/ 237 w 255"/>
                <a:gd name="T85" fmla="*/ 32 h 257"/>
                <a:gd name="T86" fmla="*/ 231 w 255"/>
                <a:gd name="T87" fmla="*/ 24 h 257"/>
                <a:gd name="T88" fmla="*/ 222 w 255"/>
                <a:gd name="T89" fmla="*/ 24 h 257"/>
                <a:gd name="T90" fmla="*/ 214 w 255"/>
                <a:gd name="T91" fmla="*/ 22 h 257"/>
                <a:gd name="T92" fmla="*/ 204 w 255"/>
                <a:gd name="T93" fmla="*/ 24 h 257"/>
                <a:gd name="T94" fmla="*/ 196 w 255"/>
                <a:gd name="T95" fmla="*/ 20 h 257"/>
                <a:gd name="T96" fmla="*/ 179 w 255"/>
                <a:gd name="T97" fmla="*/ 18 h 257"/>
                <a:gd name="T98" fmla="*/ 171 w 255"/>
                <a:gd name="T99" fmla="*/ 16 h 257"/>
                <a:gd name="T100" fmla="*/ 167 w 255"/>
                <a:gd name="T101" fmla="*/ 12 h 257"/>
                <a:gd name="T102" fmla="*/ 143 w 255"/>
                <a:gd name="T103" fmla="*/ 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8"/>
                  </a:lnTo>
                  <a:lnTo>
                    <a:pt x="124" y="210"/>
                  </a:lnTo>
                  <a:lnTo>
                    <a:pt x="124" y="216"/>
                  </a:lnTo>
                  <a:lnTo>
                    <a:pt x="124" y="220"/>
                  </a:lnTo>
                  <a:lnTo>
                    <a:pt x="124" y="222"/>
                  </a:lnTo>
                  <a:lnTo>
                    <a:pt x="118" y="220"/>
                  </a:lnTo>
                  <a:lnTo>
                    <a:pt x="116" y="220"/>
                  </a:lnTo>
                  <a:lnTo>
                    <a:pt x="112" y="218"/>
                  </a:lnTo>
                  <a:lnTo>
                    <a:pt x="104" y="222"/>
                  </a:lnTo>
                  <a:lnTo>
                    <a:pt x="100" y="229"/>
                  </a:lnTo>
                  <a:lnTo>
                    <a:pt x="104" y="231"/>
                  </a:lnTo>
                  <a:lnTo>
                    <a:pt x="108" y="231"/>
                  </a:lnTo>
                  <a:lnTo>
                    <a:pt x="114" y="235"/>
                  </a:lnTo>
                  <a:lnTo>
                    <a:pt x="116" y="243"/>
                  </a:lnTo>
                  <a:lnTo>
                    <a:pt x="116" y="243"/>
                  </a:lnTo>
                  <a:lnTo>
                    <a:pt x="120" y="247"/>
                  </a:lnTo>
                  <a:lnTo>
                    <a:pt x="126" y="249"/>
                  </a:lnTo>
                  <a:lnTo>
                    <a:pt x="128" y="255"/>
                  </a:lnTo>
                  <a:lnTo>
                    <a:pt x="132" y="257"/>
                  </a:lnTo>
                  <a:lnTo>
                    <a:pt x="139" y="255"/>
                  </a:lnTo>
                  <a:lnTo>
                    <a:pt x="145" y="253"/>
                  </a:lnTo>
                  <a:lnTo>
                    <a:pt x="147" y="249"/>
                  </a:lnTo>
                  <a:lnTo>
                    <a:pt x="155" y="249"/>
                  </a:lnTo>
                  <a:lnTo>
                    <a:pt x="153" y="247"/>
                  </a:lnTo>
                  <a:lnTo>
                    <a:pt x="157" y="243"/>
                  </a:lnTo>
                  <a:lnTo>
                    <a:pt x="165" y="241"/>
                  </a:lnTo>
                  <a:lnTo>
                    <a:pt x="175" y="243"/>
                  </a:lnTo>
                  <a:lnTo>
                    <a:pt x="182" y="243"/>
                  </a:lnTo>
                  <a:lnTo>
                    <a:pt x="188" y="247"/>
                  </a:lnTo>
                  <a:lnTo>
                    <a:pt x="192" y="247"/>
                  </a:lnTo>
                  <a:lnTo>
                    <a:pt x="206" y="245"/>
                  </a:lnTo>
                  <a:lnTo>
                    <a:pt x="208" y="241"/>
                  </a:lnTo>
                  <a:lnTo>
                    <a:pt x="212" y="241"/>
                  </a:lnTo>
                  <a:lnTo>
                    <a:pt x="216" y="237"/>
                  </a:lnTo>
                  <a:lnTo>
                    <a:pt x="222" y="231"/>
                  </a:lnTo>
                  <a:lnTo>
                    <a:pt x="226" y="229"/>
                  </a:lnTo>
                  <a:lnTo>
                    <a:pt x="229" y="226"/>
                  </a:lnTo>
                  <a:lnTo>
                    <a:pt x="233" y="226"/>
                  </a:lnTo>
                  <a:lnTo>
                    <a:pt x="233" y="229"/>
                  </a:lnTo>
                  <a:lnTo>
                    <a:pt x="235" y="226"/>
                  </a:lnTo>
                  <a:lnTo>
                    <a:pt x="241" y="224"/>
                  </a:lnTo>
                  <a:lnTo>
                    <a:pt x="241" y="220"/>
                  </a:lnTo>
                  <a:lnTo>
                    <a:pt x="247" y="216"/>
                  </a:lnTo>
                  <a:lnTo>
                    <a:pt x="249" y="212"/>
                  </a:lnTo>
                  <a:lnTo>
                    <a:pt x="251" y="212"/>
                  </a:lnTo>
                  <a:lnTo>
                    <a:pt x="253" y="208"/>
                  </a:lnTo>
                  <a:lnTo>
                    <a:pt x="255" y="206"/>
                  </a:lnTo>
                  <a:lnTo>
                    <a:pt x="249" y="200"/>
                  </a:lnTo>
                  <a:lnTo>
                    <a:pt x="247" y="198"/>
                  </a:lnTo>
                  <a:lnTo>
                    <a:pt x="245" y="192"/>
                  </a:lnTo>
                  <a:lnTo>
                    <a:pt x="245" y="190"/>
                  </a:lnTo>
                  <a:lnTo>
                    <a:pt x="247" y="184"/>
                  </a:lnTo>
                  <a:lnTo>
                    <a:pt x="253" y="175"/>
                  </a:lnTo>
                  <a:lnTo>
                    <a:pt x="255" y="171"/>
                  </a:lnTo>
                  <a:lnTo>
                    <a:pt x="255" y="165"/>
                  </a:lnTo>
                  <a:lnTo>
                    <a:pt x="255" y="163"/>
                  </a:lnTo>
                  <a:lnTo>
                    <a:pt x="247" y="161"/>
                  </a:lnTo>
                  <a:lnTo>
                    <a:pt x="243" y="155"/>
                  </a:lnTo>
                  <a:lnTo>
                    <a:pt x="241" y="147"/>
                  </a:lnTo>
                  <a:lnTo>
                    <a:pt x="239" y="147"/>
                  </a:lnTo>
                  <a:lnTo>
                    <a:pt x="226" y="141"/>
                  </a:lnTo>
                  <a:lnTo>
                    <a:pt x="220" y="130"/>
                  </a:lnTo>
                  <a:lnTo>
                    <a:pt x="216" y="126"/>
                  </a:lnTo>
                  <a:lnTo>
                    <a:pt x="212" y="126"/>
                  </a:lnTo>
                  <a:lnTo>
                    <a:pt x="208" y="116"/>
                  </a:lnTo>
                  <a:lnTo>
                    <a:pt x="212" y="114"/>
                  </a:lnTo>
                  <a:lnTo>
                    <a:pt x="214" y="114"/>
                  </a:lnTo>
                  <a:lnTo>
                    <a:pt x="216" y="112"/>
                  </a:lnTo>
                  <a:lnTo>
                    <a:pt x="208" y="100"/>
                  </a:lnTo>
                  <a:lnTo>
                    <a:pt x="210" y="96"/>
                  </a:lnTo>
                  <a:lnTo>
                    <a:pt x="210" y="94"/>
                  </a:lnTo>
                  <a:lnTo>
                    <a:pt x="222" y="83"/>
                  </a:lnTo>
                  <a:lnTo>
                    <a:pt x="222" y="83"/>
                  </a:lnTo>
                  <a:lnTo>
                    <a:pt x="224" y="83"/>
                  </a:lnTo>
                  <a:lnTo>
                    <a:pt x="226" y="79"/>
                  </a:lnTo>
                  <a:lnTo>
                    <a:pt x="222" y="73"/>
                  </a:lnTo>
                  <a:lnTo>
                    <a:pt x="222" y="67"/>
                  </a:lnTo>
                  <a:lnTo>
                    <a:pt x="224" y="63"/>
                  </a:lnTo>
                  <a:lnTo>
                    <a:pt x="231" y="63"/>
                  </a:lnTo>
                  <a:lnTo>
                    <a:pt x="233" y="61"/>
                  </a:lnTo>
                  <a:lnTo>
                    <a:pt x="231" y="51"/>
                  </a:lnTo>
                  <a:lnTo>
                    <a:pt x="239" y="40"/>
                  </a:lnTo>
                  <a:lnTo>
                    <a:pt x="241" y="36"/>
                  </a:lnTo>
                  <a:lnTo>
                    <a:pt x="237" y="34"/>
                  </a:lnTo>
                  <a:lnTo>
                    <a:pt x="237" y="32"/>
                  </a:lnTo>
                  <a:lnTo>
                    <a:pt x="235" y="28"/>
                  </a:lnTo>
                  <a:lnTo>
                    <a:pt x="233" y="28"/>
                  </a:lnTo>
                  <a:lnTo>
                    <a:pt x="231" y="24"/>
                  </a:lnTo>
                  <a:lnTo>
                    <a:pt x="231" y="24"/>
                  </a:lnTo>
                  <a:lnTo>
                    <a:pt x="229" y="24"/>
                  </a:lnTo>
                  <a:lnTo>
                    <a:pt x="226" y="24"/>
                  </a:lnTo>
                  <a:lnTo>
                    <a:pt x="224" y="24"/>
                  </a:lnTo>
                  <a:lnTo>
                    <a:pt x="222" y="24"/>
                  </a:lnTo>
                  <a:lnTo>
                    <a:pt x="222" y="24"/>
                  </a:lnTo>
                  <a:lnTo>
                    <a:pt x="220" y="22"/>
                  </a:lnTo>
                  <a:lnTo>
                    <a:pt x="216" y="20"/>
                  </a:lnTo>
                  <a:lnTo>
                    <a:pt x="214" y="22"/>
                  </a:lnTo>
                  <a:lnTo>
                    <a:pt x="214" y="24"/>
                  </a:lnTo>
                  <a:lnTo>
                    <a:pt x="212"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5" name="Rectangle 255"/>
            <p:cNvSpPr>
              <a:spLocks noChangeArrowheads="1"/>
            </p:cNvSpPr>
            <p:nvPr/>
          </p:nvSpPr>
          <p:spPr bwMode="auto">
            <a:xfrm>
              <a:off x="9547225" y="4195763"/>
              <a:ext cx="395288" cy="398463"/>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6" name="Freeform 256"/>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7" name="Freeform 257"/>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8" name="Freeform 258"/>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9" name="Freeform 259"/>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0" name="Freeform 260"/>
            <p:cNvSpPr>
              <a:spLocks/>
            </p:cNvSpPr>
            <p:nvPr/>
          </p:nvSpPr>
          <p:spPr bwMode="auto">
            <a:xfrm>
              <a:off x="9345613" y="3686175"/>
              <a:ext cx="84138" cy="50800"/>
            </a:xfrm>
            <a:custGeom>
              <a:avLst/>
              <a:gdLst>
                <a:gd name="T0" fmla="*/ 0 w 53"/>
                <a:gd name="T1" fmla="*/ 6 h 32"/>
                <a:gd name="T2" fmla="*/ 0 w 53"/>
                <a:gd name="T3" fmla="*/ 10 h 32"/>
                <a:gd name="T4" fmla="*/ 2 w 53"/>
                <a:gd name="T5" fmla="*/ 14 h 32"/>
                <a:gd name="T6" fmla="*/ 8 w 53"/>
                <a:gd name="T7" fmla="*/ 16 h 32"/>
                <a:gd name="T8" fmla="*/ 10 w 53"/>
                <a:gd name="T9" fmla="*/ 18 h 32"/>
                <a:gd name="T10" fmla="*/ 14 w 53"/>
                <a:gd name="T11" fmla="*/ 22 h 32"/>
                <a:gd name="T12" fmla="*/ 23 w 53"/>
                <a:gd name="T13" fmla="*/ 24 h 32"/>
                <a:gd name="T14" fmla="*/ 29 w 53"/>
                <a:gd name="T15" fmla="*/ 28 h 32"/>
                <a:gd name="T16" fmla="*/ 31 w 53"/>
                <a:gd name="T17" fmla="*/ 32 h 32"/>
                <a:gd name="T18" fmla="*/ 31 w 53"/>
                <a:gd name="T19" fmla="*/ 32 h 32"/>
                <a:gd name="T20" fmla="*/ 53 w 53"/>
                <a:gd name="T21" fmla="*/ 32 h 32"/>
                <a:gd name="T22" fmla="*/ 53 w 53"/>
                <a:gd name="T23" fmla="*/ 32 h 32"/>
                <a:gd name="T24" fmla="*/ 47 w 53"/>
                <a:gd name="T25" fmla="*/ 26 h 32"/>
                <a:gd name="T26" fmla="*/ 43 w 53"/>
                <a:gd name="T27" fmla="*/ 24 h 32"/>
                <a:gd name="T28" fmla="*/ 35 w 53"/>
                <a:gd name="T29" fmla="*/ 22 h 32"/>
                <a:gd name="T30" fmla="*/ 29 w 53"/>
                <a:gd name="T31" fmla="*/ 14 h 32"/>
                <a:gd name="T32" fmla="*/ 27 w 53"/>
                <a:gd name="T33" fmla="*/ 10 h 32"/>
                <a:gd name="T34" fmla="*/ 25 w 53"/>
                <a:gd name="T35" fmla="*/ 8 h 32"/>
                <a:gd name="T36" fmla="*/ 19 w 53"/>
                <a:gd name="T37" fmla="*/ 6 h 32"/>
                <a:gd name="T38" fmla="*/ 12 w 53"/>
                <a:gd name="T39" fmla="*/ 4 h 32"/>
                <a:gd name="T40" fmla="*/ 8 w 53"/>
                <a:gd name="T41" fmla="*/ 2 h 32"/>
                <a:gd name="T42" fmla="*/ 2 w 53"/>
                <a:gd name="T43" fmla="*/ 0 h 32"/>
                <a:gd name="T44" fmla="*/ 0 w 53"/>
                <a:gd name="T4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32">
                  <a:moveTo>
                    <a:pt x="0" y="6"/>
                  </a:moveTo>
                  <a:lnTo>
                    <a:pt x="0" y="10"/>
                  </a:lnTo>
                  <a:lnTo>
                    <a:pt x="2" y="14"/>
                  </a:lnTo>
                  <a:lnTo>
                    <a:pt x="8" y="16"/>
                  </a:lnTo>
                  <a:lnTo>
                    <a:pt x="10" y="18"/>
                  </a:lnTo>
                  <a:lnTo>
                    <a:pt x="14" y="22"/>
                  </a:lnTo>
                  <a:lnTo>
                    <a:pt x="23" y="24"/>
                  </a:lnTo>
                  <a:lnTo>
                    <a:pt x="29" y="28"/>
                  </a:lnTo>
                  <a:lnTo>
                    <a:pt x="31" y="32"/>
                  </a:lnTo>
                  <a:lnTo>
                    <a:pt x="31" y="32"/>
                  </a:lnTo>
                  <a:lnTo>
                    <a:pt x="53" y="32"/>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1" name="Freeform 261"/>
            <p:cNvSpPr>
              <a:spLocks/>
            </p:cNvSpPr>
            <p:nvPr/>
          </p:nvSpPr>
          <p:spPr bwMode="auto">
            <a:xfrm>
              <a:off x="9345613" y="3686175"/>
              <a:ext cx="146050" cy="112713"/>
            </a:xfrm>
            <a:custGeom>
              <a:avLst/>
              <a:gdLst>
                <a:gd name="T0" fmla="*/ 0 w 92"/>
                <a:gd name="T1" fmla="*/ 6 h 71"/>
                <a:gd name="T2" fmla="*/ 0 w 92"/>
                <a:gd name="T3" fmla="*/ 10 h 71"/>
                <a:gd name="T4" fmla="*/ 4 w 92"/>
                <a:gd name="T5" fmla="*/ 14 h 71"/>
                <a:gd name="T6" fmla="*/ 8 w 92"/>
                <a:gd name="T7" fmla="*/ 16 h 71"/>
                <a:gd name="T8" fmla="*/ 10 w 92"/>
                <a:gd name="T9" fmla="*/ 18 h 71"/>
                <a:gd name="T10" fmla="*/ 14 w 92"/>
                <a:gd name="T11" fmla="*/ 22 h 71"/>
                <a:gd name="T12" fmla="*/ 23 w 92"/>
                <a:gd name="T13" fmla="*/ 24 h 71"/>
                <a:gd name="T14" fmla="*/ 29 w 92"/>
                <a:gd name="T15" fmla="*/ 28 h 71"/>
                <a:gd name="T16" fmla="*/ 31 w 92"/>
                <a:gd name="T17" fmla="*/ 32 h 71"/>
                <a:gd name="T18" fmla="*/ 35 w 92"/>
                <a:gd name="T19" fmla="*/ 36 h 71"/>
                <a:gd name="T20" fmla="*/ 37 w 92"/>
                <a:gd name="T21" fmla="*/ 42 h 71"/>
                <a:gd name="T22" fmla="*/ 41 w 92"/>
                <a:gd name="T23" fmla="*/ 45 h 71"/>
                <a:gd name="T24" fmla="*/ 47 w 92"/>
                <a:gd name="T25" fmla="*/ 51 h 71"/>
                <a:gd name="T26" fmla="*/ 53 w 92"/>
                <a:gd name="T27" fmla="*/ 55 h 71"/>
                <a:gd name="T28" fmla="*/ 57 w 92"/>
                <a:gd name="T29" fmla="*/ 55 h 71"/>
                <a:gd name="T30" fmla="*/ 61 w 92"/>
                <a:gd name="T31" fmla="*/ 57 h 71"/>
                <a:gd name="T32" fmla="*/ 68 w 92"/>
                <a:gd name="T33" fmla="*/ 59 h 71"/>
                <a:gd name="T34" fmla="*/ 70 w 92"/>
                <a:gd name="T35" fmla="*/ 61 h 71"/>
                <a:gd name="T36" fmla="*/ 74 w 92"/>
                <a:gd name="T37" fmla="*/ 61 h 71"/>
                <a:gd name="T38" fmla="*/ 80 w 92"/>
                <a:gd name="T39" fmla="*/ 63 h 71"/>
                <a:gd name="T40" fmla="*/ 82 w 92"/>
                <a:gd name="T41" fmla="*/ 63 h 71"/>
                <a:gd name="T42" fmla="*/ 84 w 92"/>
                <a:gd name="T43" fmla="*/ 65 h 71"/>
                <a:gd name="T44" fmla="*/ 86 w 92"/>
                <a:gd name="T45" fmla="*/ 65 h 71"/>
                <a:gd name="T46" fmla="*/ 88 w 92"/>
                <a:gd name="T47" fmla="*/ 69 h 71"/>
                <a:gd name="T48" fmla="*/ 92 w 92"/>
                <a:gd name="T49" fmla="*/ 71 h 71"/>
                <a:gd name="T50" fmla="*/ 90 w 92"/>
                <a:gd name="T51" fmla="*/ 63 h 71"/>
                <a:gd name="T52" fmla="*/ 88 w 92"/>
                <a:gd name="T53" fmla="*/ 61 h 71"/>
                <a:gd name="T54" fmla="*/ 82 w 92"/>
                <a:gd name="T55" fmla="*/ 57 h 71"/>
                <a:gd name="T56" fmla="*/ 74 w 92"/>
                <a:gd name="T57" fmla="*/ 55 h 71"/>
                <a:gd name="T58" fmla="*/ 72 w 92"/>
                <a:gd name="T59" fmla="*/ 51 h 71"/>
                <a:gd name="T60" fmla="*/ 72 w 92"/>
                <a:gd name="T61" fmla="*/ 49 h 71"/>
                <a:gd name="T62" fmla="*/ 68 w 92"/>
                <a:gd name="T63" fmla="*/ 47 h 71"/>
                <a:gd name="T64" fmla="*/ 66 w 92"/>
                <a:gd name="T65" fmla="*/ 45 h 71"/>
                <a:gd name="T66" fmla="*/ 59 w 92"/>
                <a:gd name="T67" fmla="*/ 38 h 71"/>
                <a:gd name="T68" fmla="*/ 53 w 92"/>
                <a:gd name="T69" fmla="*/ 32 h 71"/>
                <a:gd name="T70" fmla="*/ 47 w 92"/>
                <a:gd name="T71" fmla="*/ 26 h 71"/>
                <a:gd name="T72" fmla="*/ 43 w 92"/>
                <a:gd name="T73" fmla="*/ 24 h 71"/>
                <a:gd name="T74" fmla="*/ 35 w 92"/>
                <a:gd name="T75" fmla="*/ 22 h 71"/>
                <a:gd name="T76" fmla="*/ 29 w 92"/>
                <a:gd name="T77" fmla="*/ 14 h 71"/>
                <a:gd name="T78" fmla="*/ 27 w 92"/>
                <a:gd name="T79" fmla="*/ 10 h 71"/>
                <a:gd name="T80" fmla="*/ 25 w 92"/>
                <a:gd name="T81" fmla="*/ 8 h 71"/>
                <a:gd name="T82" fmla="*/ 19 w 92"/>
                <a:gd name="T83" fmla="*/ 6 h 71"/>
                <a:gd name="T84" fmla="*/ 12 w 92"/>
                <a:gd name="T85" fmla="*/ 4 h 71"/>
                <a:gd name="T86" fmla="*/ 8 w 92"/>
                <a:gd name="T87" fmla="*/ 2 h 71"/>
                <a:gd name="T88" fmla="*/ 2 w 92"/>
                <a:gd name="T89" fmla="*/ 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0" y="10"/>
                  </a:lnTo>
                  <a:lnTo>
                    <a:pt x="4" y="14"/>
                  </a:lnTo>
                  <a:lnTo>
                    <a:pt x="8" y="16"/>
                  </a:lnTo>
                  <a:lnTo>
                    <a:pt x="10" y="18"/>
                  </a:lnTo>
                  <a:lnTo>
                    <a:pt x="14" y="22"/>
                  </a:lnTo>
                  <a:lnTo>
                    <a:pt x="23" y="24"/>
                  </a:lnTo>
                  <a:lnTo>
                    <a:pt x="29" y="28"/>
                  </a:lnTo>
                  <a:lnTo>
                    <a:pt x="31" y="32"/>
                  </a:lnTo>
                  <a:lnTo>
                    <a:pt x="35" y="36"/>
                  </a:lnTo>
                  <a:lnTo>
                    <a:pt x="37" y="42"/>
                  </a:lnTo>
                  <a:lnTo>
                    <a:pt x="41" y="45"/>
                  </a:lnTo>
                  <a:lnTo>
                    <a:pt x="47" y="51"/>
                  </a:lnTo>
                  <a:lnTo>
                    <a:pt x="53" y="55"/>
                  </a:lnTo>
                  <a:lnTo>
                    <a:pt x="57" y="55"/>
                  </a:lnTo>
                  <a:lnTo>
                    <a:pt x="61" y="57"/>
                  </a:lnTo>
                  <a:lnTo>
                    <a:pt x="68" y="59"/>
                  </a:lnTo>
                  <a:lnTo>
                    <a:pt x="70" y="61"/>
                  </a:lnTo>
                  <a:lnTo>
                    <a:pt x="74" y="61"/>
                  </a:lnTo>
                  <a:lnTo>
                    <a:pt x="80" y="63"/>
                  </a:lnTo>
                  <a:lnTo>
                    <a:pt x="82" y="63"/>
                  </a:lnTo>
                  <a:lnTo>
                    <a:pt x="84" y="65"/>
                  </a:lnTo>
                  <a:lnTo>
                    <a:pt x="86" y="65"/>
                  </a:lnTo>
                  <a:lnTo>
                    <a:pt x="88" y="69"/>
                  </a:lnTo>
                  <a:lnTo>
                    <a:pt x="92" y="71"/>
                  </a:lnTo>
                  <a:lnTo>
                    <a:pt x="90" y="63"/>
                  </a:lnTo>
                  <a:lnTo>
                    <a:pt x="88" y="61"/>
                  </a:lnTo>
                  <a:lnTo>
                    <a:pt x="82" y="57"/>
                  </a:lnTo>
                  <a:lnTo>
                    <a:pt x="74" y="55"/>
                  </a:lnTo>
                  <a:lnTo>
                    <a:pt x="72" y="51"/>
                  </a:lnTo>
                  <a:lnTo>
                    <a:pt x="72" y="49"/>
                  </a:lnTo>
                  <a:lnTo>
                    <a:pt x="68" y="47"/>
                  </a:lnTo>
                  <a:lnTo>
                    <a:pt x="66" y="45"/>
                  </a:lnTo>
                  <a:lnTo>
                    <a:pt x="59" y="38"/>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3" name="Freeform 263"/>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4" name="Freeform 264"/>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5" name="Freeform 265"/>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6" name="Freeform 266"/>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7" name="Freeform 267"/>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8" name="Freeform 268"/>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9" name="Freeform 269"/>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0" name="Freeform 270"/>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1" name="Freeform 271"/>
            <p:cNvSpPr>
              <a:spLocks/>
            </p:cNvSpPr>
            <p:nvPr/>
          </p:nvSpPr>
          <p:spPr bwMode="auto">
            <a:xfrm>
              <a:off x="9151938" y="3970338"/>
              <a:ext cx="534988" cy="465138"/>
            </a:xfrm>
            <a:custGeom>
              <a:avLst/>
              <a:gdLst>
                <a:gd name="T0" fmla="*/ 271 w 337"/>
                <a:gd name="T1" fmla="*/ 13 h 293"/>
                <a:gd name="T2" fmla="*/ 263 w 337"/>
                <a:gd name="T3" fmla="*/ 7 h 293"/>
                <a:gd name="T4" fmla="*/ 243 w 337"/>
                <a:gd name="T5" fmla="*/ 31 h 293"/>
                <a:gd name="T6" fmla="*/ 218 w 337"/>
                <a:gd name="T7" fmla="*/ 17 h 293"/>
                <a:gd name="T8" fmla="*/ 196 w 337"/>
                <a:gd name="T9" fmla="*/ 21 h 293"/>
                <a:gd name="T10" fmla="*/ 198 w 337"/>
                <a:gd name="T11" fmla="*/ 17 h 293"/>
                <a:gd name="T12" fmla="*/ 169 w 337"/>
                <a:gd name="T13" fmla="*/ 11 h 293"/>
                <a:gd name="T14" fmla="*/ 143 w 337"/>
                <a:gd name="T15" fmla="*/ 27 h 293"/>
                <a:gd name="T16" fmla="*/ 91 w 337"/>
                <a:gd name="T17" fmla="*/ 31 h 293"/>
                <a:gd name="T18" fmla="*/ 47 w 337"/>
                <a:gd name="T19" fmla="*/ 17 h 293"/>
                <a:gd name="T20" fmla="*/ 0 w 337"/>
                <a:gd name="T21" fmla="*/ 27 h 293"/>
                <a:gd name="T22" fmla="*/ 26 w 337"/>
                <a:gd name="T23" fmla="*/ 43 h 293"/>
                <a:gd name="T24" fmla="*/ 75 w 337"/>
                <a:gd name="T25" fmla="*/ 48 h 293"/>
                <a:gd name="T26" fmla="*/ 110 w 337"/>
                <a:gd name="T27" fmla="*/ 86 h 293"/>
                <a:gd name="T28" fmla="*/ 126 w 337"/>
                <a:gd name="T29" fmla="*/ 95 h 293"/>
                <a:gd name="T30" fmla="*/ 141 w 337"/>
                <a:gd name="T31" fmla="*/ 103 h 293"/>
                <a:gd name="T32" fmla="*/ 141 w 337"/>
                <a:gd name="T33" fmla="*/ 111 h 293"/>
                <a:gd name="T34" fmla="*/ 132 w 337"/>
                <a:gd name="T35" fmla="*/ 113 h 293"/>
                <a:gd name="T36" fmla="*/ 77 w 337"/>
                <a:gd name="T37" fmla="*/ 109 h 293"/>
                <a:gd name="T38" fmla="*/ 53 w 337"/>
                <a:gd name="T39" fmla="*/ 105 h 293"/>
                <a:gd name="T40" fmla="*/ 36 w 337"/>
                <a:gd name="T41" fmla="*/ 107 h 293"/>
                <a:gd name="T42" fmla="*/ 49 w 337"/>
                <a:gd name="T43" fmla="*/ 121 h 293"/>
                <a:gd name="T44" fmla="*/ 75 w 337"/>
                <a:gd name="T45" fmla="*/ 123 h 293"/>
                <a:gd name="T46" fmla="*/ 138 w 337"/>
                <a:gd name="T47" fmla="*/ 152 h 293"/>
                <a:gd name="T48" fmla="*/ 161 w 337"/>
                <a:gd name="T49" fmla="*/ 166 h 293"/>
                <a:gd name="T50" fmla="*/ 181 w 337"/>
                <a:gd name="T51" fmla="*/ 209 h 293"/>
                <a:gd name="T52" fmla="*/ 181 w 337"/>
                <a:gd name="T53" fmla="*/ 248 h 293"/>
                <a:gd name="T54" fmla="*/ 181 w 337"/>
                <a:gd name="T55" fmla="*/ 256 h 293"/>
                <a:gd name="T56" fmla="*/ 169 w 337"/>
                <a:gd name="T57" fmla="*/ 258 h 293"/>
                <a:gd name="T58" fmla="*/ 153 w 337"/>
                <a:gd name="T59" fmla="*/ 260 h 293"/>
                <a:gd name="T60" fmla="*/ 143 w 337"/>
                <a:gd name="T61" fmla="*/ 260 h 293"/>
                <a:gd name="T62" fmla="*/ 136 w 337"/>
                <a:gd name="T63" fmla="*/ 285 h 293"/>
                <a:gd name="T64" fmla="*/ 145 w 337"/>
                <a:gd name="T65" fmla="*/ 287 h 293"/>
                <a:gd name="T66" fmla="*/ 161 w 337"/>
                <a:gd name="T67" fmla="*/ 279 h 293"/>
                <a:gd name="T68" fmla="*/ 161 w 337"/>
                <a:gd name="T69" fmla="*/ 264 h 293"/>
                <a:gd name="T70" fmla="*/ 169 w 337"/>
                <a:gd name="T71" fmla="*/ 266 h 293"/>
                <a:gd name="T72" fmla="*/ 179 w 337"/>
                <a:gd name="T73" fmla="*/ 285 h 293"/>
                <a:gd name="T74" fmla="*/ 337 w 337"/>
                <a:gd name="T75" fmla="*/ 268 h 293"/>
                <a:gd name="T76" fmla="*/ 296 w 337"/>
                <a:gd name="T77" fmla="*/ 254 h 293"/>
                <a:gd name="T78" fmla="*/ 296 w 337"/>
                <a:gd name="T79" fmla="*/ 240 h 293"/>
                <a:gd name="T80" fmla="*/ 322 w 337"/>
                <a:gd name="T81" fmla="*/ 234 h 293"/>
                <a:gd name="T82" fmla="*/ 333 w 337"/>
                <a:gd name="T83" fmla="*/ 172 h 293"/>
                <a:gd name="T84" fmla="*/ 324 w 337"/>
                <a:gd name="T85" fmla="*/ 156 h 293"/>
                <a:gd name="T86" fmla="*/ 320 w 337"/>
                <a:gd name="T87" fmla="*/ 146 h 293"/>
                <a:gd name="T88" fmla="*/ 320 w 337"/>
                <a:gd name="T89" fmla="*/ 137 h 293"/>
                <a:gd name="T90" fmla="*/ 304 w 337"/>
                <a:gd name="T91" fmla="*/ 135 h 293"/>
                <a:gd name="T92" fmla="*/ 312 w 337"/>
                <a:gd name="T93" fmla="*/ 121 h 293"/>
                <a:gd name="T94" fmla="*/ 326 w 337"/>
                <a:gd name="T95" fmla="*/ 113 h 293"/>
                <a:gd name="T96" fmla="*/ 314 w 337"/>
                <a:gd name="T97" fmla="*/ 82 h 293"/>
                <a:gd name="T98" fmla="*/ 337 w 337"/>
                <a:gd name="T99" fmla="*/ 23 h 293"/>
                <a:gd name="T100" fmla="*/ 316 w 337"/>
                <a:gd name="T101" fmla="*/ 23 h 293"/>
                <a:gd name="T102" fmla="*/ 302 w 337"/>
                <a:gd name="T10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293">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89"/>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0" y="293"/>
                  </a:lnTo>
                  <a:lnTo>
                    <a:pt x="337" y="293"/>
                  </a:lnTo>
                  <a:lnTo>
                    <a:pt x="337" y="268"/>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7" y="236"/>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37" y="23"/>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2" name="Freeform 272"/>
            <p:cNvSpPr>
              <a:spLocks/>
            </p:cNvSpPr>
            <p:nvPr/>
          </p:nvSpPr>
          <p:spPr bwMode="auto">
            <a:xfrm>
              <a:off x="9151938" y="3970338"/>
              <a:ext cx="600075" cy="539750"/>
            </a:xfrm>
            <a:custGeom>
              <a:avLst/>
              <a:gdLst>
                <a:gd name="T0" fmla="*/ 267 w 378"/>
                <a:gd name="T1" fmla="*/ 11 h 340"/>
                <a:gd name="T2" fmla="*/ 265 w 378"/>
                <a:gd name="T3" fmla="*/ 17 h 340"/>
                <a:gd name="T4" fmla="*/ 226 w 378"/>
                <a:gd name="T5" fmla="*/ 21 h 340"/>
                <a:gd name="T6" fmla="*/ 204 w 378"/>
                <a:gd name="T7" fmla="*/ 29 h 340"/>
                <a:gd name="T8" fmla="*/ 198 w 378"/>
                <a:gd name="T9" fmla="*/ 17 h 340"/>
                <a:gd name="T10" fmla="*/ 163 w 378"/>
                <a:gd name="T11" fmla="*/ 13 h 340"/>
                <a:gd name="T12" fmla="*/ 120 w 378"/>
                <a:gd name="T13" fmla="*/ 35 h 340"/>
                <a:gd name="T14" fmla="*/ 79 w 378"/>
                <a:gd name="T15" fmla="*/ 23 h 340"/>
                <a:gd name="T16" fmla="*/ 8 w 378"/>
                <a:gd name="T17" fmla="*/ 25 h 340"/>
                <a:gd name="T18" fmla="*/ 26 w 378"/>
                <a:gd name="T19" fmla="*/ 43 h 340"/>
                <a:gd name="T20" fmla="*/ 77 w 378"/>
                <a:gd name="T21" fmla="*/ 52 h 340"/>
                <a:gd name="T22" fmla="*/ 128 w 378"/>
                <a:gd name="T23" fmla="*/ 105 h 340"/>
                <a:gd name="T24" fmla="*/ 141 w 378"/>
                <a:gd name="T25" fmla="*/ 99 h 340"/>
                <a:gd name="T26" fmla="*/ 141 w 378"/>
                <a:gd name="T27" fmla="*/ 109 h 340"/>
                <a:gd name="T28" fmla="*/ 132 w 378"/>
                <a:gd name="T29" fmla="*/ 113 h 340"/>
                <a:gd name="T30" fmla="*/ 73 w 378"/>
                <a:gd name="T31" fmla="*/ 111 h 340"/>
                <a:gd name="T32" fmla="*/ 47 w 378"/>
                <a:gd name="T33" fmla="*/ 107 h 340"/>
                <a:gd name="T34" fmla="*/ 42 w 378"/>
                <a:gd name="T35" fmla="*/ 117 h 340"/>
                <a:gd name="T36" fmla="*/ 67 w 378"/>
                <a:gd name="T37" fmla="*/ 123 h 340"/>
                <a:gd name="T38" fmla="*/ 138 w 378"/>
                <a:gd name="T39" fmla="*/ 152 h 340"/>
                <a:gd name="T40" fmla="*/ 163 w 378"/>
                <a:gd name="T41" fmla="*/ 168 h 340"/>
                <a:gd name="T42" fmla="*/ 188 w 378"/>
                <a:gd name="T43" fmla="*/ 225 h 340"/>
                <a:gd name="T44" fmla="*/ 177 w 378"/>
                <a:gd name="T45" fmla="*/ 258 h 340"/>
                <a:gd name="T46" fmla="*/ 173 w 378"/>
                <a:gd name="T47" fmla="*/ 258 h 340"/>
                <a:gd name="T48" fmla="*/ 153 w 378"/>
                <a:gd name="T49" fmla="*/ 260 h 340"/>
                <a:gd name="T50" fmla="*/ 141 w 378"/>
                <a:gd name="T51" fmla="*/ 260 h 340"/>
                <a:gd name="T52" fmla="*/ 141 w 378"/>
                <a:gd name="T53" fmla="*/ 285 h 340"/>
                <a:gd name="T54" fmla="*/ 157 w 378"/>
                <a:gd name="T55" fmla="*/ 285 h 340"/>
                <a:gd name="T56" fmla="*/ 161 w 378"/>
                <a:gd name="T57" fmla="*/ 268 h 340"/>
                <a:gd name="T58" fmla="*/ 169 w 378"/>
                <a:gd name="T59" fmla="*/ 266 h 340"/>
                <a:gd name="T60" fmla="*/ 183 w 378"/>
                <a:gd name="T61" fmla="*/ 287 h 340"/>
                <a:gd name="T62" fmla="*/ 200 w 378"/>
                <a:gd name="T63" fmla="*/ 309 h 340"/>
                <a:gd name="T64" fmla="*/ 210 w 378"/>
                <a:gd name="T65" fmla="*/ 340 h 340"/>
                <a:gd name="T66" fmla="*/ 259 w 378"/>
                <a:gd name="T67" fmla="*/ 340 h 340"/>
                <a:gd name="T68" fmla="*/ 296 w 378"/>
                <a:gd name="T69" fmla="*/ 317 h 340"/>
                <a:gd name="T70" fmla="*/ 331 w 378"/>
                <a:gd name="T71" fmla="*/ 328 h 340"/>
                <a:gd name="T72" fmla="*/ 355 w 378"/>
                <a:gd name="T73" fmla="*/ 289 h 340"/>
                <a:gd name="T74" fmla="*/ 349 w 378"/>
                <a:gd name="T75" fmla="*/ 260 h 340"/>
                <a:gd name="T76" fmla="*/ 296 w 378"/>
                <a:gd name="T77" fmla="*/ 254 h 340"/>
                <a:gd name="T78" fmla="*/ 300 w 378"/>
                <a:gd name="T79" fmla="*/ 236 h 340"/>
                <a:gd name="T80" fmla="*/ 339 w 378"/>
                <a:gd name="T81" fmla="*/ 238 h 340"/>
                <a:gd name="T82" fmla="*/ 367 w 378"/>
                <a:gd name="T83" fmla="*/ 236 h 340"/>
                <a:gd name="T84" fmla="*/ 361 w 378"/>
                <a:gd name="T85" fmla="*/ 217 h 340"/>
                <a:gd name="T86" fmla="*/ 347 w 378"/>
                <a:gd name="T87" fmla="*/ 195 h 340"/>
                <a:gd name="T88" fmla="*/ 335 w 378"/>
                <a:gd name="T89" fmla="*/ 174 h 340"/>
                <a:gd name="T90" fmla="*/ 324 w 378"/>
                <a:gd name="T91" fmla="*/ 156 h 340"/>
                <a:gd name="T92" fmla="*/ 322 w 378"/>
                <a:gd name="T93" fmla="*/ 144 h 340"/>
                <a:gd name="T94" fmla="*/ 314 w 378"/>
                <a:gd name="T95" fmla="*/ 137 h 340"/>
                <a:gd name="T96" fmla="*/ 314 w 378"/>
                <a:gd name="T97" fmla="*/ 129 h 340"/>
                <a:gd name="T98" fmla="*/ 320 w 378"/>
                <a:gd name="T99" fmla="*/ 115 h 340"/>
                <a:gd name="T100" fmla="*/ 314 w 378"/>
                <a:gd name="T101" fmla="*/ 82 h 340"/>
                <a:gd name="T102" fmla="*/ 341 w 378"/>
                <a:gd name="T103" fmla="*/ 39 h 340"/>
                <a:gd name="T104" fmla="*/ 333 w 378"/>
                <a:gd name="T105" fmla="*/ 21 h 340"/>
                <a:gd name="T106" fmla="*/ 316 w 378"/>
                <a:gd name="T107" fmla="*/ 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91"/>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4" y="297"/>
                  </a:lnTo>
                  <a:lnTo>
                    <a:pt x="198" y="301"/>
                  </a:lnTo>
                  <a:lnTo>
                    <a:pt x="198" y="305"/>
                  </a:lnTo>
                  <a:lnTo>
                    <a:pt x="198" y="307"/>
                  </a:lnTo>
                  <a:lnTo>
                    <a:pt x="200" y="309"/>
                  </a:lnTo>
                  <a:lnTo>
                    <a:pt x="202" y="313"/>
                  </a:lnTo>
                  <a:lnTo>
                    <a:pt x="202" y="319"/>
                  </a:lnTo>
                  <a:lnTo>
                    <a:pt x="200" y="324"/>
                  </a:lnTo>
                  <a:lnTo>
                    <a:pt x="202" y="330"/>
                  </a:lnTo>
                  <a:lnTo>
                    <a:pt x="206" y="334"/>
                  </a:lnTo>
                  <a:lnTo>
                    <a:pt x="210" y="340"/>
                  </a:lnTo>
                  <a:lnTo>
                    <a:pt x="220" y="336"/>
                  </a:lnTo>
                  <a:lnTo>
                    <a:pt x="232" y="332"/>
                  </a:lnTo>
                  <a:lnTo>
                    <a:pt x="239" y="328"/>
                  </a:lnTo>
                  <a:lnTo>
                    <a:pt x="251" y="332"/>
                  </a:lnTo>
                  <a:lnTo>
                    <a:pt x="253" y="338"/>
                  </a:lnTo>
                  <a:lnTo>
                    <a:pt x="259" y="340"/>
                  </a:lnTo>
                  <a:lnTo>
                    <a:pt x="263" y="338"/>
                  </a:lnTo>
                  <a:lnTo>
                    <a:pt x="271" y="332"/>
                  </a:lnTo>
                  <a:lnTo>
                    <a:pt x="279" y="330"/>
                  </a:lnTo>
                  <a:lnTo>
                    <a:pt x="284" y="324"/>
                  </a:lnTo>
                  <a:lnTo>
                    <a:pt x="286" y="321"/>
                  </a:lnTo>
                  <a:lnTo>
                    <a:pt x="296" y="317"/>
                  </a:lnTo>
                  <a:lnTo>
                    <a:pt x="300" y="330"/>
                  </a:lnTo>
                  <a:lnTo>
                    <a:pt x="300" y="340"/>
                  </a:lnTo>
                  <a:lnTo>
                    <a:pt x="312" y="340"/>
                  </a:lnTo>
                  <a:lnTo>
                    <a:pt x="316" y="338"/>
                  </a:lnTo>
                  <a:lnTo>
                    <a:pt x="320" y="334"/>
                  </a:lnTo>
                  <a:lnTo>
                    <a:pt x="331" y="328"/>
                  </a:lnTo>
                  <a:lnTo>
                    <a:pt x="339" y="309"/>
                  </a:lnTo>
                  <a:lnTo>
                    <a:pt x="341" y="301"/>
                  </a:lnTo>
                  <a:lnTo>
                    <a:pt x="345" y="299"/>
                  </a:lnTo>
                  <a:lnTo>
                    <a:pt x="351" y="297"/>
                  </a:lnTo>
                  <a:lnTo>
                    <a:pt x="355" y="295"/>
                  </a:lnTo>
                  <a:lnTo>
                    <a:pt x="355" y="289"/>
                  </a:lnTo>
                  <a:lnTo>
                    <a:pt x="351" y="285"/>
                  </a:lnTo>
                  <a:lnTo>
                    <a:pt x="343" y="283"/>
                  </a:lnTo>
                  <a:lnTo>
                    <a:pt x="341" y="281"/>
                  </a:lnTo>
                  <a:lnTo>
                    <a:pt x="347" y="272"/>
                  </a:lnTo>
                  <a:lnTo>
                    <a:pt x="351" y="262"/>
                  </a:lnTo>
                  <a:lnTo>
                    <a:pt x="349" y="260"/>
                  </a:lnTo>
                  <a:lnTo>
                    <a:pt x="347" y="260"/>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9" y="238"/>
                  </a:lnTo>
                  <a:lnTo>
                    <a:pt x="341" y="238"/>
                  </a:lnTo>
                  <a:lnTo>
                    <a:pt x="343" y="238"/>
                  </a:lnTo>
                  <a:lnTo>
                    <a:pt x="347" y="234"/>
                  </a:lnTo>
                  <a:lnTo>
                    <a:pt x="361" y="236"/>
                  </a:lnTo>
                  <a:lnTo>
                    <a:pt x="365" y="236"/>
                  </a:lnTo>
                  <a:lnTo>
                    <a:pt x="367" y="236"/>
                  </a:lnTo>
                  <a:lnTo>
                    <a:pt x="373" y="236"/>
                  </a:lnTo>
                  <a:lnTo>
                    <a:pt x="378" y="229"/>
                  </a:lnTo>
                  <a:lnTo>
                    <a:pt x="373" y="227"/>
                  </a:lnTo>
                  <a:lnTo>
                    <a:pt x="371" y="221"/>
                  </a:lnTo>
                  <a:lnTo>
                    <a:pt x="363" y="221"/>
                  </a:lnTo>
                  <a:lnTo>
                    <a:pt x="361" y="217"/>
                  </a:lnTo>
                  <a:lnTo>
                    <a:pt x="361" y="203"/>
                  </a:lnTo>
                  <a:lnTo>
                    <a:pt x="355" y="201"/>
                  </a:lnTo>
                  <a:lnTo>
                    <a:pt x="355" y="199"/>
                  </a:lnTo>
                  <a:lnTo>
                    <a:pt x="353" y="199"/>
                  </a:lnTo>
                  <a:lnTo>
                    <a:pt x="347" y="197"/>
                  </a:lnTo>
                  <a:lnTo>
                    <a:pt x="347" y="195"/>
                  </a:lnTo>
                  <a:lnTo>
                    <a:pt x="343" y="193"/>
                  </a:lnTo>
                  <a:lnTo>
                    <a:pt x="343" y="187"/>
                  </a:lnTo>
                  <a:lnTo>
                    <a:pt x="341" y="182"/>
                  </a:lnTo>
                  <a:lnTo>
                    <a:pt x="341" y="178"/>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41" y="48"/>
                  </a:lnTo>
                  <a:lnTo>
                    <a:pt x="341" y="39"/>
                  </a:lnTo>
                  <a:lnTo>
                    <a:pt x="343" y="33"/>
                  </a:lnTo>
                  <a:lnTo>
                    <a:pt x="343" y="31"/>
                  </a:lnTo>
                  <a:lnTo>
                    <a:pt x="343" y="27"/>
                  </a:lnTo>
                  <a:lnTo>
                    <a:pt x="341" y="25"/>
                  </a:lnTo>
                  <a:lnTo>
                    <a:pt x="339" y="25"/>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4" name="Freeform 274"/>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5" name="Freeform 275"/>
            <p:cNvSpPr>
              <a:spLocks/>
            </p:cNvSpPr>
            <p:nvPr/>
          </p:nvSpPr>
          <p:spPr bwMode="auto">
            <a:xfrm>
              <a:off x="10445750" y="4538663"/>
              <a:ext cx="357188" cy="338138"/>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6" name="Freeform 276"/>
            <p:cNvSpPr>
              <a:spLocks/>
            </p:cNvSpPr>
            <p:nvPr/>
          </p:nvSpPr>
          <p:spPr bwMode="auto">
            <a:xfrm>
              <a:off x="10221913" y="4351338"/>
              <a:ext cx="339725" cy="298450"/>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7" name="Freeform 277"/>
            <p:cNvSpPr>
              <a:spLocks/>
            </p:cNvSpPr>
            <p:nvPr/>
          </p:nvSpPr>
          <p:spPr bwMode="auto">
            <a:xfrm>
              <a:off x="10293350" y="3900488"/>
              <a:ext cx="258763" cy="482600"/>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8" name="Freeform 278"/>
            <p:cNvSpPr>
              <a:spLocks/>
            </p:cNvSpPr>
            <p:nvPr/>
          </p:nvSpPr>
          <p:spPr bwMode="auto">
            <a:xfrm>
              <a:off x="10072688" y="3981450"/>
              <a:ext cx="323850" cy="388938"/>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9" name="Freeform 279"/>
            <p:cNvSpPr>
              <a:spLocks/>
            </p:cNvSpPr>
            <p:nvPr/>
          </p:nvSpPr>
          <p:spPr bwMode="auto">
            <a:xfrm>
              <a:off x="10409238" y="4295775"/>
              <a:ext cx="155575" cy="96838"/>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0" name="Freeform 280"/>
            <p:cNvSpPr>
              <a:spLocks/>
            </p:cNvSpPr>
            <p:nvPr/>
          </p:nvSpPr>
          <p:spPr bwMode="auto">
            <a:xfrm>
              <a:off x="10539413" y="5197475"/>
              <a:ext cx="58738" cy="52388"/>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1" name="Freeform 281"/>
            <p:cNvSpPr>
              <a:spLocks/>
            </p:cNvSpPr>
            <p:nvPr/>
          </p:nvSpPr>
          <p:spPr bwMode="auto">
            <a:xfrm>
              <a:off x="9979025" y="5006975"/>
              <a:ext cx="63500" cy="65088"/>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2" name="Freeform 282"/>
            <p:cNvSpPr>
              <a:spLocks/>
            </p:cNvSpPr>
            <p:nvPr/>
          </p:nvSpPr>
          <p:spPr bwMode="auto">
            <a:xfrm>
              <a:off x="10047288" y="5065713"/>
              <a:ext cx="15875" cy="34925"/>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3" name="Freeform 283"/>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4" name="Freeform 284"/>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5" name="Freeform 285"/>
            <p:cNvSpPr>
              <a:spLocks/>
            </p:cNvSpPr>
            <p:nvPr/>
          </p:nvSpPr>
          <p:spPr bwMode="auto">
            <a:xfrm>
              <a:off x="8991600" y="5588000"/>
              <a:ext cx="6350" cy="6350"/>
            </a:xfrm>
            <a:custGeom>
              <a:avLst/>
              <a:gdLst>
                <a:gd name="T0" fmla="*/ 0 w 4"/>
                <a:gd name="T1" fmla="*/ 0 h 4"/>
                <a:gd name="T2" fmla="*/ 0 w 4"/>
                <a:gd name="T3" fmla="*/ 4 h 4"/>
                <a:gd name="T4" fmla="*/ 4 w 4"/>
                <a:gd name="T5" fmla="*/ 2 h 4"/>
                <a:gd name="T6" fmla="*/ 4 w 4"/>
                <a:gd name="T7" fmla="*/ 0 h 4"/>
                <a:gd name="T8" fmla="*/ 4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2"/>
                  </a:lnTo>
                  <a:lnTo>
                    <a:pt x="4"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6" name="Freeform 286"/>
            <p:cNvSpPr>
              <a:spLocks/>
            </p:cNvSpPr>
            <p:nvPr/>
          </p:nvSpPr>
          <p:spPr bwMode="auto">
            <a:xfrm>
              <a:off x="8991600" y="5588000"/>
              <a:ext cx="6350" cy="6350"/>
            </a:xfrm>
            <a:custGeom>
              <a:avLst/>
              <a:gdLst>
                <a:gd name="T0" fmla="*/ 4 w 4"/>
                <a:gd name="T1" fmla="*/ 0 h 4"/>
                <a:gd name="T2" fmla="*/ 0 w 4"/>
                <a:gd name="T3" fmla="*/ 0 h 4"/>
                <a:gd name="T4" fmla="*/ 0 w 4"/>
                <a:gd name="T5" fmla="*/ 4 h 4"/>
                <a:gd name="T6" fmla="*/ 4 w 4"/>
                <a:gd name="T7" fmla="*/ 2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2"/>
                  </a:lnTo>
                  <a:lnTo>
                    <a:pt x="4" y="0"/>
                  </a:lnTo>
                  <a:lnTo>
                    <a:pt x="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7" name="Freeform 287"/>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8" name="Freeform 288"/>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9" name="Freeform 289"/>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0" name="Freeform 290"/>
            <p:cNvSpPr>
              <a:spLocks/>
            </p:cNvSpPr>
            <p:nvPr/>
          </p:nvSpPr>
          <p:spPr bwMode="auto">
            <a:xfrm>
              <a:off x="8434388" y="4503738"/>
              <a:ext cx="382588" cy="261938"/>
            </a:xfrm>
            <a:custGeom>
              <a:avLst/>
              <a:gdLst>
                <a:gd name="T0" fmla="*/ 76 w 241"/>
                <a:gd name="T1" fmla="*/ 8 h 165"/>
                <a:gd name="T2" fmla="*/ 65 w 241"/>
                <a:gd name="T3" fmla="*/ 26 h 165"/>
                <a:gd name="T4" fmla="*/ 65 w 241"/>
                <a:gd name="T5" fmla="*/ 33 h 165"/>
                <a:gd name="T6" fmla="*/ 53 w 241"/>
                <a:gd name="T7" fmla="*/ 30 h 165"/>
                <a:gd name="T8" fmla="*/ 49 w 241"/>
                <a:gd name="T9" fmla="*/ 33 h 165"/>
                <a:gd name="T10" fmla="*/ 43 w 241"/>
                <a:gd name="T11" fmla="*/ 43 h 165"/>
                <a:gd name="T12" fmla="*/ 39 w 241"/>
                <a:gd name="T13" fmla="*/ 45 h 165"/>
                <a:gd name="T14" fmla="*/ 43 w 241"/>
                <a:gd name="T15" fmla="*/ 53 h 165"/>
                <a:gd name="T16" fmla="*/ 24 w 241"/>
                <a:gd name="T17" fmla="*/ 71 h 165"/>
                <a:gd name="T18" fmla="*/ 22 w 241"/>
                <a:gd name="T19" fmla="*/ 77 h 165"/>
                <a:gd name="T20" fmla="*/ 16 w 241"/>
                <a:gd name="T21" fmla="*/ 82 h 165"/>
                <a:gd name="T22" fmla="*/ 12 w 241"/>
                <a:gd name="T23" fmla="*/ 86 h 165"/>
                <a:gd name="T24" fmla="*/ 14 w 241"/>
                <a:gd name="T25" fmla="*/ 94 h 165"/>
                <a:gd name="T26" fmla="*/ 8 w 241"/>
                <a:gd name="T27" fmla="*/ 112 h 165"/>
                <a:gd name="T28" fmla="*/ 2 w 241"/>
                <a:gd name="T29" fmla="*/ 129 h 165"/>
                <a:gd name="T30" fmla="*/ 2 w 241"/>
                <a:gd name="T31" fmla="*/ 139 h 165"/>
                <a:gd name="T32" fmla="*/ 12 w 241"/>
                <a:gd name="T33" fmla="*/ 135 h 165"/>
                <a:gd name="T34" fmla="*/ 24 w 241"/>
                <a:gd name="T35" fmla="*/ 133 h 165"/>
                <a:gd name="T36" fmla="*/ 26 w 241"/>
                <a:gd name="T37" fmla="*/ 139 h 165"/>
                <a:gd name="T38" fmla="*/ 29 w 241"/>
                <a:gd name="T39" fmla="*/ 145 h 165"/>
                <a:gd name="T40" fmla="*/ 31 w 241"/>
                <a:gd name="T41" fmla="*/ 147 h 165"/>
                <a:gd name="T42" fmla="*/ 33 w 241"/>
                <a:gd name="T43" fmla="*/ 145 h 165"/>
                <a:gd name="T44" fmla="*/ 31 w 241"/>
                <a:gd name="T45" fmla="*/ 141 h 165"/>
                <a:gd name="T46" fmla="*/ 39 w 241"/>
                <a:gd name="T47" fmla="*/ 141 h 165"/>
                <a:gd name="T48" fmla="*/ 47 w 241"/>
                <a:gd name="T49" fmla="*/ 149 h 165"/>
                <a:gd name="T50" fmla="*/ 51 w 241"/>
                <a:gd name="T51" fmla="*/ 163 h 165"/>
                <a:gd name="T52" fmla="*/ 55 w 241"/>
                <a:gd name="T53" fmla="*/ 165 h 165"/>
                <a:gd name="T54" fmla="*/ 241 w 241"/>
                <a:gd name="T55" fmla="*/ 129 h 165"/>
                <a:gd name="T56" fmla="*/ 229 w 241"/>
                <a:gd name="T57" fmla="*/ 112 h 165"/>
                <a:gd name="T58" fmla="*/ 221 w 241"/>
                <a:gd name="T59" fmla="*/ 80 h 165"/>
                <a:gd name="T60" fmla="*/ 214 w 241"/>
                <a:gd name="T61" fmla="*/ 77 h 165"/>
                <a:gd name="T62" fmla="*/ 208 w 241"/>
                <a:gd name="T63" fmla="*/ 73 h 165"/>
                <a:gd name="T64" fmla="*/ 214 w 241"/>
                <a:gd name="T65" fmla="*/ 67 h 165"/>
                <a:gd name="T66" fmla="*/ 233 w 241"/>
                <a:gd name="T67" fmla="*/ 67 h 165"/>
                <a:gd name="T68" fmla="*/ 239 w 241"/>
                <a:gd name="T69" fmla="*/ 61 h 165"/>
                <a:gd name="T70" fmla="*/ 225 w 241"/>
                <a:gd name="T71" fmla="*/ 43 h 165"/>
                <a:gd name="T72" fmla="*/ 219 w 241"/>
                <a:gd name="T73" fmla="*/ 37 h 165"/>
                <a:gd name="T74" fmla="*/ 206 w 241"/>
                <a:gd name="T75" fmla="*/ 33 h 165"/>
                <a:gd name="T76" fmla="*/ 196 w 241"/>
                <a:gd name="T77" fmla="*/ 45 h 165"/>
                <a:gd name="T78" fmla="*/ 190 w 241"/>
                <a:gd name="T79" fmla="*/ 43 h 165"/>
                <a:gd name="T80" fmla="*/ 182 w 241"/>
                <a:gd name="T81" fmla="*/ 41 h 165"/>
                <a:gd name="T82" fmla="*/ 178 w 241"/>
                <a:gd name="T83" fmla="*/ 47 h 165"/>
                <a:gd name="T84" fmla="*/ 172 w 241"/>
                <a:gd name="T85" fmla="*/ 47 h 165"/>
                <a:gd name="T86" fmla="*/ 165 w 241"/>
                <a:gd name="T87" fmla="*/ 47 h 165"/>
                <a:gd name="T88" fmla="*/ 167 w 241"/>
                <a:gd name="T89" fmla="*/ 39 h 165"/>
                <a:gd name="T90" fmla="*/ 167 w 241"/>
                <a:gd name="T91" fmla="*/ 30 h 165"/>
                <a:gd name="T92" fmla="*/ 170 w 241"/>
                <a:gd name="T93" fmla="*/ 26 h 165"/>
                <a:gd name="T94" fmla="*/ 172 w 241"/>
                <a:gd name="T95" fmla="*/ 20 h 165"/>
                <a:gd name="T96" fmla="*/ 176 w 241"/>
                <a:gd name="T97" fmla="*/ 16 h 165"/>
                <a:gd name="T98" fmla="*/ 174 w 241"/>
                <a:gd name="T99" fmla="*/ 12 h 165"/>
                <a:gd name="T100" fmla="*/ 172 w 241"/>
                <a:gd name="T101" fmla="*/ 10 h 165"/>
                <a:gd name="T102" fmla="*/ 157 w 241"/>
                <a:gd name="T103" fmla="*/ 12 h 165"/>
                <a:gd name="T104" fmla="*/ 151 w 241"/>
                <a:gd name="T105" fmla="*/ 4 h 165"/>
                <a:gd name="T106" fmla="*/ 133 w 241"/>
                <a:gd name="T107" fmla="*/ 10 h 165"/>
                <a:gd name="T108" fmla="*/ 120 w 241"/>
                <a:gd name="T109" fmla="*/ 10 h 165"/>
                <a:gd name="T110" fmla="*/ 116 w 241"/>
                <a:gd name="T111" fmla="*/ 8 h 165"/>
                <a:gd name="T112" fmla="*/ 120 w 241"/>
                <a:gd name="T113" fmla="*/ 2 h 165"/>
                <a:gd name="T114" fmla="*/ 108 w 241"/>
                <a:gd name="T115" fmla="*/ 4 h 165"/>
                <a:gd name="T116" fmla="*/ 102 w 241"/>
                <a:gd name="T117" fmla="*/ 10 h 165"/>
                <a:gd name="T118" fmla="*/ 88 w 241"/>
                <a:gd name="T119" fmla="*/ 18 h 165"/>
                <a:gd name="T120" fmla="*/ 80 w 241"/>
                <a:gd name="T121" fmla="*/ 16 h 165"/>
                <a:gd name="T122" fmla="*/ 82 w 241"/>
                <a:gd name="T123" fmla="*/ 12 h 165"/>
                <a:gd name="T124" fmla="*/ 78 w 241"/>
                <a:gd name="T1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 h="165">
                  <a:moveTo>
                    <a:pt x="76" y="6"/>
                  </a:move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5" y="165"/>
                  </a:lnTo>
                  <a:lnTo>
                    <a:pt x="241" y="165"/>
                  </a:lnTo>
                  <a:lnTo>
                    <a:pt x="241" y="129"/>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1" name="Freeform 291"/>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2" name="Freeform 292"/>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3" name="Freeform 293"/>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4" name="Freeform 294"/>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5" name="Freeform 295"/>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6" name="Freeform 296"/>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7" name="Freeform 297"/>
            <p:cNvSpPr>
              <a:spLocks/>
            </p:cNvSpPr>
            <p:nvPr/>
          </p:nvSpPr>
          <p:spPr bwMode="auto">
            <a:xfrm>
              <a:off x="7800975" y="4240213"/>
              <a:ext cx="269875" cy="149225"/>
            </a:xfrm>
            <a:custGeom>
              <a:avLst/>
              <a:gdLst>
                <a:gd name="T0" fmla="*/ 121 w 170"/>
                <a:gd name="T1" fmla="*/ 4 h 94"/>
                <a:gd name="T2" fmla="*/ 117 w 170"/>
                <a:gd name="T3" fmla="*/ 12 h 94"/>
                <a:gd name="T4" fmla="*/ 111 w 170"/>
                <a:gd name="T5" fmla="*/ 19 h 94"/>
                <a:gd name="T6" fmla="*/ 92 w 170"/>
                <a:gd name="T7" fmla="*/ 29 h 94"/>
                <a:gd name="T8" fmla="*/ 82 w 170"/>
                <a:gd name="T9" fmla="*/ 29 h 94"/>
                <a:gd name="T10" fmla="*/ 70 w 170"/>
                <a:gd name="T11" fmla="*/ 29 h 94"/>
                <a:gd name="T12" fmla="*/ 68 w 170"/>
                <a:gd name="T13" fmla="*/ 14 h 94"/>
                <a:gd name="T14" fmla="*/ 58 w 170"/>
                <a:gd name="T15" fmla="*/ 10 h 94"/>
                <a:gd name="T16" fmla="*/ 39 w 170"/>
                <a:gd name="T17" fmla="*/ 21 h 94"/>
                <a:gd name="T18" fmla="*/ 31 w 170"/>
                <a:gd name="T19" fmla="*/ 29 h 94"/>
                <a:gd name="T20" fmla="*/ 17 w 170"/>
                <a:gd name="T21" fmla="*/ 35 h 94"/>
                <a:gd name="T22" fmla="*/ 0 w 170"/>
                <a:gd name="T23" fmla="*/ 59 h 94"/>
                <a:gd name="T24" fmla="*/ 11 w 170"/>
                <a:gd name="T25" fmla="*/ 74 h 94"/>
                <a:gd name="T26" fmla="*/ 13 w 170"/>
                <a:gd name="T27" fmla="*/ 84 h 94"/>
                <a:gd name="T28" fmla="*/ 19 w 170"/>
                <a:gd name="T29" fmla="*/ 94 h 94"/>
                <a:gd name="T30" fmla="*/ 111 w 170"/>
                <a:gd name="T31" fmla="*/ 90 h 94"/>
                <a:gd name="T32" fmla="*/ 113 w 170"/>
                <a:gd name="T33" fmla="*/ 84 h 94"/>
                <a:gd name="T34" fmla="*/ 121 w 170"/>
                <a:gd name="T35" fmla="*/ 80 h 94"/>
                <a:gd name="T36" fmla="*/ 127 w 170"/>
                <a:gd name="T37" fmla="*/ 82 h 94"/>
                <a:gd name="T38" fmla="*/ 131 w 170"/>
                <a:gd name="T39" fmla="*/ 84 h 94"/>
                <a:gd name="T40" fmla="*/ 133 w 170"/>
                <a:gd name="T41" fmla="*/ 82 h 94"/>
                <a:gd name="T42" fmla="*/ 135 w 170"/>
                <a:gd name="T43" fmla="*/ 76 h 94"/>
                <a:gd name="T44" fmla="*/ 137 w 170"/>
                <a:gd name="T45" fmla="*/ 70 h 94"/>
                <a:gd name="T46" fmla="*/ 137 w 170"/>
                <a:gd name="T47" fmla="*/ 66 h 94"/>
                <a:gd name="T48" fmla="*/ 143 w 170"/>
                <a:gd name="T49" fmla="*/ 62 h 94"/>
                <a:gd name="T50" fmla="*/ 148 w 170"/>
                <a:gd name="T51" fmla="*/ 55 h 94"/>
                <a:gd name="T52" fmla="*/ 150 w 170"/>
                <a:gd name="T53" fmla="*/ 45 h 94"/>
                <a:gd name="T54" fmla="*/ 158 w 170"/>
                <a:gd name="T55" fmla="*/ 37 h 94"/>
                <a:gd name="T56" fmla="*/ 168 w 170"/>
                <a:gd name="T57" fmla="*/ 31 h 94"/>
                <a:gd name="T58" fmla="*/ 170 w 170"/>
                <a:gd name="T59" fmla="*/ 4 h 94"/>
                <a:gd name="T60" fmla="*/ 160 w 170"/>
                <a:gd name="T61" fmla="*/ 4 h 94"/>
                <a:gd name="T62" fmla="*/ 146 w 170"/>
                <a:gd name="T63" fmla="*/ 6 h 94"/>
                <a:gd name="T64" fmla="*/ 127 w 170"/>
                <a:gd name="T65" fmla="*/ 6 h 94"/>
                <a:gd name="T66" fmla="*/ 121 w 170"/>
                <a:gd name="T67" fmla="*/ 0 h 94"/>
                <a:gd name="T68" fmla="*/ 117 w 170"/>
                <a:gd name="T69"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94">
                  <a:moveTo>
                    <a:pt x="117" y="2"/>
                  </a:move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lnTo>
                    <a:pt x="11" y="74"/>
                  </a:lnTo>
                  <a:lnTo>
                    <a:pt x="13" y="80"/>
                  </a:lnTo>
                  <a:lnTo>
                    <a:pt x="13" y="84"/>
                  </a:lnTo>
                  <a:lnTo>
                    <a:pt x="15" y="92"/>
                  </a:lnTo>
                  <a:lnTo>
                    <a:pt x="19" y="94"/>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0" y="29"/>
                  </a:lnTo>
                  <a:lnTo>
                    <a:pt x="170" y="4"/>
                  </a:lnTo>
                  <a:lnTo>
                    <a:pt x="168" y="4"/>
                  </a:lnTo>
                  <a:lnTo>
                    <a:pt x="160" y="4"/>
                  </a:lnTo>
                  <a:lnTo>
                    <a:pt x="152" y="6"/>
                  </a:lnTo>
                  <a:lnTo>
                    <a:pt x="146" y="6"/>
                  </a:lnTo>
                  <a:lnTo>
                    <a:pt x="137" y="8"/>
                  </a:lnTo>
                  <a:lnTo>
                    <a:pt x="127" y="6"/>
                  </a:lnTo>
                  <a:lnTo>
                    <a:pt x="121" y="4"/>
                  </a:lnTo>
                  <a:lnTo>
                    <a:pt x="121" y="0"/>
                  </a:lnTo>
                  <a:lnTo>
                    <a:pt x="117" y="0"/>
                  </a:lnTo>
                  <a:lnTo>
                    <a:pt x="117"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8" name="Freeform 298"/>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9" name="Freeform 299"/>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0" name="Freeform 300"/>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1" name="Freeform 301"/>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2" name="Freeform 302"/>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3" name="Freeform 303"/>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4" name="Freeform 304"/>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5" name="Freeform 305"/>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6" name="Freeform 306"/>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7" name="Freeform 307"/>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8" name="Freeform 308"/>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9" name="Freeform 309"/>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0" name="Freeform 310"/>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1" name="Freeform 311"/>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2" name="Freeform 312"/>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3" name="Freeform 313"/>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4" name="Freeform 314"/>
            <p:cNvSpPr>
              <a:spLocks/>
            </p:cNvSpPr>
            <p:nvPr/>
          </p:nvSpPr>
          <p:spPr bwMode="auto">
            <a:xfrm>
              <a:off x="6967538" y="4240213"/>
              <a:ext cx="549275" cy="536575"/>
            </a:xfrm>
            <a:custGeom>
              <a:avLst/>
              <a:gdLst>
                <a:gd name="T0" fmla="*/ 100 w 346"/>
                <a:gd name="T1" fmla="*/ 8 h 338"/>
                <a:gd name="T2" fmla="*/ 82 w 346"/>
                <a:gd name="T3" fmla="*/ 25 h 338"/>
                <a:gd name="T4" fmla="*/ 64 w 346"/>
                <a:gd name="T5" fmla="*/ 37 h 338"/>
                <a:gd name="T6" fmla="*/ 19 w 346"/>
                <a:gd name="T7" fmla="*/ 51 h 338"/>
                <a:gd name="T8" fmla="*/ 11 w 346"/>
                <a:gd name="T9" fmla="*/ 57 h 338"/>
                <a:gd name="T10" fmla="*/ 8 w 346"/>
                <a:gd name="T11" fmla="*/ 88 h 338"/>
                <a:gd name="T12" fmla="*/ 19 w 346"/>
                <a:gd name="T13" fmla="*/ 96 h 338"/>
                <a:gd name="T14" fmla="*/ 58 w 346"/>
                <a:gd name="T15" fmla="*/ 129 h 338"/>
                <a:gd name="T16" fmla="*/ 66 w 346"/>
                <a:gd name="T17" fmla="*/ 143 h 338"/>
                <a:gd name="T18" fmla="*/ 80 w 346"/>
                <a:gd name="T19" fmla="*/ 172 h 338"/>
                <a:gd name="T20" fmla="*/ 70 w 346"/>
                <a:gd name="T21" fmla="*/ 176 h 338"/>
                <a:gd name="T22" fmla="*/ 53 w 346"/>
                <a:gd name="T23" fmla="*/ 203 h 338"/>
                <a:gd name="T24" fmla="*/ 58 w 346"/>
                <a:gd name="T25" fmla="*/ 219 h 338"/>
                <a:gd name="T26" fmla="*/ 70 w 346"/>
                <a:gd name="T27" fmla="*/ 219 h 338"/>
                <a:gd name="T28" fmla="*/ 70 w 346"/>
                <a:gd name="T29" fmla="*/ 248 h 338"/>
                <a:gd name="T30" fmla="*/ 100 w 346"/>
                <a:gd name="T31" fmla="*/ 252 h 338"/>
                <a:gd name="T32" fmla="*/ 98 w 346"/>
                <a:gd name="T33" fmla="*/ 260 h 338"/>
                <a:gd name="T34" fmla="*/ 109 w 346"/>
                <a:gd name="T35" fmla="*/ 270 h 338"/>
                <a:gd name="T36" fmla="*/ 98 w 346"/>
                <a:gd name="T37" fmla="*/ 282 h 338"/>
                <a:gd name="T38" fmla="*/ 88 w 346"/>
                <a:gd name="T39" fmla="*/ 301 h 338"/>
                <a:gd name="T40" fmla="*/ 76 w 346"/>
                <a:gd name="T41" fmla="*/ 309 h 338"/>
                <a:gd name="T42" fmla="*/ 133 w 346"/>
                <a:gd name="T43" fmla="*/ 338 h 338"/>
                <a:gd name="T44" fmla="*/ 139 w 346"/>
                <a:gd name="T45" fmla="*/ 331 h 338"/>
                <a:gd name="T46" fmla="*/ 213 w 346"/>
                <a:gd name="T47" fmla="*/ 335 h 338"/>
                <a:gd name="T48" fmla="*/ 225 w 346"/>
                <a:gd name="T49" fmla="*/ 338 h 338"/>
                <a:gd name="T50" fmla="*/ 282 w 346"/>
                <a:gd name="T51" fmla="*/ 327 h 338"/>
                <a:gd name="T52" fmla="*/ 288 w 346"/>
                <a:gd name="T53" fmla="*/ 338 h 338"/>
                <a:gd name="T54" fmla="*/ 299 w 346"/>
                <a:gd name="T55" fmla="*/ 329 h 338"/>
                <a:gd name="T56" fmla="*/ 301 w 346"/>
                <a:gd name="T57" fmla="*/ 313 h 338"/>
                <a:gd name="T58" fmla="*/ 309 w 346"/>
                <a:gd name="T59" fmla="*/ 295 h 338"/>
                <a:gd name="T60" fmla="*/ 325 w 346"/>
                <a:gd name="T61" fmla="*/ 291 h 338"/>
                <a:gd name="T62" fmla="*/ 339 w 346"/>
                <a:gd name="T63" fmla="*/ 284 h 338"/>
                <a:gd name="T64" fmla="*/ 319 w 346"/>
                <a:gd name="T65" fmla="*/ 266 h 338"/>
                <a:gd name="T66" fmla="*/ 303 w 346"/>
                <a:gd name="T67" fmla="*/ 237 h 338"/>
                <a:gd name="T68" fmla="*/ 303 w 346"/>
                <a:gd name="T69" fmla="*/ 223 h 338"/>
                <a:gd name="T70" fmla="*/ 295 w 346"/>
                <a:gd name="T71" fmla="*/ 213 h 338"/>
                <a:gd name="T72" fmla="*/ 305 w 346"/>
                <a:gd name="T73" fmla="*/ 211 h 338"/>
                <a:gd name="T74" fmla="*/ 305 w 346"/>
                <a:gd name="T75" fmla="*/ 192 h 338"/>
                <a:gd name="T76" fmla="*/ 321 w 346"/>
                <a:gd name="T77" fmla="*/ 192 h 338"/>
                <a:gd name="T78" fmla="*/ 331 w 346"/>
                <a:gd name="T79" fmla="*/ 176 h 338"/>
                <a:gd name="T80" fmla="*/ 337 w 346"/>
                <a:gd name="T81" fmla="*/ 162 h 338"/>
                <a:gd name="T82" fmla="*/ 346 w 346"/>
                <a:gd name="T83" fmla="*/ 121 h 338"/>
                <a:gd name="T84" fmla="*/ 337 w 346"/>
                <a:gd name="T85" fmla="*/ 107 h 338"/>
                <a:gd name="T86" fmla="*/ 335 w 346"/>
                <a:gd name="T87" fmla="*/ 90 h 338"/>
                <a:gd name="T88" fmla="*/ 344 w 346"/>
                <a:gd name="T89" fmla="*/ 72 h 338"/>
                <a:gd name="T90" fmla="*/ 339 w 346"/>
                <a:gd name="T91" fmla="*/ 47 h 338"/>
                <a:gd name="T92" fmla="*/ 311 w 346"/>
                <a:gd name="T93" fmla="*/ 29 h 338"/>
                <a:gd name="T94" fmla="*/ 309 w 346"/>
                <a:gd name="T95" fmla="*/ 12 h 338"/>
                <a:gd name="T96" fmla="*/ 280 w 346"/>
                <a:gd name="T97" fmla="*/ 14 h 338"/>
                <a:gd name="T98" fmla="*/ 252 w 346"/>
                <a:gd name="T99" fmla="*/ 19 h 338"/>
                <a:gd name="T100" fmla="*/ 235 w 346"/>
                <a:gd name="T101" fmla="*/ 33 h 338"/>
                <a:gd name="T102" fmla="*/ 211 w 346"/>
                <a:gd name="T103" fmla="*/ 41 h 338"/>
                <a:gd name="T104" fmla="*/ 201 w 346"/>
                <a:gd name="T105" fmla="*/ 33 h 338"/>
                <a:gd name="T106" fmla="*/ 182 w 346"/>
                <a:gd name="T107" fmla="*/ 25 h 338"/>
                <a:gd name="T108" fmla="*/ 154 w 346"/>
                <a:gd name="T109" fmla="*/ 25 h 338"/>
                <a:gd name="T110" fmla="*/ 152 w 346"/>
                <a:gd name="T111" fmla="*/ 10 h 338"/>
                <a:gd name="T112" fmla="*/ 127 w 346"/>
                <a:gd name="T11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338">
                  <a:moveTo>
                    <a:pt x="107" y="2"/>
                  </a:moveTo>
                  <a:lnTo>
                    <a:pt x="96" y="4"/>
                  </a:lnTo>
                  <a:lnTo>
                    <a:pt x="100" y="8"/>
                  </a:lnTo>
                  <a:lnTo>
                    <a:pt x="94" y="21"/>
                  </a:lnTo>
                  <a:lnTo>
                    <a:pt x="84" y="23"/>
                  </a:lnTo>
                  <a:lnTo>
                    <a:pt x="82" y="25"/>
                  </a:lnTo>
                  <a:lnTo>
                    <a:pt x="78" y="31"/>
                  </a:lnTo>
                  <a:lnTo>
                    <a:pt x="76" y="33"/>
                  </a:lnTo>
                  <a:lnTo>
                    <a:pt x="64" y="37"/>
                  </a:lnTo>
                  <a:lnTo>
                    <a:pt x="33" y="49"/>
                  </a:lnTo>
                  <a:lnTo>
                    <a:pt x="29" y="45"/>
                  </a:lnTo>
                  <a:lnTo>
                    <a:pt x="19" y="51"/>
                  </a:lnTo>
                  <a:lnTo>
                    <a:pt x="15" y="49"/>
                  </a:lnTo>
                  <a:lnTo>
                    <a:pt x="13" y="51"/>
                  </a:lnTo>
                  <a:lnTo>
                    <a:pt x="11" y="57"/>
                  </a:lnTo>
                  <a:lnTo>
                    <a:pt x="4" y="76"/>
                  </a:lnTo>
                  <a:lnTo>
                    <a:pt x="0" y="82"/>
                  </a:lnTo>
                  <a:lnTo>
                    <a:pt x="8" y="88"/>
                  </a:lnTo>
                  <a:lnTo>
                    <a:pt x="11" y="90"/>
                  </a:lnTo>
                  <a:lnTo>
                    <a:pt x="17" y="92"/>
                  </a:lnTo>
                  <a:lnTo>
                    <a:pt x="19" y="96"/>
                  </a:lnTo>
                  <a:lnTo>
                    <a:pt x="29" y="100"/>
                  </a:lnTo>
                  <a:lnTo>
                    <a:pt x="39" y="121"/>
                  </a:lnTo>
                  <a:lnTo>
                    <a:pt x="58" y="129"/>
                  </a:lnTo>
                  <a:lnTo>
                    <a:pt x="62" y="129"/>
                  </a:lnTo>
                  <a:lnTo>
                    <a:pt x="64" y="135"/>
                  </a:lnTo>
                  <a:lnTo>
                    <a:pt x="66" y="143"/>
                  </a:lnTo>
                  <a:lnTo>
                    <a:pt x="80" y="164"/>
                  </a:lnTo>
                  <a:lnTo>
                    <a:pt x="80" y="168"/>
                  </a:lnTo>
                  <a:lnTo>
                    <a:pt x="80" y="172"/>
                  </a:lnTo>
                  <a:lnTo>
                    <a:pt x="80" y="176"/>
                  </a:lnTo>
                  <a:lnTo>
                    <a:pt x="76" y="178"/>
                  </a:lnTo>
                  <a:lnTo>
                    <a:pt x="70" y="176"/>
                  </a:lnTo>
                  <a:lnTo>
                    <a:pt x="55" y="190"/>
                  </a:lnTo>
                  <a:lnTo>
                    <a:pt x="53" y="201"/>
                  </a:lnTo>
                  <a:lnTo>
                    <a:pt x="53" y="203"/>
                  </a:lnTo>
                  <a:lnTo>
                    <a:pt x="55" y="205"/>
                  </a:lnTo>
                  <a:lnTo>
                    <a:pt x="55" y="215"/>
                  </a:lnTo>
                  <a:lnTo>
                    <a:pt x="58" y="219"/>
                  </a:lnTo>
                  <a:lnTo>
                    <a:pt x="62" y="219"/>
                  </a:lnTo>
                  <a:lnTo>
                    <a:pt x="66" y="219"/>
                  </a:lnTo>
                  <a:lnTo>
                    <a:pt x="70" y="219"/>
                  </a:lnTo>
                  <a:lnTo>
                    <a:pt x="72" y="223"/>
                  </a:lnTo>
                  <a:lnTo>
                    <a:pt x="70" y="229"/>
                  </a:lnTo>
                  <a:lnTo>
                    <a:pt x="70" y="248"/>
                  </a:lnTo>
                  <a:lnTo>
                    <a:pt x="80" y="252"/>
                  </a:lnTo>
                  <a:lnTo>
                    <a:pt x="86" y="252"/>
                  </a:lnTo>
                  <a:lnTo>
                    <a:pt x="100" y="252"/>
                  </a:lnTo>
                  <a:lnTo>
                    <a:pt x="107" y="252"/>
                  </a:lnTo>
                  <a:lnTo>
                    <a:pt x="107" y="254"/>
                  </a:lnTo>
                  <a:lnTo>
                    <a:pt x="98" y="260"/>
                  </a:lnTo>
                  <a:lnTo>
                    <a:pt x="98" y="264"/>
                  </a:lnTo>
                  <a:lnTo>
                    <a:pt x="100" y="266"/>
                  </a:lnTo>
                  <a:lnTo>
                    <a:pt x="109" y="270"/>
                  </a:lnTo>
                  <a:lnTo>
                    <a:pt x="111" y="278"/>
                  </a:lnTo>
                  <a:lnTo>
                    <a:pt x="111" y="280"/>
                  </a:lnTo>
                  <a:lnTo>
                    <a:pt x="98" y="282"/>
                  </a:lnTo>
                  <a:lnTo>
                    <a:pt x="94" y="284"/>
                  </a:lnTo>
                  <a:lnTo>
                    <a:pt x="90" y="299"/>
                  </a:lnTo>
                  <a:lnTo>
                    <a:pt x="88" y="301"/>
                  </a:lnTo>
                  <a:lnTo>
                    <a:pt x="84" y="301"/>
                  </a:lnTo>
                  <a:lnTo>
                    <a:pt x="76" y="303"/>
                  </a:lnTo>
                  <a:lnTo>
                    <a:pt x="76" y="309"/>
                  </a:lnTo>
                  <a:lnTo>
                    <a:pt x="86" y="325"/>
                  </a:lnTo>
                  <a:lnTo>
                    <a:pt x="88" y="338"/>
                  </a:lnTo>
                  <a:lnTo>
                    <a:pt x="133" y="338"/>
                  </a:lnTo>
                  <a:lnTo>
                    <a:pt x="133" y="335"/>
                  </a:lnTo>
                  <a:lnTo>
                    <a:pt x="139" y="335"/>
                  </a:lnTo>
                  <a:lnTo>
                    <a:pt x="139" y="331"/>
                  </a:lnTo>
                  <a:lnTo>
                    <a:pt x="166" y="338"/>
                  </a:lnTo>
                  <a:lnTo>
                    <a:pt x="213" y="338"/>
                  </a:lnTo>
                  <a:lnTo>
                    <a:pt x="213" y="335"/>
                  </a:lnTo>
                  <a:lnTo>
                    <a:pt x="219" y="335"/>
                  </a:lnTo>
                  <a:lnTo>
                    <a:pt x="223" y="335"/>
                  </a:lnTo>
                  <a:lnTo>
                    <a:pt x="225" y="338"/>
                  </a:lnTo>
                  <a:lnTo>
                    <a:pt x="278" y="338"/>
                  </a:lnTo>
                  <a:lnTo>
                    <a:pt x="278" y="335"/>
                  </a:lnTo>
                  <a:lnTo>
                    <a:pt x="282" y="327"/>
                  </a:lnTo>
                  <a:lnTo>
                    <a:pt x="286" y="329"/>
                  </a:lnTo>
                  <a:lnTo>
                    <a:pt x="288" y="335"/>
                  </a:lnTo>
                  <a:lnTo>
                    <a:pt x="288" y="338"/>
                  </a:lnTo>
                  <a:lnTo>
                    <a:pt x="295" y="338"/>
                  </a:lnTo>
                  <a:lnTo>
                    <a:pt x="297" y="333"/>
                  </a:lnTo>
                  <a:lnTo>
                    <a:pt x="299" y="329"/>
                  </a:lnTo>
                  <a:lnTo>
                    <a:pt x="301" y="321"/>
                  </a:lnTo>
                  <a:lnTo>
                    <a:pt x="297" y="315"/>
                  </a:lnTo>
                  <a:lnTo>
                    <a:pt x="301" y="313"/>
                  </a:lnTo>
                  <a:lnTo>
                    <a:pt x="305" y="309"/>
                  </a:lnTo>
                  <a:lnTo>
                    <a:pt x="307" y="299"/>
                  </a:lnTo>
                  <a:lnTo>
                    <a:pt x="309" y="295"/>
                  </a:lnTo>
                  <a:lnTo>
                    <a:pt x="315" y="291"/>
                  </a:lnTo>
                  <a:lnTo>
                    <a:pt x="323" y="291"/>
                  </a:lnTo>
                  <a:lnTo>
                    <a:pt x="325" y="291"/>
                  </a:lnTo>
                  <a:lnTo>
                    <a:pt x="329" y="286"/>
                  </a:lnTo>
                  <a:lnTo>
                    <a:pt x="335" y="282"/>
                  </a:lnTo>
                  <a:lnTo>
                    <a:pt x="339" y="284"/>
                  </a:lnTo>
                  <a:lnTo>
                    <a:pt x="342" y="276"/>
                  </a:lnTo>
                  <a:lnTo>
                    <a:pt x="339" y="274"/>
                  </a:lnTo>
                  <a:lnTo>
                    <a:pt x="319" y="266"/>
                  </a:lnTo>
                  <a:lnTo>
                    <a:pt x="311" y="262"/>
                  </a:lnTo>
                  <a:lnTo>
                    <a:pt x="309" y="260"/>
                  </a:lnTo>
                  <a:lnTo>
                    <a:pt x="303" y="237"/>
                  </a:lnTo>
                  <a:lnTo>
                    <a:pt x="299" y="233"/>
                  </a:lnTo>
                  <a:lnTo>
                    <a:pt x="303" y="225"/>
                  </a:lnTo>
                  <a:lnTo>
                    <a:pt x="303" y="223"/>
                  </a:lnTo>
                  <a:lnTo>
                    <a:pt x="303" y="219"/>
                  </a:lnTo>
                  <a:lnTo>
                    <a:pt x="303" y="219"/>
                  </a:lnTo>
                  <a:lnTo>
                    <a:pt x="295" y="213"/>
                  </a:lnTo>
                  <a:lnTo>
                    <a:pt x="303" y="217"/>
                  </a:lnTo>
                  <a:lnTo>
                    <a:pt x="303" y="215"/>
                  </a:lnTo>
                  <a:lnTo>
                    <a:pt x="305" y="211"/>
                  </a:lnTo>
                  <a:lnTo>
                    <a:pt x="299" y="201"/>
                  </a:lnTo>
                  <a:lnTo>
                    <a:pt x="301" y="196"/>
                  </a:lnTo>
                  <a:lnTo>
                    <a:pt x="305" y="192"/>
                  </a:lnTo>
                  <a:lnTo>
                    <a:pt x="307" y="194"/>
                  </a:lnTo>
                  <a:lnTo>
                    <a:pt x="313" y="194"/>
                  </a:lnTo>
                  <a:lnTo>
                    <a:pt x="321" y="192"/>
                  </a:lnTo>
                  <a:lnTo>
                    <a:pt x="325" y="190"/>
                  </a:lnTo>
                  <a:lnTo>
                    <a:pt x="329" y="184"/>
                  </a:lnTo>
                  <a:lnTo>
                    <a:pt x="331" y="176"/>
                  </a:lnTo>
                  <a:lnTo>
                    <a:pt x="331" y="170"/>
                  </a:lnTo>
                  <a:lnTo>
                    <a:pt x="333" y="168"/>
                  </a:lnTo>
                  <a:lnTo>
                    <a:pt x="337" y="162"/>
                  </a:lnTo>
                  <a:lnTo>
                    <a:pt x="339" y="160"/>
                  </a:lnTo>
                  <a:lnTo>
                    <a:pt x="346" y="160"/>
                  </a:lnTo>
                  <a:lnTo>
                    <a:pt x="346" y="121"/>
                  </a:lnTo>
                  <a:lnTo>
                    <a:pt x="346" y="117"/>
                  </a:lnTo>
                  <a:lnTo>
                    <a:pt x="337" y="111"/>
                  </a:lnTo>
                  <a:lnTo>
                    <a:pt x="337" y="107"/>
                  </a:lnTo>
                  <a:lnTo>
                    <a:pt x="335" y="104"/>
                  </a:lnTo>
                  <a:lnTo>
                    <a:pt x="333" y="98"/>
                  </a:lnTo>
                  <a:lnTo>
                    <a:pt x="335" y="90"/>
                  </a:lnTo>
                  <a:lnTo>
                    <a:pt x="342" y="86"/>
                  </a:lnTo>
                  <a:lnTo>
                    <a:pt x="339" y="78"/>
                  </a:lnTo>
                  <a:lnTo>
                    <a:pt x="344" y="72"/>
                  </a:lnTo>
                  <a:lnTo>
                    <a:pt x="339" y="57"/>
                  </a:lnTo>
                  <a:lnTo>
                    <a:pt x="339" y="49"/>
                  </a:lnTo>
                  <a:lnTo>
                    <a:pt x="339" y="47"/>
                  </a:lnTo>
                  <a:lnTo>
                    <a:pt x="323" y="43"/>
                  </a:lnTo>
                  <a:lnTo>
                    <a:pt x="317" y="37"/>
                  </a:lnTo>
                  <a:lnTo>
                    <a:pt x="311" y="29"/>
                  </a:lnTo>
                  <a:lnTo>
                    <a:pt x="309" y="23"/>
                  </a:lnTo>
                  <a:lnTo>
                    <a:pt x="311" y="19"/>
                  </a:lnTo>
                  <a:lnTo>
                    <a:pt x="309" y="12"/>
                  </a:lnTo>
                  <a:lnTo>
                    <a:pt x="297" y="12"/>
                  </a:lnTo>
                  <a:lnTo>
                    <a:pt x="290" y="14"/>
                  </a:lnTo>
                  <a:lnTo>
                    <a:pt x="280" y="14"/>
                  </a:lnTo>
                  <a:lnTo>
                    <a:pt x="274" y="19"/>
                  </a:lnTo>
                  <a:lnTo>
                    <a:pt x="270" y="21"/>
                  </a:lnTo>
                  <a:lnTo>
                    <a:pt x="252" y="19"/>
                  </a:lnTo>
                  <a:lnTo>
                    <a:pt x="245" y="21"/>
                  </a:lnTo>
                  <a:lnTo>
                    <a:pt x="237" y="25"/>
                  </a:lnTo>
                  <a:lnTo>
                    <a:pt x="235" y="33"/>
                  </a:lnTo>
                  <a:lnTo>
                    <a:pt x="223" y="37"/>
                  </a:lnTo>
                  <a:lnTo>
                    <a:pt x="217" y="39"/>
                  </a:lnTo>
                  <a:lnTo>
                    <a:pt x="211" y="41"/>
                  </a:lnTo>
                  <a:lnTo>
                    <a:pt x="211" y="39"/>
                  </a:lnTo>
                  <a:lnTo>
                    <a:pt x="211" y="37"/>
                  </a:lnTo>
                  <a:lnTo>
                    <a:pt x="201" y="33"/>
                  </a:lnTo>
                  <a:lnTo>
                    <a:pt x="194" y="31"/>
                  </a:lnTo>
                  <a:lnTo>
                    <a:pt x="188" y="31"/>
                  </a:lnTo>
                  <a:lnTo>
                    <a:pt x="182" y="25"/>
                  </a:lnTo>
                  <a:lnTo>
                    <a:pt x="166" y="27"/>
                  </a:lnTo>
                  <a:lnTo>
                    <a:pt x="160" y="27"/>
                  </a:lnTo>
                  <a:lnTo>
                    <a:pt x="154" y="25"/>
                  </a:lnTo>
                  <a:lnTo>
                    <a:pt x="156" y="21"/>
                  </a:lnTo>
                  <a:lnTo>
                    <a:pt x="156" y="19"/>
                  </a:lnTo>
                  <a:lnTo>
                    <a:pt x="152" y="10"/>
                  </a:lnTo>
                  <a:lnTo>
                    <a:pt x="143" y="6"/>
                  </a:lnTo>
                  <a:lnTo>
                    <a:pt x="137" y="6"/>
                  </a:lnTo>
                  <a:lnTo>
                    <a:pt x="127" y="0"/>
                  </a:lnTo>
                  <a:lnTo>
                    <a:pt x="107"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5" name="Freeform 315"/>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6" name="Freeform 316"/>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7" name="Freeform 317"/>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8" name="Freeform 318"/>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9" name="Freeform 319"/>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0" name="Freeform 320"/>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1" name="Freeform 321"/>
            <p:cNvSpPr>
              <a:spLocks noEditPoints="1"/>
            </p:cNvSpPr>
            <p:nvPr/>
          </p:nvSpPr>
          <p:spPr bwMode="auto">
            <a:xfrm>
              <a:off x="8486775" y="5432425"/>
              <a:ext cx="301625" cy="180975"/>
            </a:xfrm>
            <a:custGeom>
              <a:avLst/>
              <a:gdLst>
                <a:gd name="T0" fmla="*/ 169 w 190"/>
                <a:gd name="T1" fmla="*/ 112 h 114"/>
                <a:gd name="T2" fmla="*/ 165 w 190"/>
                <a:gd name="T3" fmla="*/ 112 h 114"/>
                <a:gd name="T4" fmla="*/ 163 w 190"/>
                <a:gd name="T5" fmla="*/ 112 h 114"/>
                <a:gd name="T6" fmla="*/ 177 w 190"/>
                <a:gd name="T7" fmla="*/ 114 h 114"/>
                <a:gd name="T8" fmla="*/ 171 w 190"/>
                <a:gd name="T9" fmla="*/ 110 h 114"/>
                <a:gd name="T10" fmla="*/ 171 w 190"/>
                <a:gd name="T11" fmla="*/ 83 h 114"/>
                <a:gd name="T12" fmla="*/ 161 w 190"/>
                <a:gd name="T13" fmla="*/ 85 h 114"/>
                <a:gd name="T14" fmla="*/ 165 w 190"/>
                <a:gd name="T15" fmla="*/ 92 h 114"/>
                <a:gd name="T16" fmla="*/ 181 w 190"/>
                <a:gd name="T17" fmla="*/ 112 h 114"/>
                <a:gd name="T18" fmla="*/ 190 w 190"/>
                <a:gd name="T19" fmla="*/ 114 h 114"/>
                <a:gd name="T20" fmla="*/ 177 w 190"/>
                <a:gd name="T21" fmla="*/ 96 h 114"/>
                <a:gd name="T22" fmla="*/ 169 w 190"/>
                <a:gd name="T23" fmla="*/ 87 h 114"/>
                <a:gd name="T24" fmla="*/ 173 w 190"/>
                <a:gd name="T25" fmla="*/ 83 h 114"/>
                <a:gd name="T26" fmla="*/ 2 w 190"/>
                <a:gd name="T27" fmla="*/ 2 h 114"/>
                <a:gd name="T28" fmla="*/ 0 w 190"/>
                <a:gd name="T29" fmla="*/ 6 h 114"/>
                <a:gd name="T30" fmla="*/ 6 w 190"/>
                <a:gd name="T31" fmla="*/ 16 h 114"/>
                <a:gd name="T32" fmla="*/ 22 w 190"/>
                <a:gd name="T33" fmla="*/ 32 h 114"/>
                <a:gd name="T34" fmla="*/ 24 w 190"/>
                <a:gd name="T35" fmla="*/ 49 h 114"/>
                <a:gd name="T36" fmla="*/ 26 w 190"/>
                <a:gd name="T37" fmla="*/ 61 h 114"/>
                <a:gd name="T38" fmla="*/ 45 w 190"/>
                <a:gd name="T39" fmla="*/ 81 h 114"/>
                <a:gd name="T40" fmla="*/ 55 w 190"/>
                <a:gd name="T41" fmla="*/ 94 h 114"/>
                <a:gd name="T42" fmla="*/ 67 w 190"/>
                <a:gd name="T43" fmla="*/ 100 h 114"/>
                <a:gd name="T44" fmla="*/ 81 w 190"/>
                <a:gd name="T45" fmla="*/ 114 h 114"/>
                <a:gd name="T46" fmla="*/ 149 w 190"/>
                <a:gd name="T47" fmla="*/ 110 h 114"/>
                <a:gd name="T48" fmla="*/ 141 w 190"/>
                <a:gd name="T49" fmla="*/ 102 h 114"/>
                <a:gd name="T50" fmla="*/ 137 w 190"/>
                <a:gd name="T51" fmla="*/ 96 h 114"/>
                <a:gd name="T52" fmla="*/ 137 w 190"/>
                <a:gd name="T53" fmla="*/ 87 h 114"/>
                <a:gd name="T54" fmla="*/ 139 w 190"/>
                <a:gd name="T55" fmla="*/ 77 h 114"/>
                <a:gd name="T56" fmla="*/ 124 w 190"/>
                <a:gd name="T57" fmla="*/ 61 h 114"/>
                <a:gd name="T58" fmla="*/ 120 w 190"/>
                <a:gd name="T59" fmla="*/ 63 h 114"/>
                <a:gd name="T60" fmla="*/ 124 w 190"/>
                <a:gd name="T61" fmla="*/ 67 h 114"/>
                <a:gd name="T62" fmla="*/ 130 w 190"/>
                <a:gd name="T63" fmla="*/ 73 h 114"/>
                <a:gd name="T64" fmla="*/ 128 w 190"/>
                <a:gd name="T65" fmla="*/ 87 h 114"/>
                <a:gd name="T66" fmla="*/ 124 w 190"/>
                <a:gd name="T67" fmla="*/ 87 h 114"/>
                <a:gd name="T68" fmla="*/ 120 w 190"/>
                <a:gd name="T69" fmla="*/ 90 h 114"/>
                <a:gd name="T70" fmla="*/ 116 w 190"/>
                <a:gd name="T71" fmla="*/ 96 h 114"/>
                <a:gd name="T72" fmla="*/ 112 w 190"/>
                <a:gd name="T73" fmla="*/ 98 h 114"/>
                <a:gd name="T74" fmla="*/ 106 w 190"/>
                <a:gd name="T75" fmla="*/ 90 h 114"/>
                <a:gd name="T76" fmla="*/ 102 w 190"/>
                <a:gd name="T77" fmla="*/ 83 h 114"/>
                <a:gd name="T78" fmla="*/ 83 w 190"/>
                <a:gd name="T79" fmla="*/ 69 h 114"/>
                <a:gd name="T80" fmla="*/ 73 w 190"/>
                <a:gd name="T81" fmla="*/ 57 h 114"/>
                <a:gd name="T82" fmla="*/ 61 w 190"/>
                <a:gd name="T83" fmla="*/ 47 h 114"/>
                <a:gd name="T84" fmla="*/ 51 w 190"/>
                <a:gd name="T85" fmla="*/ 36 h 114"/>
                <a:gd name="T86" fmla="*/ 45 w 190"/>
                <a:gd name="T87" fmla="*/ 34 h 114"/>
                <a:gd name="T88" fmla="*/ 34 w 190"/>
                <a:gd name="T89" fmla="*/ 32 h 114"/>
                <a:gd name="T90" fmla="*/ 26 w 190"/>
                <a:gd name="T91" fmla="*/ 28 h 114"/>
                <a:gd name="T92" fmla="*/ 20 w 190"/>
                <a:gd name="T93" fmla="*/ 24 h 114"/>
                <a:gd name="T94" fmla="*/ 14 w 190"/>
                <a:gd name="T95" fmla="*/ 16 h 114"/>
                <a:gd name="T96" fmla="*/ 10 w 190"/>
                <a:gd name="T97" fmla="*/ 10 h 114"/>
                <a:gd name="T98" fmla="*/ 10 w 190"/>
                <a:gd name="T99" fmla="*/ 4 h 114"/>
                <a:gd name="T100" fmla="*/ 8 w 190"/>
                <a:gd name="T101" fmla="*/ 2 h 114"/>
                <a:gd name="T102" fmla="*/ 2 w 190"/>
                <a:gd name="T10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14">
                  <a:moveTo>
                    <a:pt x="169" y="110"/>
                  </a:moveTo>
                  <a:lnTo>
                    <a:pt x="169" y="112"/>
                  </a:lnTo>
                  <a:lnTo>
                    <a:pt x="167" y="114"/>
                  </a:lnTo>
                  <a:lnTo>
                    <a:pt x="165" y="112"/>
                  </a:lnTo>
                  <a:lnTo>
                    <a:pt x="165" y="110"/>
                  </a:lnTo>
                  <a:lnTo>
                    <a:pt x="163" y="112"/>
                  </a:lnTo>
                  <a:lnTo>
                    <a:pt x="163" y="114"/>
                  </a:lnTo>
                  <a:lnTo>
                    <a:pt x="177" y="114"/>
                  </a:lnTo>
                  <a:lnTo>
                    <a:pt x="175" y="112"/>
                  </a:lnTo>
                  <a:lnTo>
                    <a:pt x="171" y="110"/>
                  </a:lnTo>
                  <a:lnTo>
                    <a:pt x="169" y="110"/>
                  </a:lnTo>
                  <a:close/>
                  <a:moveTo>
                    <a:pt x="171" y="83"/>
                  </a:moveTo>
                  <a:lnTo>
                    <a:pt x="165" y="85"/>
                  </a:lnTo>
                  <a:lnTo>
                    <a:pt x="161" y="85"/>
                  </a:lnTo>
                  <a:lnTo>
                    <a:pt x="161" y="90"/>
                  </a:lnTo>
                  <a:lnTo>
                    <a:pt x="165" y="92"/>
                  </a:lnTo>
                  <a:lnTo>
                    <a:pt x="171" y="94"/>
                  </a:lnTo>
                  <a:lnTo>
                    <a:pt x="181" y="112"/>
                  </a:lnTo>
                  <a:lnTo>
                    <a:pt x="184" y="114"/>
                  </a:lnTo>
                  <a:lnTo>
                    <a:pt x="190" y="114"/>
                  </a:lnTo>
                  <a:lnTo>
                    <a:pt x="190" y="108"/>
                  </a:lnTo>
                  <a:lnTo>
                    <a:pt x="177" y="96"/>
                  </a:lnTo>
                  <a:lnTo>
                    <a:pt x="171" y="90"/>
                  </a:lnTo>
                  <a:lnTo>
                    <a:pt x="169" y="87"/>
                  </a:lnTo>
                  <a:lnTo>
                    <a:pt x="177" y="85"/>
                  </a:lnTo>
                  <a:lnTo>
                    <a:pt x="173" y="83"/>
                  </a:lnTo>
                  <a:lnTo>
                    <a:pt x="171" y="83"/>
                  </a:lnTo>
                  <a:close/>
                  <a:moveTo>
                    <a:pt x="2" y="2"/>
                  </a:moveTo>
                  <a:lnTo>
                    <a:pt x="0" y="0"/>
                  </a:lnTo>
                  <a:lnTo>
                    <a:pt x="0" y="6"/>
                  </a:lnTo>
                  <a:lnTo>
                    <a:pt x="0" y="10"/>
                  </a:lnTo>
                  <a:lnTo>
                    <a:pt x="6" y="16"/>
                  </a:lnTo>
                  <a:lnTo>
                    <a:pt x="16" y="28"/>
                  </a:lnTo>
                  <a:lnTo>
                    <a:pt x="22" y="32"/>
                  </a:lnTo>
                  <a:lnTo>
                    <a:pt x="22" y="40"/>
                  </a:lnTo>
                  <a:lnTo>
                    <a:pt x="24" y="49"/>
                  </a:lnTo>
                  <a:lnTo>
                    <a:pt x="24" y="55"/>
                  </a:lnTo>
                  <a:lnTo>
                    <a:pt x="26" y="61"/>
                  </a:lnTo>
                  <a:lnTo>
                    <a:pt x="38" y="75"/>
                  </a:lnTo>
                  <a:lnTo>
                    <a:pt x="45" y="81"/>
                  </a:lnTo>
                  <a:lnTo>
                    <a:pt x="53" y="90"/>
                  </a:lnTo>
                  <a:lnTo>
                    <a:pt x="55" y="94"/>
                  </a:lnTo>
                  <a:lnTo>
                    <a:pt x="59" y="98"/>
                  </a:lnTo>
                  <a:lnTo>
                    <a:pt x="67" y="100"/>
                  </a:lnTo>
                  <a:lnTo>
                    <a:pt x="71" y="102"/>
                  </a:lnTo>
                  <a:lnTo>
                    <a:pt x="81" y="114"/>
                  </a:lnTo>
                  <a:lnTo>
                    <a:pt x="151" y="114"/>
                  </a:lnTo>
                  <a:lnTo>
                    <a:pt x="149" y="110"/>
                  </a:lnTo>
                  <a:lnTo>
                    <a:pt x="143" y="104"/>
                  </a:lnTo>
                  <a:lnTo>
                    <a:pt x="141" y="102"/>
                  </a:lnTo>
                  <a:lnTo>
                    <a:pt x="139" y="100"/>
                  </a:lnTo>
                  <a:lnTo>
                    <a:pt x="137" y="96"/>
                  </a:lnTo>
                  <a:lnTo>
                    <a:pt x="137" y="92"/>
                  </a:lnTo>
                  <a:lnTo>
                    <a:pt x="137" y="87"/>
                  </a:lnTo>
                  <a:lnTo>
                    <a:pt x="134" y="85"/>
                  </a:lnTo>
                  <a:lnTo>
                    <a:pt x="139" y="77"/>
                  </a:lnTo>
                  <a:lnTo>
                    <a:pt x="134" y="71"/>
                  </a:lnTo>
                  <a:lnTo>
                    <a:pt x="124" y="61"/>
                  </a:lnTo>
                  <a:lnTo>
                    <a:pt x="122" y="61"/>
                  </a:lnTo>
                  <a:lnTo>
                    <a:pt x="120" y="63"/>
                  </a:lnTo>
                  <a:lnTo>
                    <a:pt x="122" y="65"/>
                  </a:lnTo>
                  <a:lnTo>
                    <a:pt x="124" y="67"/>
                  </a:lnTo>
                  <a:lnTo>
                    <a:pt x="128" y="71"/>
                  </a:lnTo>
                  <a:lnTo>
                    <a:pt x="130" y="73"/>
                  </a:lnTo>
                  <a:lnTo>
                    <a:pt x="132" y="75"/>
                  </a:lnTo>
                  <a:lnTo>
                    <a:pt x="128" y="87"/>
                  </a:lnTo>
                  <a:lnTo>
                    <a:pt x="126" y="87"/>
                  </a:lnTo>
                  <a:lnTo>
                    <a:pt x="124" y="87"/>
                  </a:lnTo>
                  <a:lnTo>
                    <a:pt x="120" y="87"/>
                  </a:lnTo>
                  <a:lnTo>
                    <a:pt x="120" y="90"/>
                  </a:lnTo>
                  <a:lnTo>
                    <a:pt x="118" y="92"/>
                  </a:lnTo>
                  <a:lnTo>
                    <a:pt x="116" y="96"/>
                  </a:lnTo>
                  <a:lnTo>
                    <a:pt x="114" y="98"/>
                  </a:lnTo>
                  <a:lnTo>
                    <a:pt x="112" y="98"/>
                  </a:lnTo>
                  <a:lnTo>
                    <a:pt x="108" y="96"/>
                  </a:lnTo>
                  <a:lnTo>
                    <a:pt x="106" y="90"/>
                  </a:lnTo>
                  <a:lnTo>
                    <a:pt x="104" y="85"/>
                  </a:lnTo>
                  <a:lnTo>
                    <a:pt x="102" y="83"/>
                  </a:lnTo>
                  <a:lnTo>
                    <a:pt x="96" y="81"/>
                  </a:lnTo>
                  <a:lnTo>
                    <a:pt x="83" y="69"/>
                  </a:lnTo>
                  <a:lnTo>
                    <a:pt x="75" y="61"/>
                  </a:lnTo>
                  <a:lnTo>
                    <a:pt x="73" y="57"/>
                  </a:lnTo>
                  <a:lnTo>
                    <a:pt x="63" y="49"/>
                  </a:lnTo>
                  <a:lnTo>
                    <a:pt x="61" y="47"/>
                  </a:lnTo>
                  <a:lnTo>
                    <a:pt x="59" y="45"/>
                  </a:lnTo>
                  <a:lnTo>
                    <a:pt x="51" y="36"/>
                  </a:lnTo>
                  <a:lnTo>
                    <a:pt x="49" y="34"/>
                  </a:lnTo>
                  <a:lnTo>
                    <a:pt x="45" y="34"/>
                  </a:lnTo>
                  <a:lnTo>
                    <a:pt x="40" y="34"/>
                  </a:lnTo>
                  <a:lnTo>
                    <a:pt x="34" y="32"/>
                  </a:lnTo>
                  <a:lnTo>
                    <a:pt x="30" y="30"/>
                  </a:lnTo>
                  <a:lnTo>
                    <a:pt x="26" y="28"/>
                  </a:lnTo>
                  <a:lnTo>
                    <a:pt x="24" y="24"/>
                  </a:lnTo>
                  <a:lnTo>
                    <a:pt x="20" y="24"/>
                  </a:lnTo>
                  <a:lnTo>
                    <a:pt x="18" y="20"/>
                  </a:lnTo>
                  <a:lnTo>
                    <a:pt x="14" y="16"/>
                  </a:lnTo>
                  <a:lnTo>
                    <a:pt x="12" y="12"/>
                  </a:lnTo>
                  <a:lnTo>
                    <a:pt x="10" y="10"/>
                  </a:lnTo>
                  <a:lnTo>
                    <a:pt x="10" y="8"/>
                  </a:lnTo>
                  <a:lnTo>
                    <a:pt x="10" y="4"/>
                  </a:lnTo>
                  <a:lnTo>
                    <a:pt x="10" y="2"/>
                  </a:lnTo>
                  <a:lnTo>
                    <a:pt x="8" y="2"/>
                  </a:lnTo>
                  <a:lnTo>
                    <a:pt x="6" y="2"/>
                  </a:lnTo>
                  <a:lnTo>
                    <a:pt x="2" y="0"/>
                  </a:lnTo>
                  <a:lnTo>
                    <a:pt x="2"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2" name="Freeform 322"/>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3" name="Freeform 323"/>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4" name="Freeform 324"/>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5" name="Freeform 325"/>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6" name="Freeform 326"/>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7" name="Freeform 327"/>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8" name="Freeform 328"/>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9" name="Freeform 329"/>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0" name="Freeform 330"/>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1" name="Freeform 331"/>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2" name="Freeform 332"/>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3" name="Freeform 333"/>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4" name="Freeform 334"/>
            <p:cNvSpPr>
              <a:spLocks/>
            </p:cNvSpPr>
            <p:nvPr/>
          </p:nvSpPr>
          <p:spPr bwMode="auto">
            <a:xfrm>
              <a:off x="8901113" y="5110163"/>
              <a:ext cx="301625" cy="661988"/>
            </a:xfrm>
            <a:custGeom>
              <a:avLst/>
              <a:gdLst>
                <a:gd name="T0" fmla="*/ 190 w 190"/>
                <a:gd name="T1" fmla="*/ 10 h 417"/>
                <a:gd name="T2" fmla="*/ 182 w 190"/>
                <a:gd name="T3" fmla="*/ 27 h 417"/>
                <a:gd name="T4" fmla="*/ 178 w 190"/>
                <a:gd name="T5" fmla="*/ 37 h 417"/>
                <a:gd name="T6" fmla="*/ 172 w 190"/>
                <a:gd name="T7" fmla="*/ 49 h 417"/>
                <a:gd name="T8" fmla="*/ 170 w 190"/>
                <a:gd name="T9" fmla="*/ 70 h 417"/>
                <a:gd name="T10" fmla="*/ 166 w 190"/>
                <a:gd name="T11" fmla="*/ 88 h 417"/>
                <a:gd name="T12" fmla="*/ 158 w 190"/>
                <a:gd name="T13" fmla="*/ 108 h 417"/>
                <a:gd name="T14" fmla="*/ 151 w 190"/>
                <a:gd name="T15" fmla="*/ 127 h 417"/>
                <a:gd name="T16" fmla="*/ 141 w 190"/>
                <a:gd name="T17" fmla="*/ 145 h 417"/>
                <a:gd name="T18" fmla="*/ 133 w 190"/>
                <a:gd name="T19" fmla="*/ 166 h 417"/>
                <a:gd name="T20" fmla="*/ 119 w 190"/>
                <a:gd name="T21" fmla="*/ 180 h 417"/>
                <a:gd name="T22" fmla="*/ 106 w 190"/>
                <a:gd name="T23" fmla="*/ 182 h 417"/>
                <a:gd name="T24" fmla="*/ 98 w 190"/>
                <a:gd name="T25" fmla="*/ 192 h 417"/>
                <a:gd name="T26" fmla="*/ 82 w 190"/>
                <a:gd name="T27" fmla="*/ 213 h 417"/>
                <a:gd name="T28" fmla="*/ 78 w 190"/>
                <a:gd name="T29" fmla="*/ 219 h 417"/>
                <a:gd name="T30" fmla="*/ 68 w 190"/>
                <a:gd name="T31" fmla="*/ 231 h 417"/>
                <a:gd name="T32" fmla="*/ 59 w 190"/>
                <a:gd name="T33" fmla="*/ 243 h 417"/>
                <a:gd name="T34" fmla="*/ 53 w 190"/>
                <a:gd name="T35" fmla="*/ 260 h 417"/>
                <a:gd name="T36" fmla="*/ 49 w 190"/>
                <a:gd name="T37" fmla="*/ 276 h 417"/>
                <a:gd name="T38" fmla="*/ 51 w 190"/>
                <a:gd name="T39" fmla="*/ 280 h 417"/>
                <a:gd name="T40" fmla="*/ 61 w 190"/>
                <a:gd name="T41" fmla="*/ 278 h 417"/>
                <a:gd name="T42" fmla="*/ 68 w 190"/>
                <a:gd name="T43" fmla="*/ 270 h 417"/>
                <a:gd name="T44" fmla="*/ 72 w 190"/>
                <a:gd name="T45" fmla="*/ 278 h 417"/>
                <a:gd name="T46" fmla="*/ 78 w 190"/>
                <a:gd name="T47" fmla="*/ 280 h 417"/>
                <a:gd name="T48" fmla="*/ 74 w 190"/>
                <a:gd name="T49" fmla="*/ 286 h 417"/>
                <a:gd name="T50" fmla="*/ 74 w 190"/>
                <a:gd name="T51" fmla="*/ 293 h 417"/>
                <a:gd name="T52" fmla="*/ 80 w 190"/>
                <a:gd name="T53" fmla="*/ 299 h 417"/>
                <a:gd name="T54" fmla="*/ 80 w 190"/>
                <a:gd name="T55" fmla="*/ 303 h 417"/>
                <a:gd name="T56" fmla="*/ 72 w 190"/>
                <a:gd name="T57" fmla="*/ 305 h 417"/>
                <a:gd name="T58" fmla="*/ 68 w 190"/>
                <a:gd name="T59" fmla="*/ 305 h 417"/>
                <a:gd name="T60" fmla="*/ 59 w 190"/>
                <a:gd name="T61" fmla="*/ 307 h 417"/>
                <a:gd name="T62" fmla="*/ 53 w 190"/>
                <a:gd name="T63" fmla="*/ 299 h 417"/>
                <a:gd name="T64" fmla="*/ 47 w 190"/>
                <a:gd name="T65" fmla="*/ 297 h 417"/>
                <a:gd name="T66" fmla="*/ 43 w 190"/>
                <a:gd name="T67" fmla="*/ 329 h 417"/>
                <a:gd name="T68" fmla="*/ 45 w 190"/>
                <a:gd name="T69" fmla="*/ 340 h 417"/>
                <a:gd name="T70" fmla="*/ 35 w 190"/>
                <a:gd name="T71" fmla="*/ 354 h 417"/>
                <a:gd name="T72" fmla="*/ 25 w 190"/>
                <a:gd name="T73" fmla="*/ 356 h 417"/>
                <a:gd name="T74" fmla="*/ 19 w 190"/>
                <a:gd name="T75" fmla="*/ 354 h 417"/>
                <a:gd name="T76" fmla="*/ 2 w 190"/>
                <a:gd name="T77" fmla="*/ 352 h 417"/>
                <a:gd name="T78" fmla="*/ 0 w 190"/>
                <a:gd name="T79" fmla="*/ 348 h 417"/>
                <a:gd name="T80" fmla="*/ 4 w 190"/>
                <a:gd name="T81" fmla="*/ 362 h 417"/>
                <a:gd name="T82" fmla="*/ 29 w 190"/>
                <a:gd name="T83" fmla="*/ 376 h 417"/>
                <a:gd name="T84" fmla="*/ 43 w 190"/>
                <a:gd name="T85" fmla="*/ 417 h 417"/>
                <a:gd name="T86" fmla="*/ 115 w 190"/>
                <a:gd name="T87" fmla="*/ 376 h 417"/>
                <a:gd name="T88" fmla="*/ 121 w 190"/>
                <a:gd name="T89" fmla="*/ 342 h 417"/>
                <a:gd name="T90" fmla="*/ 137 w 190"/>
                <a:gd name="T91" fmla="*/ 305 h 417"/>
                <a:gd name="T92" fmla="*/ 143 w 190"/>
                <a:gd name="T93" fmla="*/ 272 h 417"/>
                <a:gd name="T94" fmla="*/ 147 w 190"/>
                <a:gd name="T95" fmla="*/ 256 h 417"/>
                <a:gd name="T96" fmla="*/ 151 w 190"/>
                <a:gd name="T97" fmla="*/ 231 h 417"/>
                <a:gd name="T98" fmla="*/ 170 w 190"/>
                <a:gd name="T99" fmla="*/ 190 h 417"/>
                <a:gd name="T100" fmla="*/ 190 w 190"/>
                <a:gd name="T10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0" h="417">
                  <a:moveTo>
                    <a:pt x="190" y="0"/>
                  </a:moveTo>
                  <a:lnTo>
                    <a:pt x="190" y="2"/>
                  </a:lnTo>
                  <a:lnTo>
                    <a:pt x="190" y="4"/>
                  </a:lnTo>
                  <a:lnTo>
                    <a:pt x="190" y="10"/>
                  </a:lnTo>
                  <a:lnTo>
                    <a:pt x="188" y="14"/>
                  </a:lnTo>
                  <a:lnTo>
                    <a:pt x="186" y="16"/>
                  </a:lnTo>
                  <a:lnTo>
                    <a:pt x="184" y="23"/>
                  </a:lnTo>
                  <a:lnTo>
                    <a:pt x="182" y="27"/>
                  </a:lnTo>
                  <a:lnTo>
                    <a:pt x="180" y="29"/>
                  </a:lnTo>
                  <a:lnTo>
                    <a:pt x="180" y="33"/>
                  </a:lnTo>
                  <a:lnTo>
                    <a:pt x="180" y="35"/>
                  </a:lnTo>
                  <a:lnTo>
                    <a:pt x="178" y="37"/>
                  </a:lnTo>
                  <a:lnTo>
                    <a:pt x="176" y="41"/>
                  </a:lnTo>
                  <a:lnTo>
                    <a:pt x="174" y="43"/>
                  </a:lnTo>
                  <a:lnTo>
                    <a:pt x="172" y="45"/>
                  </a:lnTo>
                  <a:lnTo>
                    <a:pt x="172" y="49"/>
                  </a:lnTo>
                  <a:lnTo>
                    <a:pt x="172" y="55"/>
                  </a:lnTo>
                  <a:lnTo>
                    <a:pt x="172" y="57"/>
                  </a:lnTo>
                  <a:lnTo>
                    <a:pt x="172" y="64"/>
                  </a:lnTo>
                  <a:lnTo>
                    <a:pt x="170" y="70"/>
                  </a:lnTo>
                  <a:lnTo>
                    <a:pt x="168" y="74"/>
                  </a:lnTo>
                  <a:lnTo>
                    <a:pt x="168" y="80"/>
                  </a:lnTo>
                  <a:lnTo>
                    <a:pt x="166" y="84"/>
                  </a:lnTo>
                  <a:lnTo>
                    <a:pt x="166" y="88"/>
                  </a:lnTo>
                  <a:lnTo>
                    <a:pt x="166" y="92"/>
                  </a:lnTo>
                  <a:lnTo>
                    <a:pt x="164" y="98"/>
                  </a:lnTo>
                  <a:lnTo>
                    <a:pt x="162" y="100"/>
                  </a:lnTo>
                  <a:lnTo>
                    <a:pt x="158" y="108"/>
                  </a:lnTo>
                  <a:lnTo>
                    <a:pt x="158" y="113"/>
                  </a:lnTo>
                  <a:lnTo>
                    <a:pt x="158" y="119"/>
                  </a:lnTo>
                  <a:lnTo>
                    <a:pt x="155" y="123"/>
                  </a:lnTo>
                  <a:lnTo>
                    <a:pt x="151" y="127"/>
                  </a:lnTo>
                  <a:lnTo>
                    <a:pt x="149" y="129"/>
                  </a:lnTo>
                  <a:lnTo>
                    <a:pt x="145" y="135"/>
                  </a:lnTo>
                  <a:lnTo>
                    <a:pt x="143" y="141"/>
                  </a:lnTo>
                  <a:lnTo>
                    <a:pt x="141" y="145"/>
                  </a:lnTo>
                  <a:lnTo>
                    <a:pt x="141" y="149"/>
                  </a:lnTo>
                  <a:lnTo>
                    <a:pt x="137" y="156"/>
                  </a:lnTo>
                  <a:lnTo>
                    <a:pt x="135" y="160"/>
                  </a:lnTo>
                  <a:lnTo>
                    <a:pt x="133" y="166"/>
                  </a:lnTo>
                  <a:lnTo>
                    <a:pt x="131" y="170"/>
                  </a:lnTo>
                  <a:lnTo>
                    <a:pt x="127" y="174"/>
                  </a:lnTo>
                  <a:lnTo>
                    <a:pt x="123" y="178"/>
                  </a:lnTo>
                  <a:lnTo>
                    <a:pt x="119" y="180"/>
                  </a:lnTo>
                  <a:lnTo>
                    <a:pt x="117" y="184"/>
                  </a:lnTo>
                  <a:lnTo>
                    <a:pt x="113" y="182"/>
                  </a:lnTo>
                  <a:lnTo>
                    <a:pt x="108" y="182"/>
                  </a:lnTo>
                  <a:lnTo>
                    <a:pt x="106" y="182"/>
                  </a:lnTo>
                  <a:lnTo>
                    <a:pt x="106" y="184"/>
                  </a:lnTo>
                  <a:lnTo>
                    <a:pt x="104" y="186"/>
                  </a:lnTo>
                  <a:lnTo>
                    <a:pt x="100" y="190"/>
                  </a:lnTo>
                  <a:lnTo>
                    <a:pt x="98" y="192"/>
                  </a:lnTo>
                  <a:lnTo>
                    <a:pt x="94" y="196"/>
                  </a:lnTo>
                  <a:lnTo>
                    <a:pt x="86" y="205"/>
                  </a:lnTo>
                  <a:lnTo>
                    <a:pt x="84" y="211"/>
                  </a:lnTo>
                  <a:lnTo>
                    <a:pt x="82" y="213"/>
                  </a:lnTo>
                  <a:lnTo>
                    <a:pt x="80" y="213"/>
                  </a:lnTo>
                  <a:lnTo>
                    <a:pt x="78" y="215"/>
                  </a:lnTo>
                  <a:lnTo>
                    <a:pt x="78" y="217"/>
                  </a:lnTo>
                  <a:lnTo>
                    <a:pt x="78" y="219"/>
                  </a:lnTo>
                  <a:lnTo>
                    <a:pt x="76" y="223"/>
                  </a:lnTo>
                  <a:lnTo>
                    <a:pt x="74" y="227"/>
                  </a:lnTo>
                  <a:lnTo>
                    <a:pt x="72" y="229"/>
                  </a:lnTo>
                  <a:lnTo>
                    <a:pt x="68" y="231"/>
                  </a:lnTo>
                  <a:lnTo>
                    <a:pt x="66" y="233"/>
                  </a:lnTo>
                  <a:lnTo>
                    <a:pt x="66" y="237"/>
                  </a:lnTo>
                  <a:lnTo>
                    <a:pt x="64" y="239"/>
                  </a:lnTo>
                  <a:lnTo>
                    <a:pt x="59" y="243"/>
                  </a:lnTo>
                  <a:lnTo>
                    <a:pt x="57" y="245"/>
                  </a:lnTo>
                  <a:lnTo>
                    <a:pt x="55" y="250"/>
                  </a:lnTo>
                  <a:lnTo>
                    <a:pt x="53" y="252"/>
                  </a:lnTo>
                  <a:lnTo>
                    <a:pt x="53" y="260"/>
                  </a:lnTo>
                  <a:lnTo>
                    <a:pt x="51" y="264"/>
                  </a:lnTo>
                  <a:lnTo>
                    <a:pt x="49" y="266"/>
                  </a:lnTo>
                  <a:lnTo>
                    <a:pt x="47" y="272"/>
                  </a:lnTo>
                  <a:lnTo>
                    <a:pt x="49" y="276"/>
                  </a:lnTo>
                  <a:lnTo>
                    <a:pt x="49" y="276"/>
                  </a:lnTo>
                  <a:lnTo>
                    <a:pt x="51" y="276"/>
                  </a:lnTo>
                  <a:lnTo>
                    <a:pt x="51" y="278"/>
                  </a:lnTo>
                  <a:lnTo>
                    <a:pt x="51" y="280"/>
                  </a:lnTo>
                  <a:lnTo>
                    <a:pt x="53" y="280"/>
                  </a:lnTo>
                  <a:lnTo>
                    <a:pt x="55" y="278"/>
                  </a:lnTo>
                  <a:lnTo>
                    <a:pt x="57" y="278"/>
                  </a:lnTo>
                  <a:lnTo>
                    <a:pt x="61" y="278"/>
                  </a:lnTo>
                  <a:lnTo>
                    <a:pt x="66" y="280"/>
                  </a:lnTo>
                  <a:lnTo>
                    <a:pt x="66" y="276"/>
                  </a:lnTo>
                  <a:lnTo>
                    <a:pt x="66" y="274"/>
                  </a:lnTo>
                  <a:lnTo>
                    <a:pt x="68" y="270"/>
                  </a:lnTo>
                  <a:lnTo>
                    <a:pt x="70" y="270"/>
                  </a:lnTo>
                  <a:lnTo>
                    <a:pt x="72" y="272"/>
                  </a:lnTo>
                  <a:lnTo>
                    <a:pt x="72" y="276"/>
                  </a:lnTo>
                  <a:lnTo>
                    <a:pt x="72" y="278"/>
                  </a:lnTo>
                  <a:lnTo>
                    <a:pt x="72" y="280"/>
                  </a:lnTo>
                  <a:lnTo>
                    <a:pt x="74" y="280"/>
                  </a:lnTo>
                  <a:lnTo>
                    <a:pt x="76" y="280"/>
                  </a:lnTo>
                  <a:lnTo>
                    <a:pt x="78" y="280"/>
                  </a:lnTo>
                  <a:lnTo>
                    <a:pt x="78" y="282"/>
                  </a:lnTo>
                  <a:lnTo>
                    <a:pt x="78" y="282"/>
                  </a:lnTo>
                  <a:lnTo>
                    <a:pt x="76" y="284"/>
                  </a:lnTo>
                  <a:lnTo>
                    <a:pt x="74" y="286"/>
                  </a:lnTo>
                  <a:lnTo>
                    <a:pt x="74" y="288"/>
                  </a:lnTo>
                  <a:lnTo>
                    <a:pt x="76" y="290"/>
                  </a:lnTo>
                  <a:lnTo>
                    <a:pt x="76" y="293"/>
                  </a:lnTo>
                  <a:lnTo>
                    <a:pt x="74" y="293"/>
                  </a:lnTo>
                  <a:lnTo>
                    <a:pt x="74" y="295"/>
                  </a:lnTo>
                  <a:lnTo>
                    <a:pt x="78" y="297"/>
                  </a:lnTo>
                  <a:lnTo>
                    <a:pt x="80" y="297"/>
                  </a:lnTo>
                  <a:lnTo>
                    <a:pt x="80" y="299"/>
                  </a:lnTo>
                  <a:lnTo>
                    <a:pt x="82" y="301"/>
                  </a:lnTo>
                  <a:lnTo>
                    <a:pt x="84" y="301"/>
                  </a:lnTo>
                  <a:lnTo>
                    <a:pt x="84" y="303"/>
                  </a:lnTo>
                  <a:lnTo>
                    <a:pt x="80" y="303"/>
                  </a:lnTo>
                  <a:lnTo>
                    <a:pt x="78" y="303"/>
                  </a:lnTo>
                  <a:lnTo>
                    <a:pt x="76" y="305"/>
                  </a:lnTo>
                  <a:lnTo>
                    <a:pt x="72" y="307"/>
                  </a:lnTo>
                  <a:lnTo>
                    <a:pt x="72" y="305"/>
                  </a:lnTo>
                  <a:lnTo>
                    <a:pt x="70" y="303"/>
                  </a:lnTo>
                  <a:lnTo>
                    <a:pt x="68" y="301"/>
                  </a:lnTo>
                  <a:lnTo>
                    <a:pt x="68" y="303"/>
                  </a:lnTo>
                  <a:lnTo>
                    <a:pt x="68" y="305"/>
                  </a:lnTo>
                  <a:lnTo>
                    <a:pt x="66" y="307"/>
                  </a:lnTo>
                  <a:lnTo>
                    <a:pt x="68" y="307"/>
                  </a:lnTo>
                  <a:lnTo>
                    <a:pt x="64" y="307"/>
                  </a:lnTo>
                  <a:lnTo>
                    <a:pt x="59" y="307"/>
                  </a:lnTo>
                  <a:lnTo>
                    <a:pt x="57" y="307"/>
                  </a:lnTo>
                  <a:lnTo>
                    <a:pt x="55" y="303"/>
                  </a:lnTo>
                  <a:lnTo>
                    <a:pt x="53" y="299"/>
                  </a:lnTo>
                  <a:lnTo>
                    <a:pt x="53" y="299"/>
                  </a:lnTo>
                  <a:lnTo>
                    <a:pt x="51" y="299"/>
                  </a:lnTo>
                  <a:lnTo>
                    <a:pt x="49" y="299"/>
                  </a:lnTo>
                  <a:lnTo>
                    <a:pt x="47" y="297"/>
                  </a:lnTo>
                  <a:lnTo>
                    <a:pt x="47" y="297"/>
                  </a:lnTo>
                  <a:lnTo>
                    <a:pt x="45" y="301"/>
                  </a:lnTo>
                  <a:lnTo>
                    <a:pt x="45" y="309"/>
                  </a:lnTo>
                  <a:lnTo>
                    <a:pt x="45" y="319"/>
                  </a:lnTo>
                  <a:lnTo>
                    <a:pt x="43" y="329"/>
                  </a:lnTo>
                  <a:lnTo>
                    <a:pt x="43" y="331"/>
                  </a:lnTo>
                  <a:lnTo>
                    <a:pt x="45" y="337"/>
                  </a:lnTo>
                  <a:lnTo>
                    <a:pt x="45" y="337"/>
                  </a:lnTo>
                  <a:lnTo>
                    <a:pt x="45" y="340"/>
                  </a:lnTo>
                  <a:lnTo>
                    <a:pt x="41" y="340"/>
                  </a:lnTo>
                  <a:lnTo>
                    <a:pt x="39" y="342"/>
                  </a:lnTo>
                  <a:lnTo>
                    <a:pt x="35" y="350"/>
                  </a:lnTo>
                  <a:lnTo>
                    <a:pt x="35" y="354"/>
                  </a:lnTo>
                  <a:lnTo>
                    <a:pt x="33" y="358"/>
                  </a:lnTo>
                  <a:lnTo>
                    <a:pt x="29" y="358"/>
                  </a:lnTo>
                  <a:lnTo>
                    <a:pt x="29" y="356"/>
                  </a:lnTo>
                  <a:lnTo>
                    <a:pt x="25" y="356"/>
                  </a:lnTo>
                  <a:lnTo>
                    <a:pt x="25" y="358"/>
                  </a:lnTo>
                  <a:lnTo>
                    <a:pt x="23" y="358"/>
                  </a:lnTo>
                  <a:lnTo>
                    <a:pt x="21" y="358"/>
                  </a:lnTo>
                  <a:lnTo>
                    <a:pt x="19" y="354"/>
                  </a:lnTo>
                  <a:lnTo>
                    <a:pt x="17" y="354"/>
                  </a:lnTo>
                  <a:lnTo>
                    <a:pt x="12" y="350"/>
                  </a:lnTo>
                  <a:lnTo>
                    <a:pt x="6" y="352"/>
                  </a:lnTo>
                  <a:lnTo>
                    <a:pt x="2" y="352"/>
                  </a:lnTo>
                  <a:lnTo>
                    <a:pt x="2" y="350"/>
                  </a:lnTo>
                  <a:lnTo>
                    <a:pt x="2" y="346"/>
                  </a:lnTo>
                  <a:lnTo>
                    <a:pt x="0" y="346"/>
                  </a:lnTo>
                  <a:lnTo>
                    <a:pt x="0" y="348"/>
                  </a:lnTo>
                  <a:lnTo>
                    <a:pt x="0" y="352"/>
                  </a:lnTo>
                  <a:lnTo>
                    <a:pt x="2" y="356"/>
                  </a:lnTo>
                  <a:lnTo>
                    <a:pt x="4" y="358"/>
                  </a:lnTo>
                  <a:lnTo>
                    <a:pt x="4" y="362"/>
                  </a:lnTo>
                  <a:lnTo>
                    <a:pt x="10" y="362"/>
                  </a:lnTo>
                  <a:lnTo>
                    <a:pt x="14" y="364"/>
                  </a:lnTo>
                  <a:lnTo>
                    <a:pt x="23" y="368"/>
                  </a:lnTo>
                  <a:lnTo>
                    <a:pt x="29" y="376"/>
                  </a:lnTo>
                  <a:lnTo>
                    <a:pt x="37" y="387"/>
                  </a:lnTo>
                  <a:lnTo>
                    <a:pt x="41" y="397"/>
                  </a:lnTo>
                  <a:lnTo>
                    <a:pt x="43" y="409"/>
                  </a:lnTo>
                  <a:lnTo>
                    <a:pt x="43" y="417"/>
                  </a:lnTo>
                  <a:lnTo>
                    <a:pt x="43" y="417"/>
                  </a:lnTo>
                  <a:lnTo>
                    <a:pt x="102" y="417"/>
                  </a:lnTo>
                  <a:lnTo>
                    <a:pt x="106" y="395"/>
                  </a:lnTo>
                  <a:lnTo>
                    <a:pt x="115" y="376"/>
                  </a:lnTo>
                  <a:lnTo>
                    <a:pt x="117" y="368"/>
                  </a:lnTo>
                  <a:lnTo>
                    <a:pt x="117" y="358"/>
                  </a:lnTo>
                  <a:lnTo>
                    <a:pt x="119" y="350"/>
                  </a:lnTo>
                  <a:lnTo>
                    <a:pt x="121" y="342"/>
                  </a:lnTo>
                  <a:lnTo>
                    <a:pt x="125" y="333"/>
                  </a:lnTo>
                  <a:lnTo>
                    <a:pt x="131" y="321"/>
                  </a:lnTo>
                  <a:lnTo>
                    <a:pt x="137" y="307"/>
                  </a:lnTo>
                  <a:lnTo>
                    <a:pt x="137" y="305"/>
                  </a:lnTo>
                  <a:lnTo>
                    <a:pt x="139" y="299"/>
                  </a:lnTo>
                  <a:lnTo>
                    <a:pt x="141" y="286"/>
                  </a:lnTo>
                  <a:lnTo>
                    <a:pt x="143" y="280"/>
                  </a:lnTo>
                  <a:lnTo>
                    <a:pt x="143" y="272"/>
                  </a:lnTo>
                  <a:lnTo>
                    <a:pt x="141" y="266"/>
                  </a:lnTo>
                  <a:lnTo>
                    <a:pt x="143" y="264"/>
                  </a:lnTo>
                  <a:lnTo>
                    <a:pt x="147" y="260"/>
                  </a:lnTo>
                  <a:lnTo>
                    <a:pt x="147" y="256"/>
                  </a:lnTo>
                  <a:lnTo>
                    <a:pt x="151" y="250"/>
                  </a:lnTo>
                  <a:lnTo>
                    <a:pt x="149" y="239"/>
                  </a:lnTo>
                  <a:lnTo>
                    <a:pt x="149" y="237"/>
                  </a:lnTo>
                  <a:lnTo>
                    <a:pt x="151" y="231"/>
                  </a:lnTo>
                  <a:lnTo>
                    <a:pt x="155" y="217"/>
                  </a:lnTo>
                  <a:lnTo>
                    <a:pt x="160" y="207"/>
                  </a:lnTo>
                  <a:lnTo>
                    <a:pt x="164" y="198"/>
                  </a:lnTo>
                  <a:lnTo>
                    <a:pt x="170" y="190"/>
                  </a:lnTo>
                  <a:lnTo>
                    <a:pt x="174" y="182"/>
                  </a:lnTo>
                  <a:lnTo>
                    <a:pt x="184" y="174"/>
                  </a:lnTo>
                  <a:lnTo>
                    <a:pt x="190" y="164"/>
                  </a:lnTo>
                  <a:lnTo>
                    <a:pt x="190" y="0"/>
                  </a:lnTo>
                  <a:lnTo>
                    <a:pt x="19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5" name="Freeform 335"/>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6" name="Freeform 336"/>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7" name="Freeform 337"/>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8" name="Freeform 338"/>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9" name="Freeform 339"/>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0" name="Freeform 340"/>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1" name="Freeform 341"/>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2" name="Freeform 342"/>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3" name="Freeform 343"/>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4" name="Freeform 344"/>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5" name="Freeform 345"/>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6" name="Freeform 346"/>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7" name="Freeform 347"/>
            <p:cNvSpPr>
              <a:spLocks/>
            </p:cNvSpPr>
            <p:nvPr/>
          </p:nvSpPr>
          <p:spPr bwMode="auto">
            <a:xfrm>
              <a:off x="8353425" y="4752975"/>
              <a:ext cx="550863" cy="441325"/>
            </a:xfrm>
            <a:custGeom>
              <a:avLst/>
              <a:gdLst>
                <a:gd name="T0" fmla="*/ 280 w 347"/>
                <a:gd name="T1" fmla="*/ 21 h 278"/>
                <a:gd name="T2" fmla="*/ 249 w 347"/>
                <a:gd name="T3" fmla="*/ 29 h 278"/>
                <a:gd name="T4" fmla="*/ 216 w 347"/>
                <a:gd name="T5" fmla="*/ 12 h 278"/>
                <a:gd name="T6" fmla="*/ 180 w 347"/>
                <a:gd name="T7" fmla="*/ 21 h 278"/>
                <a:gd name="T8" fmla="*/ 151 w 347"/>
                <a:gd name="T9" fmla="*/ 43 h 278"/>
                <a:gd name="T10" fmla="*/ 153 w 347"/>
                <a:gd name="T11" fmla="*/ 55 h 278"/>
                <a:gd name="T12" fmla="*/ 118 w 347"/>
                <a:gd name="T13" fmla="*/ 60 h 278"/>
                <a:gd name="T14" fmla="*/ 110 w 347"/>
                <a:gd name="T15" fmla="*/ 55 h 278"/>
                <a:gd name="T16" fmla="*/ 98 w 347"/>
                <a:gd name="T17" fmla="*/ 64 h 278"/>
                <a:gd name="T18" fmla="*/ 75 w 347"/>
                <a:gd name="T19" fmla="*/ 82 h 278"/>
                <a:gd name="T20" fmla="*/ 49 w 347"/>
                <a:gd name="T21" fmla="*/ 90 h 278"/>
                <a:gd name="T22" fmla="*/ 45 w 347"/>
                <a:gd name="T23" fmla="*/ 119 h 278"/>
                <a:gd name="T24" fmla="*/ 55 w 347"/>
                <a:gd name="T25" fmla="*/ 127 h 278"/>
                <a:gd name="T26" fmla="*/ 65 w 347"/>
                <a:gd name="T27" fmla="*/ 143 h 278"/>
                <a:gd name="T28" fmla="*/ 80 w 347"/>
                <a:gd name="T29" fmla="*/ 147 h 278"/>
                <a:gd name="T30" fmla="*/ 69 w 347"/>
                <a:gd name="T31" fmla="*/ 160 h 278"/>
                <a:gd name="T32" fmla="*/ 59 w 347"/>
                <a:gd name="T33" fmla="*/ 172 h 278"/>
                <a:gd name="T34" fmla="*/ 39 w 347"/>
                <a:gd name="T35" fmla="*/ 197 h 278"/>
                <a:gd name="T36" fmla="*/ 39 w 347"/>
                <a:gd name="T37" fmla="*/ 207 h 278"/>
                <a:gd name="T38" fmla="*/ 33 w 347"/>
                <a:gd name="T39" fmla="*/ 217 h 278"/>
                <a:gd name="T40" fmla="*/ 39 w 347"/>
                <a:gd name="T41" fmla="*/ 221 h 278"/>
                <a:gd name="T42" fmla="*/ 45 w 347"/>
                <a:gd name="T43" fmla="*/ 231 h 278"/>
                <a:gd name="T44" fmla="*/ 49 w 347"/>
                <a:gd name="T45" fmla="*/ 241 h 278"/>
                <a:gd name="T46" fmla="*/ 55 w 347"/>
                <a:gd name="T47" fmla="*/ 250 h 278"/>
                <a:gd name="T48" fmla="*/ 49 w 347"/>
                <a:gd name="T49" fmla="*/ 254 h 278"/>
                <a:gd name="T50" fmla="*/ 41 w 347"/>
                <a:gd name="T51" fmla="*/ 256 h 278"/>
                <a:gd name="T52" fmla="*/ 35 w 347"/>
                <a:gd name="T53" fmla="*/ 260 h 278"/>
                <a:gd name="T54" fmla="*/ 22 w 347"/>
                <a:gd name="T55" fmla="*/ 262 h 278"/>
                <a:gd name="T56" fmla="*/ 26 w 347"/>
                <a:gd name="T57" fmla="*/ 258 h 278"/>
                <a:gd name="T58" fmla="*/ 20 w 347"/>
                <a:gd name="T59" fmla="*/ 258 h 278"/>
                <a:gd name="T60" fmla="*/ 16 w 347"/>
                <a:gd name="T61" fmla="*/ 268 h 278"/>
                <a:gd name="T62" fmla="*/ 6 w 347"/>
                <a:gd name="T63" fmla="*/ 274 h 278"/>
                <a:gd name="T64" fmla="*/ 0 w 347"/>
                <a:gd name="T65" fmla="*/ 274 h 278"/>
                <a:gd name="T66" fmla="*/ 208 w 347"/>
                <a:gd name="T67" fmla="*/ 278 h 278"/>
                <a:gd name="T68" fmla="*/ 214 w 347"/>
                <a:gd name="T69" fmla="*/ 250 h 278"/>
                <a:gd name="T70" fmla="*/ 237 w 347"/>
                <a:gd name="T71" fmla="*/ 231 h 278"/>
                <a:gd name="T72" fmla="*/ 247 w 347"/>
                <a:gd name="T73" fmla="*/ 213 h 278"/>
                <a:gd name="T74" fmla="*/ 270 w 347"/>
                <a:gd name="T75" fmla="*/ 209 h 278"/>
                <a:gd name="T76" fmla="*/ 292 w 347"/>
                <a:gd name="T77" fmla="*/ 201 h 278"/>
                <a:gd name="T78" fmla="*/ 308 w 347"/>
                <a:gd name="T79" fmla="*/ 211 h 278"/>
                <a:gd name="T80" fmla="*/ 315 w 347"/>
                <a:gd name="T81" fmla="*/ 203 h 278"/>
                <a:gd name="T82" fmla="*/ 329 w 347"/>
                <a:gd name="T83" fmla="*/ 207 h 278"/>
                <a:gd name="T84" fmla="*/ 339 w 347"/>
                <a:gd name="T85" fmla="*/ 188 h 278"/>
                <a:gd name="T86" fmla="*/ 329 w 347"/>
                <a:gd name="T87" fmla="*/ 123 h 278"/>
                <a:gd name="T88" fmla="*/ 315 w 347"/>
                <a:gd name="T89" fmla="*/ 115 h 278"/>
                <a:gd name="T90" fmla="*/ 294 w 347"/>
                <a:gd name="T91" fmla="*/ 94 h 278"/>
                <a:gd name="T92" fmla="*/ 312 w 347"/>
                <a:gd name="T93" fmla="*/ 90 h 278"/>
                <a:gd name="T94" fmla="*/ 331 w 347"/>
                <a:gd name="T95" fmla="*/ 76 h 278"/>
                <a:gd name="T96" fmla="*/ 329 w 347"/>
                <a:gd name="T97" fmla="*/ 55 h 278"/>
                <a:gd name="T98" fmla="*/ 343 w 347"/>
                <a:gd name="T99" fmla="*/ 37 h 278"/>
                <a:gd name="T100" fmla="*/ 329 w 347"/>
                <a:gd name="T10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7" h="278">
                  <a:moveTo>
                    <a:pt x="319" y="4"/>
                  </a:moveTo>
                  <a:lnTo>
                    <a:pt x="294" y="23"/>
                  </a:lnTo>
                  <a:lnTo>
                    <a:pt x="292" y="23"/>
                  </a:lnTo>
                  <a:lnTo>
                    <a:pt x="280" y="21"/>
                  </a:lnTo>
                  <a:lnTo>
                    <a:pt x="268" y="23"/>
                  </a:lnTo>
                  <a:lnTo>
                    <a:pt x="261" y="23"/>
                  </a:lnTo>
                  <a:lnTo>
                    <a:pt x="257" y="23"/>
                  </a:lnTo>
                  <a:lnTo>
                    <a:pt x="249" y="29"/>
                  </a:lnTo>
                  <a:lnTo>
                    <a:pt x="247" y="33"/>
                  </a:lnTo>
                  <a:lnTo>
                    <a:pt x="221" y="33"/>
                  </a:lnTo>
                  <a:lnTo>
                    <a:pt x="218" y="23"/>
                  </a:lnTo>
                  <a:lnTo>
                    <a:pt x="216" y="12"/>
                  </a:lnTo>
                  <a:lnTo>
                    <a:pt x="212" y="12"/>
                  </a:lnTo>
                  <a:lnTo>
                    <a:pt x="202" y="19"/>
                  </a:lnTo>
                  <a:lnTo>
                    <a:pt x="190" y="17"/>
                  </a:lnTo>
                  <a:lnTo>
                    <a:pt x="180" y="21"/>
                  </a:lnTo>
                  <a:lnTo>
                    <a:pt x="176" y="23"/>
                  </a:lnTo>
                  <a:lnTo>
                    <a:pt x="161" y="27"/>
                  </a:lnTo>
                  <a:lnTo>
                    <a:pt x="153" y="35"/>
                  </a:lnTo>
                  <a:lnTo>
                    <a:pt x="151" y="43"/>
                  </a:lnTo>
                  <a:lnTo>
                    <a:pt x="151" y="43"/>
                  </a:lnTo>
                  <a:lnTo>
                    <a:pt x="155" y="49"/>
                  </a:lnTo>
                  <a:lnTo>
                    <a:pt x="155" y="53"/>
                  </a:lnTo>
                  <a:lnTo>
                    <a:pt x="153" y="55"/>
                  </a:lnTo>
                  <a:lnTo>
                    <a:pt x="143" y="57"/>
                  </a:lnTo>
                  <a:lnTo>
                    <a:pt x="137" y="57"/>
                  </a:lnTo>
                  <a:lnTo>
                    <a:pt x="129" y="62"/>
                  </a:lnTo>
                  <a:lnTo>
                    <a:pt x="118" y="60"/>
                  </a:lnTo>
                  <a:lnTo>
                    <a:pt x="116" y="55"/>
                  </a:lnTo>
                  <a:lnTo>
                    <a:pt x="116" y="55"/>
                  </a:lnTo>
                  <a:lnTo>
                    <a:pt x="112" y="53"/>
                  </a:lnTo>
                  <a:lnTo>
                    <a:pt x="110" y="55"/>
                  </a:lnTo>
                  <a:lnTo>
                    <a:pt x="106" y="57"/>
                  </a:lnTo>
                  <a:lnTo>
                    <a:pt x="106" y="60"/>
                  </a:lnTo>
                  <a:lnTo>
                    <a:pt x="102" y="62"/>
                  </a:lnTo>
                  <a:lnTo>
                    <a:pt x="98" y="64"/>
                  </a:lnTo>
                  <a:lnTo>
                    <a:pt x="98" y="70"/>
                  </a:lnTo>
                  <a:lnTo>
                    <a:pt x="94" y="72"/>
                  </a:lnTo>
                  <a:lnTo>
                    <a:pt x="92" y="78"/>
                  </a:lnTo>
                  <a:lnTo>
                    <a:pt x="75" y="82"/>
                  </a:lnTo>
                  <a:lnTo>
                    <a:pt x="73" y="84"/>
                  </a:lnTo>
                  <a:lnTo>
                    <a:pt x="67" y="84"/>
                  </a:lnTo>
                  <a:lnTo>
                    <a:pt x="55" y="90"/>
                  </a:lnTo>
                  <a:lnTo>
                    <a:pt x="49" y="90"/>
                  </a:lnTo>
                  <a:lnTo>
                    <a:pt x="45" y="107"/>
                  </a:lnTo>
                  <a:lnTo>
                    <a:pt x="47" y="111"/>
                  </a:lnTo>
                  <a:lnTo>
                    <a:pt x="47" y="115"/>
                  </a:lnTo>
                  <a:lnTo>
                    <a:pt x="45" y="119"/>
                  </a:lnTo>
                  <a:lnTo>
                    <a:pt x="45" y="123"/>
                  </a:lnTo>
                  <a:lnTo>
                    <a:pt x="49" y="123"/>
                  </a:lnTo>
                  <a:lnTo>
                    <a:pt x="53" y="125"/>
                  </a:lnTo>
                  <a:lnTo>
                    <a:pt x="55" y="127"/>
                  </a:lnTo>
                  <a:lnTo>
                    <a:pt x="59" y="129"/>
                  </a:lnTo>
                  <a:lnTo>
                    <a:pt x="57" y="135"/>
                  </a:lnTo>
                  <a:lnTo>
                    <a:pt x="59" y="141"/>
                  </a:lnTo>
                  <a:lnTo>
                    <a:pt x="65" y="143"/>
                  </a:lnTo>
                  <a:lnTo>
                    <a:pt x="69" y="143"/>
                  </a:lnTo>
                  <a:lnTo>
                    <a:pt x="75" y="141"/>
                  </a:lnTo>
                  <a:lnTo>
                    <a:pt x="80" y="143"/>
                  </a:lnTo>
                  <a:lnTo>
                    <a:pt x="80" y="147"/>
                  </a:lnTo>
                  <a:lnTo>
                    <a:pt x="75" y="149"/>
                  </a:lnTo>
                  <a:lnTo>
                    <a:pt x="71" y="152"/>
                  </a:lnTo>
                  <a:lnTo>
                    <a:pt x="71" y="158"/>
                  </a:lnTo>
                  <a:lnTo>
                    <a:pt x="69" y="160"/>
                  </a:lnTo>
                  <a:lnTo>
                    <a:pt x="67" y="170"/>
                  </a:lnTo>
                  <a:lnTo>
                    <a:pt x="65" y="170"/>
                  </a:lnTo>
                  <a:lnTo>
                    <a:pt x="61" y="170"/>
                  </a:lnTo>
                  <a:lnTo>
                    <a:pt x="59" y="172"/>
                  </a:lnTo>
                  <a:lnTo>
                    <a:pt x="53" y="184"/>
                  </a:lnTo>
                  <a:lnTo>
                    <a:pt x="45" y="188"/>
                  </a:lnTo>
                  <a:lnTo>
                    <a:pt x="43" y="194"/>
                  </a:lnTo>
                  <a:lnTo>
                    <a:pt x="39" y="197"/>
                  </a:lnTo>
                  <a:lnTo>
                    <a:pt x="39" y="197"/>
                  </a:lnTo>
                  <a:lnTo>
                    <a:pt x="35" y="192"/>
                  </a:lnTo>
                  <a:lnTo>
                    <a:pt x="35" y="201"/>
                  </a:lnTo>
                  <a:lnTo>
                    <a:pt x="39" y="207"/>
                  </a:lnTo>
                  <a:lnTo>
                    <a:pt x="33" y="211"/>
                  </a:lnTo>
                  <a:lnTo>
                    <a:pt x="30" y="211"/>
                  </a:lnTo>
                  <a:lnTo>
                    <a:pt x="33" y="213"/>
                  </a:lnTo>
                  <a:lnTo>
                    <a:pt x="33" y="217"/>
                  </a:lnTo>
                  <a:lnTo>
                    <a:pt x="33" y="219"/>
                  </a:lnTo>
                  <a:lnTo>
                    <a:pt x="33" y="221"/>
                  </a:lnTo>
                  <a:lnTo>
                    <a:pt x="35" y="221"/>
                  </a:lnTo>
                  <a:lnTo>
                    <a:pt x="39" y="221"/>
                  </a:lnTo>
                  <a:lnTo>
                    <a:pt x="41" y="223"/>
                  </a:lnTo>
                  <a:lnTo>
                    <a:pt x="43" y="227"/>
                  </a:lnTo>
                  <a:lnTo>
                    <a:pt x="43" y="229"/>
                  </a:lnTo>
                  <a:lnTo>
                    <a:pt x="45" y="231"/>
                  </a:lnTo>
                  <a:lnTo>
                    <a:pt x="45" y="233"/>
                  </a:lnTo>
                  <a:lnTo>
                    <a:pt x="47" y="235"/>
                  </a:lnTo>
                  <a:lnTo>
                    <a:pt x="49" y="239"/>
                  </a:lnTo>
                  <a:lnTo>
                    <a:pt x="49" y="241"/>
                  </a:lnTo>
                  <a:lnTo>
                    <a:pt x="51" y="244"/>
                  </a:lnTo>
                  <a:lnTo>
                    <a:pt x="53" y="246"/>
                  </a:lnTo>
                  <a:lnTo>
                    <a:pt x="55" y="248"/>
                  </a:lnTo>
                  <a:lnTo>
                    <a:pt x="55" y="250"/>
                  </a:lnTo>
                  <a:lnTo>
                    <a:pt x="51" y="250"/>
                  </a:lnTo>
                  <a:lnTo>
                    <a:pt x="51" y="248"/>
                  </a:lnTo>
                  <a:lnTo>
                    <a:pt x="51" y="252"/>
                  </a:lnTo>
                  <a:lnTo>
                    <a:pt x="49" y="254"/>
                  </a:lnTo>
                  <a:lnTo>
                    <a:pt x="47" y="254"/>
                  </a:lnTo>
                  <a:lnTo>
                    <a:pt x="47" y="254"/>
                  </a:lnTo>
                  <a:lnTo>
                    <a:pt x="41" y="254"/>
                  </a:lnTo>
                  <a:lnTo>
                    <a:pt x="41" y="256"/>
                  </a:lnTo>
                  <a:lnTo>
                    <a:pt x="39" y="256"/>
                  </a:lnTo>
                  <a:lnTo>
                    <a:pt x="37" y="258"/>
                  </a:lnTo>
                  <a:lnTo>
                    <a:pt x="35" y="258"/>
                  </a:lnTo>
                  <a:lnTo>
                    <a:pt x="35" y="260"/>
                  </a:lnTo>
                  <a:lnTo>
                    <a:pt x="30" y="260"/>
                  </a:lnTo>
                  <a:lnTo>
                    <a:pt x="28" y="262"/>
                  </a:lnTo>
                  <a:lnTo>
                    <a:pt x="24" y="262"/>
                  </a:lnTo>
                  <a:lnTo>
                    <a:pt x="22" y="262"/>
                  </a:lnTo>
                  <a:lnTo>
                    <a:pt x="20" y="262"/>
                  </a:lnTo>
                  <a:lnTo>
                    <a:pt x="22" y="260"/>
                  </a:lnTo>
                  <a:lnTo>
                    <a:pt x="22" y="260"/>
                  </a:lnTo>
                  <a:lnTo>
                    <a:pt x="26" y="258"/>
                  </a:lnTo>
                  <a:lnTo>
                    <a:pt x="26" y="256"/>
                  </a:lnTo>
                  <a:lnTo>
                    <a:pt x="24" y="256"/>
                  </a:lnTo>
                  <a:lnTo>
                    <a:pt x="22" y="256"/>
                  </a:lnTo>
                  <a:lnTo>
                    <a:pt x="20" y="258"/>
                  </a:lnTo>
                  <a:lnTo>
                    <a:pt x="18" y="262"/>
                  </a:lnTo>
                  <a:lnTo>
                    <a:pt x="16" y="264"/>
                  </a:lnTo>
                  <a:lnTo>
                    <a:pt x="16" y="266"/>
                  </a:lnTo>
                  <a:lnTo>
                    <a:pt x="16" y="268"/>
                  </a:lnTo>
                  <a:lnTo>
                    <a:pt x="14" y="270"/>
                  </a:lnTo>
                  <a:lnTo>
                    <a:pt x="12" y="274"/>
                  </a:lnTo>
                  <a:lnTo>
                    <a:pt x="10" y="274"/>
                  </a:lnTo>
                  <a:lnTo>
                    <a:pt x="6" y="274"/>
                  </a:lnTo>
                  <a:lnTo>
                    <a:pt x="6" y="274"/>
                  </a:lnTo>
                  <a:lnTo>
                    <a:pt x="6" y="272"/>
                  </a:lnTo>
                  <a:lnTo>
                    <a:pt x="4" y="272"/>
                  </a:lnTo>
                  <a:lnTo>
                    <a:pt x="0" y="274"/>
                  </a:lnTo>
                  <a:lnTo>
                    <a:pt x="0" y="276"/>
                  </a:lnTo>
                  <a:lnTo>
                    <a:pt x="0" y="278"/>
                  </a:lnTo>
                  <a:lnTo>
                    <a:pt x="208" y="278"/>
                  </a:lnTo>
                  <a:lnTo>
                    <a:pt x="208" y="278"/>
                  </a:lnTo>
                  <a:lnTo>
                    <a:pt x="206" y="272"/>
                  </a:lnTo>
                  <a:lnTo>
                    <a:pt x="208" y="266"/>
                  </a:lnTo>
                  <a:lnTo>
                    <a:pt x="214" y="258"/>
                  </a:lnTo>
                  <a:lnTo>
                    <a:pt x="214" y="250"/>
                  </a:lnTo>
                  <a:lnTo>
                    <a:pt x="227" y="237"/>
                  </a:lnTo>
                  <a:lnTo>
                    <a:pt x="229" y="235"/>
                  </a:lnTo>
                  <a:lnTo>
                    <a:pt x="227" y="233"/>
                  </a:lnTo>
                  <a:lnTo>
                    <a:pt x="237" y="231"/>
                  </a:lnTo>
                  <a:lnTo>
                    <a:pt x="239" y="231"/>
                  </a:lnTo>
                  <a:lnTo>
                    <a:pt x="241" y="221"/>
                  </a:lnTo>
                  <a:lnTo>
                    <a:pt x="245" y="217"/>
                  </a:lnTo>
                  <a:lnTo>
                    <a:pt x="247" y="213"/>
                  </a:lnTo>
                  <a:lnTo>
                    <a:pt x="255" y="215"/>
                  </a:lnTo>
                  <a:lnTo>
                    <a:pt x="257" y="211"/>
                  </a:lnTo>
                  <a:lnTo>
                    <a:pt x="263" y="209"/>
                  </a:lnTo>
                  <a:lnTo>
                    <a:pt x="270" y="209"/>
                  </a:lnTo>
                  <a:lnTo>
                    <a:pt x="278" y="211"/>
                  </a:lnTo>
                  <a:lnTo>
                    <a:pt x="286" y="209"/>
                  </a:lnTo>
                  <a:lnTo>
                    <a:pt x="288" y="209"/>
                  </a:lnTo>
                  <a:lnTo>
                    <a:pt x="292" y="201"/>
                  </a:lnTo>
                  <a:lnTo>
                    <a:pt x="294" y="201"/>
                  </a:lnTo>
                  <a:lnTo>
                    <a:pt x="300" y="203"/>
                  </a:lnTo>
                  <a:lnTo>
                    <a:pt x="304" y="201"/>
                  </a:lnTo>
                  <a:lnTo>
                    <a:pt x="308" y="211"/>
                  </a:lnTo>
                  <a:lnTo>
                    <a:pt x="310" y="211"/>
                  </a:lnTo>
                  <a:lnTo>
                    <a:pt x="310" y="209"/>
                  </a:lnTo>
                  <a:lnTo>
                    <a:pt x="312" y="203"/>
                  </a:lnTo>
                  <a:lnTo>
                    <a:pt x="315" y="203"/>
                  </a:lnTo>
                  <a:lnTo>
                    <a:pt x="319" y="205"/>
                  </a:lnTo>
                  <a:lnTo>
                    <a:pt x="323" y="209"/>
                  </a:lnTo>
                  <a:lnTo>
                    <a:pt x="323" y="209"/>
                  </a:lnTo>
                  <a:lnTo>
                    <a:pt x="329" y="207"/>
                  </a:lnTo>
                  <a:lnTo>
                    <a:pt x="335" y="209"/>
                  </a:lnTo>
                  <a:lnTo>
                    <a:pt x="337" y="203"/>
                  </a:lnTo>
                  <a:lnTo>
                    <a:pt x="337" y="192"/>
                  </a:lnTo>
                  <a:lnTo>
                    <a:pt x="339" y="188"/>
                  </a:lnTo>
                  <a:lnTo>
                    <a:pt x="347" y="186"/>
                  </a:lnTo>
                  <a:lnTo>
                    <a:pt x="347" y="125"/>
                  </a:lnTo>
                  <a:lnTo>
                    <a:pt x="339" y="127"/>
                  </a:lnTo>
                  <a:lnTo>
                    <a:pt x="329" y="123"/>
                  </a:lnTo>
                  <a:lnTo>
                    <a:pt x="323" y="121"/>
                  </a:lnTo>
                  <a:lnTo>
                    <a:pt x="323" y="117"/>
                  </a:lnTo>
                  <a:lnTo>
                    <a:pt x="319" y="115"/>
                  </a:lnTo>
                  <a:lnTo>
                    <a:pt x="315" y="115"/>
                  </a:lnTo>
                  <a:lnTo>
                    <a:pt x="308" y="109"/>
                  </a:lnTo>
                  <a:lnTo>
                    <a:pt x="296" y="105"/>
                  </a:lnTo>
                  <a:lnTo>
                    <a:pt x="292" y="96"/>
                  </a:lnTo>
                  <a:lnTo>
                    <a:pt x="294" y="94"/>
                  </a:lnTo>
                  <a:lnTo>
                    <a:pt x="298" y="94"/>
                  </a:lnTo>
                  <a:lnTo>
                    <a:pt x="304" y="94"/>
                  </a:lnTo>
                  <a:lnTo>
                    <a:pt x="306" y="94"/>
                  </a:lnTo>
                  <a:lnTo>
                    <a:pt x="312" y="90"/>
                  </a:lnTo>
                  <a:lnTo>
                    <a:pt x="319" y="84"/>
                  </a:lnTo>
                  <a:lnTo>
                    <a:pt x="323" y="82"/>
                  </a:lnTo>
                  <a:lnTo>
                    <a:pt x="329" y="82"/>
                  </a:lnTo>
                  <a:lnTo>
                    <a:pt x="331" y="76"/>
                  </a:lnTo>
                  <a:lnTo>
                    <a:pt x="331" y="66"/>
                  </a:lnTo>
                  <a:lnTo>
                    <a:pt x="329" y="62"/>
                  </a:lnTo>
                  <a:lnTo>
                    <a:pt x="331" y="55"/>
                  </a:lnTo>
                  <a:lnTo>
                    <a:pt x="329" y="55"/>
                  </a:lnTo>
                  <a:lnTo>
                    <a:pt x="337" y="49"/>
                  </a:lnTo>
                  <a:lnTo>
                    <a:pt x="347" y="43"/>
                  </a:lnTo>
                  <a:lnTo>
                    <a:pt x="347" y="43"/>
                  </a:lnTo>
                  <a:lnTo>
                    <a:pt x="343" y="37"/>
                  </a:lnTo>
                  <a:lnTo>
                    <a:pt x="339" y="23"/>
                  </a:lnTo>
                  <a:lnTo>
                    <a:pt x="339" y="17"/>
                  </a:lnTo>
                  <a:lnTo>
                    <a:pt x="337" y="15"/>
                  </a:lnTo>
                  <a:lnTo>
                    <a:pt x="329" y="8"/>
                  </a:lnTo>
                  <a:lnTo>
                    <a:pt x="329" y="0"/>
                  </a:lnTo>
                  <a:lnTo>
                    <a:pt x="323" y="0"/>
                  </a:lnTo>
                  <a:lnTo>
                    <a:pt x="319"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8" name="Freeform 348"/>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9" name="Freeform 349"/>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0" name="Freeform 350"/>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1" name="Freeform 351"/>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2" name="Freeform 352"/>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3" name="Freeform 353"/>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4" name="Freeform 354"/>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5" name="Freeform 355"/>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6" name="Freeform 356"/>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7" name="Freeform 357"/>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8" name="Freeform 358"/>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9" name="Freeform 359"/>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0" name="Freeform 360"/>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1" name="Freeform 361"/>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2" name="Freeform 362"/>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3" name="Freeform 363"/>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4" name="Freeform 364"/>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5" name="Freeform 365"/>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6" name="Freeform 366"/>
            <p:cNvSpPr>
              <a:spLocks/>
            </p:cNvSpPr>
            <p:nvPr/>
          </p:nvSpPr>
          <p:spPr bwMode="auto">
            <a:xfrm>
              <a:off x="8397875" y="5259388"/>
              <a:ext cx="58738" cy="61913"/>
            </a:xfrm>
            <a:custGeom>
              <a:avLst/>
              <a:gdLst>
                <a:gd name="T0" fmla="*/ 2 w 37"/>
                <a:gd name="T1" fmla="*/ 10 h 39"/>
                <a:gd name="T2" fmla="*/ 0 w 37"/>
                <a:gd name="T3" fmla="*/ 14 h 39"/>
                <a:gd name="T4" fmla="*/ 2 w 37"/>
                <a:gd name="T5" fmla="*/ 27 h 39"/>
                <a:gd name="T6" fmla="*/ 9 w 37"/>
                <a:gd name="T7" fmla="*/ 37 h 39"/>
                <a:gd name="T8" fmla="*/ 17 w 37"/>
                <a:gd name="T9" fmla="*/ 39 h 39"/>
                <a:gd name="T10" fmla="*/ 31 w 37"/>
                <a:gd name="T11" fmla="*/ 33 h 39"/>
                <a:gd name="T12" fmla="*/ 35 w 37"/>
                <a:gd name="T13" fmla="*/ 29 h 39"/>
                <a:gd name="T14" fmla="*/ 37 w 37"/>
                <a:gd name="T15" fmla="*/ 27 h 39"/>
                <a:gd name="T16" fmla="*/ 35 w 37"/>
                <a:gd name="T17" fmla="*/ 17 h 39"/>
                <a:gd name="T18" fmla="*/ 31 w 37"/>
                <a:gd name="T19" fmla="*/ 17 h 39"/>
                <a:gd name="T20" fmla="*/ 29 w 37"/>
                <a:gd name="T21" fmla="*/ 21 h 39"/>
                <a:gd name="T22" fmla="*/ 9 w 37"/>
                <a:gd name="T23" fmla="*/ 14 h 39"/>
                <a:gd name="T24" fmla="*/ 11 w 37"/>
                <a:gd name="T25" fmla="*/ 8 h 39"/>
                <a:gd name="T26" fmla="*/ 15 w 37"/>
                <a:gd name="T27" fmla="*/ 4 h 39"/>
                <a:gd name="T28" fmla="*/ 15 w 37"/>
                <a:gd name="T29" fmla="*/ 0 h 39"/>
                <a:gd name="T30" fmla="*/ 2 w 37"/>
                <a:gd name="T3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2" y="10"/>
                  </a:moveTo>
                  <a:lnTo>
                    <a:pt x="0" y="14"/>
                  </a:lnTo>
                  <a:lnTo>
                    <a:pt x="2" y="27"/>
                  </a:lnTo>
                  <a:lnTo>
                    <a:pt x="9" y="37"/>
                  </a:lnTo>
                  <a:lnTo>
                    <a:pt x="17" y="39"/>
                  </a:lnTo>
                  <a:lnTo>
                    <a:pt x="31" y="33"/>
                  </a:lnTo>
                  <a:lnTo>
                    <a:pt x="35" y="29"/>
                  </a:lnTo>
                  <a:lnTo>
                    <a:pt x="37" y="27"/>
                  </a:lnTo>
                  <a:lnTo>
                    <a:pt x="35" y="17"/>
                  </a:lnTo>
                  <a:lnTo>
                    <a:pt x="31" y="17"/>
                  </a:lnTo>
                  <a:lnTo>
                    <a:pt x="29" y="21"/>
                  </a:lnTo>
                  <a:lnTo>
                    <a:pt x="9" y="14"/>
                  </a:lnTo>
                  <a:lnTo>
                    <a:pt x="11" y="8"/>
                  </a:lnTo>
                  <a:lnTo>
                    <a:pt x="15" y="4"/>
                  </a:lnTo>
                  <a:lnTo>
                    <a:pt x="15" y="0"/>
                  </a:lnTo>
                  <a:lnTo>
                    <a:pt x="2"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7" name="Rectangle 367"/>
            <p:cNvSpPr>
              <a:spLocks noChangeArrowheads="1"/>
            </p:cNvSpPr>
            <p:nvPr/>
          </p:nvSpPr>
          <p:spPr bwMode="auto">
            <a:xfrm>
              <a:off x="8359775" y="5168900"/>
              <a:ext cx="55563" cy="61913"/>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8" name="Freeform 368"/>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9" name="Freeform 369"/>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0" name="Freeform 370"/>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1" name="Freeform 371"/>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2" name="Freeform 372"/>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3" name="Freeform 373"/>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4" name="Freeform 374"/>
            <p:cNvSpPr>
              <a:spLocks/>
            </p:cNvSpPr>
            <p:nvPr/>
          </p:nvSpPr>
          <p:spPr bwMode="auto">
            <a:xfrm>
              <a:off x="8515350" y="5308600"/>
              <a:ext cx="114300" cy="61913"/>
            </a:xfrm>
            <a:custGeom>
              <a:avLst/>
              <a:gdLst>
                <a:gd name="T0" fmla="*/ 2 w 72"/>
                <a:gd name="T1" fmla="*/ 0 h 39"/>
                <a:gd name="T2" fmla="*/ 0 w 72"/>
                <a:gd name="T3" fmla="*/ 8 h 39"/>
                <a:gd name="T4" fmla="*/ 8 w 72"/>
                <a:gd name="T5" fmla="*/ 20 h 39"/>
                <a:gd name="T6" fmla="*/ 16 w 72"/>
                <a:gd name="T7" fmla="*/ 22 h 39"/>
                <a:gd name="T8" fmla="*/ 37 w 72"/>
                <a:gd name="T9" fmla="*/ 22 h 39"/>
                <a:gd name="T10" fmla="*/ 47 w 72"/>
                <a:gd name="T11" fmla="*/ 26 h 39"/>
                <a:gd name="T12" fmla="*/ 49 w 72"/>
                <a:gd name="T13" fmla="*/ 31 h 39"/>
                <a:gd name="T14" fmla="*/ 67 w 72"/>
                <a:gd name="T15" fmla="*/ 39 h 39"/>
                <a:gd name="T16" fmla="*/ 72 w 72"/>
                <a:gd name="T17" fmla="*/ 37 h 39"/>
                <a:gd name="T18" fmla="*/ 69 w 72"/>
                <a:gd name="T19" fmla="*/ 26 h 39"/>
                <a:gd name="T20" fmla="*/ 67 w 72"/>
                <a:gd name="T21" fmla="*/ 22 h 39"/>
                <a:gd name="T22" fmla="*/ 59 w 72"/>
                <a:gd name="T23" fmla="*/ 26 h 39"/>
                <a:gd name="T24" fmla="*/ 53 w 72"/>
                <a:gd name="T25" fmla="*/ 26 h 39"/>
                <a:gd name="T26" fmla="*/ 49 w 72"/>
                <a:gd name="T27" fmla="*/ 22 h 39"/>
                <a:gd name="T28" fmla="*/ 43 w 72"/>
                <a:gd name="T29" fmla="*/ 18 h 39"/>
                <a:gd name="T30" fmla="*/ 33 w 72"/>
                <a:gd name="T31" fmla="*/ 18 h 39"/>
                <a:gd name="T32" fmla="*/ 25 w 72"/>
                <a:gd name="T33" fmla="*/ 14 h 39"/>
                <a:gd name="T34" fmla="*/ 20 w 72"/>
                <a:gd name="T35" fmla="*/ 8 h 39"/>
                <a:gd name="T36" fmla="*/ 10 w 72"/>
                <a:gd name="T37" fmla="*/ 0 h 39"/>
                <a:gd name="T38" fmla="*/ 2 w 72"/>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2" y="0"/>
                  </a:moveTo>
                  <a:lnTo>
                    <a:pt x="0" y="8"/>
                  </a:lnTo>
                  <a:lnTo>
                    <a:pt x="8" y="20"/>
                  </a:lnTo>
                  <a:lnTo>
                    <a:pt x="16" y="22"/>
                  </a:lnTo>
                  <a:lnTo>
                    <a:pt x="37" y="22"/>
                  </a:lnTo>
                  <a:lnTo>
                    <a:pt x="47" y="26"/>
                  </a:lnTo>
                  <a:lnTo>
                    <a:pt x="49" y="31"/>
                  </a:lnTo>
                  <a:lnTo>
                    <a:pt x="67" y="39"/>
                  </a:lnTo>
                  <a:lnTo>
                    <a:pt x="72" y="37"/>
                  </a:lnTo>
                  <a:lnTo>
                    <a:pt x="69" y="26"/>
                  </a:lnTo>
                  <a:lnTo>
                    <a:pt x="67" y="22"/>
                  </a:lnTo>
                  <a:lnTo>
                    <a:pt x="59" y="26"/>
                  </a:lnTo>
                  <a:lnTo>
                    <a:pt x="53" y="26"/>
                  </a:lnTo>
                  <a:lnTo>
                    <a:pt x="49" y="22"/>
                  </a:lnTo>
                  <a:lnTo>
                    <a:pt x="43" y="18"/>
                  </a:lnTo>
                  <a:lnTo>
                    <a:pt x="33" y="18"/>
                  </a:lnTo>
                  <a:lnTo>
                    <a:pt x="25" y="14"/>
                  </a:lnTo>
                  <a:lnTo>
                    <a:pt x="20" y="8"/>
                  </a:lnTo>
                  <a:lnTo>
                    <a:pt x="10"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5" name="Rectangle 375"/>
            <p:cNvSpPr>
              <a:spLocks noChangeArrowheads="1"/>
            </p:cNvSpPr>
            <p:nvPr/>
          </p:nvSpPr>
          <p:spPr bwMode="auto">
            <a:xfrm>
              <a:off x="8472488" y="5218113"/>
              <a:ext cx="111125" cy="5715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6" name="Freeform 376"/>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7" name="Freeform 377"/>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8" name="Freeform 378"/>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9" name="Freeform 379"/>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0" name="Freeform 380"/>
            <p:cNvSpPr>
              <a:spLocks noEditPoints="1"/>
            </p:cNvSpPr>
            <p:nvPr/>
          </p:nvSpPr>
          <p:spPr bwMode="auto">
            <a:xfrm>
              <a:off x="7278688" y="3643313"/>
              <a:ext cx="682625" cy="627063"/>
            </a:xfrm>
            <a:custGeom>
              <a:avLst/>
              <a:gdLst>
                <a:gd name="T0" fmla="*/ 235 w 430"/>
                <a:gd name="T1" fmla="*/ 78 h 395"/>
                <a:gd name="T2" fmla="*/ 109 w 430"/>
                <a:gd name="T3" fmla="*/ 12 h 395"/>
                <a:gd name="T4" fmla="*/ 94 w 430"/>
                <a:gd name="T5" fmla="*/ 29 h 395"/>
                <a:gd name="T6" fmla="*/ 86 w 430"/>
                <a:gd name="T7" fmla="*/ 49 h 395"/>
                <a:gd name="T8" fmla="*/ 64 w 430"/>
                <a:gd name="T9" fmla="*/ 72 h 395"/>
                <a:gd name="T10" fmla="*/ 41 w 430"/>
                <a:gd name="T11" fmla="*/ 100 h 395"/>
                <a:gd name="T12" fmla="*/ 25 w 430"/>
                <a:gd name="T13" fmla="*/ 96 h 395"/>
                <a:gd name="T14" fmla="*/ 9 w 430"/>
                <a:gd name="T15" fmla="*/ 129 h 395"/>
                <a:gd name="T16" fmla="*/ 2 w 430"/>
                <a:gd name="T17" fmla="*/ 190 h 395"/>
                <a:gd name="T18" fmla="*/ 31 w 430"/>
                <a:gd name="T19" fmla="*/ 217 h 395"/>
                <a:gd name="T20" fmla="*/ 41 w 430"/>
                <a:gd name="T21" fmla="*/ 237 h 395"/>
                <a:gd name="T22" fmla="*/ 62 w 430"/>
                <a:gd name="T23" fmla="*/ 243 h 395"/>
                <a:gd name="T24" fmla="*/ 58 w 430"/>
                <a:gd name="T25" fmla="*/ 296 h 395"/>
                <a:gd name="T26" fmla="*/ 76 w 430"/>
                <a:gd name="T27" fmla="*/ 298 h 395"/>
                <a:gd name="T28" fmla="*/ 62 w 430"/>
                <a:gd name="T29" fmla="*/ 333 h 395"/>
                <a:gd name="T30" fmla="*/ 64 w 430"/>
                <a:gd name="T31" fmla="*/ 368 h 395"/>
                <a:gd name="T32" fmla="*/ 84 w 430"/>
                <a:gd name="T33" fmla="*/ 390 h 395"/>
                <a:gd name="T34" fmla="*/ 115 w 430"/>
                <a:gd name="T35" fmla="*/ 395 h 395"/>
                <a:gd name="T36" fmla="*/ 287 w 430"/>
                <a:gd name="T37" fmla="*/ 386 h 395"/>
                <a:gd name="T38" fmla="*/ 295 w 430"/>
                <a:gd name="T39" fmla="*/ 384 h 395"/>
                <a:gd name="T40" fmla="*/ 370 w 430"/>
                <a:gd name="T41" fmla="*/ 395 h 395"/>
                <a:gd name="T42" fmla="*/ 397 w 430"/>
                <a:gd name="T43" fmla="*/ 390 h 395"/>
                <a:gd name="T44" fmla="*/ 425 w 430"/>
                <a:gd name="T45" fmla="*/ 337 h 395"/>
                <a:gd name="T46" fmla="*/ 411 w 430"/>
                <a:gd name="T47" fmla="*/ 327 h 395"/>
                <a:gd name="T48" fmla="*/ 405 w 430"/>
                <a:gd name="T49" fmla="*/ 315 h 395"/>
                <a:gd name="T50" fmla="*/ 393 w 430"/>
                <a:gd name="T51" fmla="*/ 307 h 395"/>
                <a:gd name="T52" fmla="*/ 381 w 430"/>
                <a:gd name="T53" fmla="*/ 305 h 395"/>
                <a:gd name="T54" fmla="*/ 362 w 430"/>
                <a:gd name="T55" fmla="*/ 305 h 395"/>
                <a:gd name="T56" fmla="*/ 340 w 430"/>
                <a:gd name="T57" fmla="*/ 305 h 395"/>
                <a:gd name="T58" fmla="*/ 323 w 430"/>
                <a:gd name="T59" fmla="*/ 296 h 395"/>
                <a:gd name="T60" fmla="*/ 315 w 430"/>
                <a:gd name="T61" fmla="*/ 292 h 395"/>
                <a:gd name="T62" fmla="*/ 331 w 430"/>
                <a:gd name="T63" fmla="*/ 290 h 395"/>
                <a:gd name="T64" fmla="*/ 352 w 430"/>
                <a:gd name="T65" fmla="*/ 292 h 395"/>
                <a:gd name="T66" fmla="*/ 393 w 430"/>
                <a:gd name="T67" fmla="*/ 286 h 395"/>
                <a:gd name="T68" fmla="*/ 401 w 430"/>
                <a:gd name="T69" fmla="*/ 276 h 395"/>
                <a:gd name="T70" fmla="*/ 407 w 430"/>
                <a:gd name="T71" fmla="*/ 251 h 395"/>
                <a:gd name="T72" fmla="*/ 391 w 430"/>
                <a:gd name="T73" fmla="*/ 233 h 395"/>
                <a:gd name="T74" fmla="*/ 370 w 430"/>
                <a:gd name="T75" fmla="*/ 235 h 395"/>
                <a:gd name="T76" fmla="*/ 352 w 430"/>
                <a:gd name="T77" fmla="*/ 229 h 395"/>
                <a:gd name="T78" fmla="*/ 366 w 430"/>
                <a:gd name="T79" fmla="*/ 188 h 395"/>
                <a:gd name="T80" fmla="*/ 346 w 430"/>
                <a:gd name="T81" fmla="*/ 182 h 395"/>
                <a:gd name="T82" fmla="*/ 319 w 430"/>
                <a:gd name="T83" fmla="*/ 192 h 395"/>
                <a:gd name="T84" fmla="*/ 299 w 430"/>
                <a:gd name="T85" fmla="*/ 174 h 395"/>
                <a:gd name="T86" fmla="*/ 289 w 430"/>
                <a:gd name="T87" fmla="*/ 151 h 395"/>
                <a:gd name="T88" fmla="*/ 289 w 430"/>
                <a:gd name="T89" fmla="*/ 151 h 395"/>
                <a:gd name="T90" fmla="*/ 280 w 430"/>
                <a:gd name="T91" fmla="*/ 143 h 395"/>
                <a:gd name="T92" fmla="*/ 264 w 430"/>
                <a:gd name="T93" fmla="*/ 125 h 395"/>
                <a:gd name="T94" fmla="*/ 262 w 430"/>
                <a:gd name="T95" fmla="*/ 108 h 395"/>
                <a:gd name="T96" fmla="*/ 231 w 430"/>
                <a:gd name="T97" fmla="*/ 78 h 395"/>
                <a:gd name="T98" fmla="*/ 209 w 430"/>
                <a:gd name="T99" fmla="*/ 29 h 395"/>
                <a:gd name="T100" fmla="*/ 195 w 430"/>
                <a:gd name="T101" fmla="*/ 25 h 395"/>
                <a:gd name="T102" fmla="*/ 176 w 430"/>
                <a:gd name="T103" fmla="*/ 31 h 395"/>
                <a:gd name="T104" fmla="*/ 148 w 430"/>
                <a:gd name="T105" fmla="*/ 16 h 395"/>
                <a:gd name="T106" fmla="*/ 111 w 430"/>
                <a:gd name="T10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395">
                  <a:moveTo>
                    <a:pt x="289" y="149"/>
                  </a:moveTo>
                  <a:lnTo>
                    <a:pt x="289" y="149"/>
                  </a:lnTo>
                  <a:lnTo>
                    <a:pt x="289" y="149"/>
                  </a:lnTo>
                  <a:close/>
                  <a:moveTo>
                    <a:pt x="235" y="78"/>
                  </a:moveTo>
                  <a:lnTo>
                    <a:pt x="235" y="78"/>
                  </a:lnTo>
                  <a:lnTo>
                    <a:pt x="235" y="78"/>
                  </a:lnTo>
                  <a:close/>
                  <a:moveTo>
                    <a:pt x="109" y="10"/>
                  </a:moveTo>
                  <a:lnTo>
                    <a:pt x="109" y="12"/>
                  </a:lnTo>
                  <a:lnTo>
                    <a:pt x="109" y="16"/>
                  </a:lnTo>
                  <a:lnTo>
                    <a:pt x="103" y="16"/>
                  </a:lnTo>
                  <a:lnTo>
                    <a:pt x="101" y="25"/>
                  </a:lnTo>
                  <a:lnTo>
                    <a:pt x="94" y="29"/>
                  </a:lnTo>
                  <a:lnTo>
                    <a:pt x="94" y="43"/>
                  </a:lnTo>
                  <a:lnTo>
                    <a:pt x="94" y="45"/>
                  </a:lnTo>
                  <a:lnTo>
                    <a:pt x="90" y="47"/>
                  </a:lnTo>
                  <a:lnTo>
                    <a:pt x="86" y="49"/>
                  </a:lnTo>
                  <a:lnTo>
                    <a:pt x="78" y="51"/>
                  </a:lnTo>
                  <a:lnTo>
                    <a:pt x="76" y="57"/>
                  </a:lnTo>
                  <a:lnTo>
                    <a:pt x="74" y="61"/>
                  </a:lnTo>
                  <a:lnTo>
                    <a:pt x="64" y="72"/>
                  </a:lnTo>
                  <a:lnTo>
                    <a:pt x="60" y="76"/>
                  </a:lnTo>
                  <a:lnTo>
                    <a:pt x="58" y="84"/>
                  </a:lnTo>
                  <a:lnTo>
                    <a:pt x="47" y="90"/>
                  </a:lnTo>
                  <a:lnTo>
                    <a:pt x="41" y="100"/>
                  </a:lnTo>
                  <a:lnTo>
                    <a:pt x="37" y="100"/>
                  </a:lnTo>
                  <a:lnTo>
                    <a:pt x="31" y="92"/>
                  </a:lnTo>
                  <a:lnTo>
                    <a:pt x="29" y="92"/>
                  </a:lnTo>
                  <a:lnTo>
                    <a:pt x="25" y="96"/>
                  </a:lnTo>
                  <a:lnTo>
                    <a:pt x="21" y="102"/>
                  </a:lnTo>
                  <a:lnTo>
                    <a:pt x="15" y="110"/>
                  </a:lnTo>
                  <a:lnTo>
                    <a:pt x="11" y="127"/>
                  </a:lnTo>
                  <a:lnTo>
                    <a:pt x="9" y="129"/>
                  </a:lnTo>
                  <a:lnTo>
                    <a:pt x="17" y="131"/>
                  </a:lnTo>
                  <a:lnTo>
                    <a:pt x="2" y="164"/>
                  </a:lnTo>
                  <a:lnTo>
                    <a:pt x="9" y="170"/>
                  </a:lnTo>
                  <a:lnTo>
                    <a:pt x="2" y="190"/>
                  </a:lnTo>
                  <a:lnTo>
                    <a:pt x="2" y="209"/>
                  </a:lnTo>
                  <a:lnTo>
                    <a:pt x="0" y="215"/>
                  </a:lnTo>
                  <a:lnTo>
                    <a:pt x="13" y="217"/>
                  </a:lnTo>
                  <a:lnTo>
                    <a:pt x="31" y="217"/>
                  </a:lnTo>
                  <a:lnTo>
                    <a:pt x="37" y="219"/>
                  </a:lnTo>
                  <a:lnTo>
                    <a:pt x="39" y="219"/>
                  </a:lnTo>
                  <a:lnTo>
                    <a:pt x="37" y="231"/>
                  </a:lnTo>
                  <a:lnTo>
                    <a:pt x="41" y="237"/>
                  </a:lnTo>
                  <a:lnTo>
                    <a:pt x="49" y="243"/>
                  </a:lnTo>
                  <a:lnTo>
                    <a:pt x="58" y="245"/>
                  </a:lnTo>
                  <a:lnTo>
                    <a:pt x="58" y="245"/>
                  </a:lnTo>
                  <a:lnTo>
                    <a:pt x="62" y="243"/>
                  </a:lnTo>
                  <a:lnTo>
                    <a:pt x="62" y="256"/>
                  </a:lnTo>
                  <a:lnTo>
                    <a:pt x="64" y="260"/>
                  </a:lnTo>
                  <a:lnTo>
                    <a:pt x="60" y="292"/>
                  </a:lnTo>
                  <a:lnTo>
                    <a:pt x="58" y="296"/>
                  </a:lnTo>
                  <a:lnTo>
                    <a:pt x="66" y="298"/>
                  </a:lnTo>
                  <a:lnTo>
                    <a:pt x="70" y="294"/>
                  </a:lnTo>
                  <a:lnTo>
                    <a:pt x="76" y="296"/>
                  </a:lnTo>
                  <a:lnTo>
                    <a:pt x="76" y="298"/>
                  </a:lnTo>
                  <a:lnTo>
                    <a:pt x="74" y="305"/>
                  </a:lnTo>
                  <a:lnTo>
                    <a:pt x="60" y="311"/>
                  </a:lnTo>
                  <a:lnTo>
                    <a:pt x="66" y="321"/>
                  </a:lnTo>
                  <a:lnTo>
                    <a:pt x="62" y="333"/>
                  </a:lnTo>
                  <a:lnTo>
                    <a:pt x="62" y="350"/>
                  </a:lnTo>
                  <a:lnTo>
                    <a:pt x="58" y="362"/>
                  </a:lnTo>
                  <a:lnTo>
                    <a:pt x="58" y="366"/>
                  </a:lnTo>
                  <a:lnTo>
                    <a:pt x="64" y="368"/>
                  </a:lnTo>
                  <a:lnTo>
                    <a:pt x="64" y="376"/>
                  </a:lnTo>
                  <a:lnTo>
                    <a:pt x="82" y="376"/>
                  </a:lnTo>
                  <a:lnTo>
                    <a:pt x="82" y="386"/>
                  </a:lnTo>
                  <a:lnTo>
                    <a:pt x="84" y="390"/>
                  </a:lnTo>
                  <a:lnTo>
                    <a:pt x="94" y="390"/>
                  </a:lnTo>
                  <a:lnTo>
                    <a:pt x="101" y="388"/>
                  </a:lnTo>
                  <a:lnTo>
                    <a:pt x="113" y="388"/>
                  </a:lnTo>
                  <a:lnTo>
                    <a:pt x="115" y="395"/>
                  </a:lnTo>
                  <a:lnTo>
                    <a:pt x="115" y="395"/>
                  </a:lnTo>
                  <a:lnTo>
                    <a:pt x="287" y="395"/>
                  </a:lnTo>
                  <a:lnTo>
                    <a:pt x="287" y="390"/>
                  </a:lnTo>
                  <a:lnTo>
                    <a:pt x="287" y="386"/>
                  </a:lnTo>
                  <a:lnTo>
                    <a:pt x="284" y="370"/>
                  </a:lnTo>
                  <a:lnTo>
                    <a:pt x="284" y="376"/>
                  </a:lnTo>
                  <a:lnTo>
                    <a:pt x="295" y="382"/>
                  </a:lnTo>
                  <a:lnTo>
                    <a:pt x="295" y="384"/>
                  </a:lnTo>
                  <a:lnTo>
                    <a:pt x="299" y="386"/>
                  </a:lnTo>
                  <a:lnTo>
                    <a:pt x="301" y="395"/>
                  </a:lnTo>
                  <a:lnTo>
                    <a:pt x="303" y="395"/>
                  </a:lnTo>
                  <a:lnTo>
                    <a:pt x="370" y="395"/>
                  </a:lnTo>
                  <a:lnTo>
                    <a:pt x="374" y="386"/>
                  </a:lnTo>
                  <a:lnTo>
                    <a:pt x="387" y="386"/>
                  </a:lnTo>
                  <a:lnTo>
                    <a:pt x="395" y="386"/>
                  </a:lnTo>
                  <a:lnTo>
                    <a:pt x="397" y="390"/>
                  </a:lnTo>
                  <a:lnTo>
                    <a:pt x="397" y="395"/>
                  </a:lnTo>
                  <a:lnTo>
                    <a:pt x="430" y="395"/>
                  </a:lnTo>
                  <a:lnTo>
                    <a:pt x="430" y="337"/>
                  </a:lnTo>
                  <a:lnTo>
                    <a:pt x="425" y="337"/>
                  </a:lnTo>
                  <a:lnTo>
                    <a:pt x="423" y="335"/>
                  </a:lnTo>
                  <a:lnTo>
                    <a:pt x="417" y="333"/>
                  </a:lnTo>
                  <a:lnTo>
                    <a:pt x="415" y="331"/>
                  </a:lnTo>
                  <a:lnTo>
                    <a:pt x="411" y="327"/>
                  </a:lnTo>
                  <a:lnTo>
                    <a:pt x="409" y="323"/>
                  </a:lnTo>
                  <a:lnTo>
                    <a:pt x="409" y="321"/>
                  </a:lnTo>
                  <a:lnTo>
                    <a:pt x="407" y="319"/>
                  </a:lnTo>
                  <a:lnTo>
                    <a:pt x="405" y="315"/>
                  </a:lnTo>
                  <a:lnTo>
                    <a:pt x="401" y="313"/>
                  </a:lnTo>
                  <a:lnTo>
                    <a:pt x="399" y="309"/>
                  </a:lnTo>
                  <a:lnTo>
                    <a:pt x="395" y="307"/>
                  </a:lnTo>
                  <a:lnTo>
                    <a:pt x="393" y="307"/>
                  </a:lnTo>
                  <a:lnTo>
                    <a:pt x="391" y="307"/>
                  </a:lnTo>
                  <a:lnTo>
                    <a:pt x="389" y="307"/>
                  </a:lnTo>
                  <a:lnTo>
                    <a:pt x="385" y="307"/>
                  </a:lnTo>
                  <a:lnTo>
                    <a:pt x="381" y="305"/>
                  </a:lnTo>
                  <a:lnTo>
                    <a:pt x="376" y="305"/>
                  </a:lnTo>
                  <a:lnTo>
                    <a:pt x="372" y="305"/>
                  </a:lnTo>
                  <a:lnTo>
                    <a:pt x="366" y="303"/>
                  </a:lnTo>
                  <a:lnTo>
                    <a:pt x="362" y="305"/>
                  </a:lnTo>
                  <a:lnTo>
                    <a:pt x="360" y="305"/>
                  </a:lnTo>
                  <a:lnTo>
                    <a:pt x="352" y="307"/>
                  </a:lnTo>
                  <a:lnTo>
                    <a:pt x="346" y="307"/>
                  </a:lnTo>
                  <a:lnTo>
                    <a:pt x="340" y="305"/>
                  </a:lnTo>
                  <a:lnTo>
                    <a:pt x="334" y="305"/>
                  </a:lnTo>
                  <a:lnTo>
                    <a:pt x="329" y="303"/>
                  </a:lnTo>
                  <a:lnTo>
                    <a:pt x="325" y="298"/>
                  </a:lnTo>
                  <a:lnTo>
                    <a:pt x="323" y="296"/>
                  </a:lnTo>
                  <a:lnTo>
                    <a:pt x="323" y="294"/>
                  </a:lnTo>
                  <a:lnTo>
                    <a:pt x="321" y="292"/>
                  </a:lnTo>
                  <a:lnTo>
                    <a:pt x="317" y="292"/>
                  </a:lnTo>
                  <a:lnTo>
                    <a:pt x="315" y="292"/>
                  </a:lnTo>
                  <a:lnTo>
                    <a:pt x="323" y="292"/>
                  </a:lnTo>
                  <a:lnTo>
                    <a:pt x="323" y="290"/>
                  </a:lnTo>
                  <a:lnTo>
                    <a:pt x="327" y="290"/>
                  </a:lnTo>
                  <a:lnTo>
                    <a:pt x="331" y="290"/>
                  </a:lnTo>
                  <a:lnTo>
                    <a:pt x="334" y="292"/>
                  </a:lnTo>
                  <a:lnTo>
                    <a:pt x="338" y="292"/>
                  </a:lnTo>
                  <a:lnTo>
                    <a:pt x="342" y="292"/>
                  </a:lnTo>
                  <a:lnTo>
                    <a:pt x="352" y="292"/>
                  </a:lnTo>
                  <a:lnTo>
                    <a:pt x="368" y="290"/>
                  </a:lnTo>
                  <a:lnTo>
                    <a:pt x="374" y="290"/>
                  </a:lnTo>
                  <a:lnTo>
                    <a:pt x="387" y="288"/>
                  </a:lnTo>
                  <a:lnTo>
                    <a:pt x="393" y="286"/>
                  </a:lnTo>
                  <a:lnTo>
                    <a:pt x="397" y="286"/>
                  </a:lnTo>
                  <a:lnTo>
                    <a:pt x="397" y="286"/>
                  </a:lnTo>
                  <a:lnTo>
                    <a:pt x="399" y="282"/>
                  </a:lnTo>
                  <a:lnTo>
                    <a:pt x="401" y="276"/>
                  </a:lnTo>
                  <a:lnTo>
                    <a:pt x="405" y="272"/>
                  </a:lnTo>
                  <a:lnTo>
                    <a:pt x="407" y="266"/>
                  </a:lnTo>
                  <a:lnTo>
                    <a:pt x="407" y="258"/>
                  </a:lnTo>
                  <a:lnTo>
                    <a:pt x="407" y="251"/>
                  </a:lnTo>
                  <a:lnTo>
                    <a:pt x="405" y="245"/>
                  </a:lnTo>
                  <a:lnTo>
                    <a:pt x="405" y="237"/>
                  </a:lnTo>
                  <a:lnTo>
                    <a:pt x="401" y="235"/>
                  </a:lnTo>
                  <a:lnTo>
                    <a:pt x="391" y="233"/>
                  </a:lnTo>
                  <a:lnTo>
                    <a:pt x="389" y="237"/>
                  </a:lnTo>
                  <a:lnTo>
                    <a:pt x="383" y="237"/>
                  </a:lnTo>
                  <a:lnTo>
                    <a:pt x="376" y="235"/>
                  </a:lnTo>
                  <a:lnTo>
                    <a:pt x="370" y="235"/>
                  </a:lnTo>
                  <a:lnTo>
                    <a:pt x="362" y="239"/>
                  </a:lnTo>
                  <a:lnTo>
                    <a:pt x="354" y="239"/>
                  </a:lnTo>
                  <a:lnTo>
                    <a:pt x="352" y="235"/>
                  </a:lnTo>
                  <a:lnTo>
                    <a:pt x="352" y="229"/>
                  </a:lnTo>
                  <a:lnTo>
                    <a:pt x="348" y="227"/>
                  </a:lnTo>
                  <a:lnTo>
                    <a:pt x="346" y="231"/>
                  </a:lnTo>
                  <a:lnTo>
                    <a:pt x="366" y="194"/>
                  </a:lnTo>
                  <a:lnTo>
                    <a:pt x="366" y="188"/>
                  </a:lnTo>
                  <a:lnTo>
                    <a:pt x="364" y="186"/>
                  </a:lnTo>
                  <a:lnTo>
                    <a:pt x="358" y="186"/>
                  </a:lnTo>
                  <a:lnTo>
                    <a:pt x="356" y="184"/>
                  </a:lnTo>
                  <a:lnTo>
                    <a:pt x="346" y="182"/>
                  </a:lnTo>
                  <a:lnTo>
                    <a:pt x="336" y="192"/>
                  </a:lnTo>
                  <a:lnTo>
                    <a:pt x="331" y="190"/>
                  </a:lnTo>
                  <a:lnTo>
                    <a:pt x="317" y="202"/>
                  </a:lnTo>
                  <a:lnTo>
                    <a:pt x="319" y="192"/>
                  </a:lnTo>
                  <a:lnTo>
                    <a:pt x="311" y="192"/>
                  </a:lnTo>
                  <a:lnTo>
                    <a:pt x="303" y="184"/>
                  </a:lnTo>
                  <a:lnTo>
                    <a:pt x="303" y="184"/>
                  </a:lnTo>
                  <a:lnTo>
                    <a:pt x="299" y="174"/>
                  </a:lnTo>
                  <a:lnTo>
                    <a:pt x="297" y="168"/>
                  </a:lnTo>
                  <a:lnTo>
                    <a:pt x="295" y="164"/>
                  </a:lnTo>
                  <a:lnTo>
                    <a:pt x="293" y="153"/>
                  </a:lnTo>
                  <a:lnTo>
                    <a:pt x="289" y="151"/>
                  </a:lnTo>
                  <a:lnTo>
                    <a:pt x="289" y="153"/>
                  </a:lnTo>
                  <a:lnTo>
                    <a:pt x="289" y="149"/>
                  </a:lnTo>
                  <a:lnTo>
                    <a:pt x="289" y="151"/>
                  </a:lnTo>
                  <a:lnTo>
                    <a:pt x="289" y="151"/>
                  </a:lnTo>
                  <a:lnTo>
                    <a:pt x="289" y="149"/>
                  </a:lnTo>
                  <a:lnTo>
                    <a:pt x="282" y="149"/>
                  </a:lnTo>
                  <a:lnTo>
                    <a:pt x="280" y="145"/>
                  </a:lnTo>
                  <a:lnTo>
                    <a:pt x="280" y="143"/>
                  </a:lnTo>
                  <a:lnTo>
                    <a:pt x="268" y="141"/>
                  </a:lnTo>
                  <a:lnTo>
                    <a:pt x="258" y="141"/>
                  </a:lnTo>
                  <a:lnTo>
                    <a:pt x="258" y="131"/>
                  </a:lnTo>
                  <a:lnTo>
                    <a:pt x="264" y="125"/>
                  </a:lnTo>
                  <a:lnTo>
                    <a:pt x="256" y="121"/>
                  </a:lnTo>
                  <a:lnTo>
                    <a:pt x="256" y="117"/>
                  </a:lnTo>
                  <a:lnTo>
                    <a:pt x="262" y="110"/>
                  </a:lnTo>
                  <a:lnTo>
                    <a:pt x="262" y="108"/>
                  </a:lnTo>
                  <a:lnTo>
                    <a:pt x="254" y="102"/>
                  </a:lnTo>
                  <a:lnTo>
                    <a:pt x="240" y="80"/>
                  </a:lnTo>
                  <a:lnTo>
                    <a:pt x="235" y="78"/>
                  </a:lnTo>
                  <a:lnTo>
                    <a:pt x="231" y="78"/>
                  </a:lnTo>
                  <a:lnTo>
                    <a:pt x="231" y="76"/>
                  </a:lnTo>
                  <a:lnTo>
                    <a:pt x="221" y="59"/>
                  </a:lnTo>
                  <a:lnTo>
                    <a:pt x="217" y="43"/>
                  </a:lnTo>
                  <a:lnTo>
                    <a:pt x="209" y="29"/>
                  </a:lnTo>
                  <a:lnTo>
                    <a:pt x="205" y="29"/>
                  </a:lnTo>
                  <a:lnTo>
                    <a:pt x="199" y="25"/>
                  </a:lnTo>
                  <a:lnTo>
                    <a:pt x="197" y="22"/>
                  </a:lnTo>
                  <a:lnTo>
                    <a:pt x="195" y="25"/>
                  </a:lnTo>
                  <a:lnTo>
                    <a:pt x="190" y="27"/>
                  </a:lnTo>
                  <a:lnTo>
                    <a:pt x="190" y="29"/>
                  </a:lnTo>
                  <a:lnTo>
                    <a:pt x="178" y="31"/>
                  </a:lnTo>
                  <a:lnTo>
                    <a:pt x="176" y="31"/>
                  </a:lnTo>
                  <a:lnTo>
                    <a:pt x="168" y="29"/>
                  </a:lnTo>
                  <a:lnTo>
                    <a:pt x="168" y="25"/>
                  </a:lnTo>
                  <a:lnTo>
                    <a:pt x="150" y="22"/>
                  </a:lnTo>
                  <a:lnTo>
                    <a:pt x="148" y="16"/>
                  </a:lnTo>
                  <a:lnTo>
                    <a:pt x="143" y="12"/>
                  </a:lnTo>
                  <a:lnTo>
                    <a:pt x="135" y="6"/>
                  </a:lnTo>
                  <a:lnTo>
                    <a:pt x="129" y="4"/>
                  </a:lnTo>
                  <a:lnTo>
                    <a:pt x="111" y="0"/>
                  </a:lnTo>
                  <a:lnTo>
                    <a:pt x="109"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1" name="Freeform 381"/>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2" name="Freeform 382"/>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3" name="Freeform 383"/>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4" name="Freeform 384"/>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5" name="Freeform 385"/>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6" name="Freeform 386"/>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7" name="Freeform 387"/>
            <p:cNvSpPr>
              <a:spLocks/>
            </p:cNvSpPr>
            <p:nvPr/>
          </p:nvSpPr>
          <p:spPr bwMode="auto">
            <a:xfrm>
              <a:off x="6497638" y="4286250"/>
              <a:ext cx="631825" cy="603250"/>
            </a:xfrm>
            <a:custGeom>
              <a:avLst/>
              <a:gdLst>
                <a:gd name="T0" fmla="*/ 18 w 398"/>
                <a:gd name="T1" fmla="*/ 16 h 380"/>
                <a:gd name="T2" fmla="*/ 14 w 398"/>
                <a:gd name="T3" fmla="*/ 24 h 380"/>
                <a:gd name="T4" fmla="*/ 12 w 398"/>
                <a:gd name="T5" fmla="*/ 33 h 380"/>
                <a:gd name="T6" fmla="*/ 4 w 398"/>
                <a:gd name="T7" fmla="*/ 47 h 380"/>
                <a:gd name="T8" fmla="*/ 20 w 398"/>
                <a:gd name="T9" fmla="*/ 69 h 380"/>
                <a:gd name="T10" fmla="*/ 39 w 398"/>
                <a:gd name="T11" fmla="*/ 92 h 380"/>
                <a:gd name="T12" fmla="*/ 51 w 398"/>
                <a:gd name="T13" fmla="*/ 106 h 380"/>
                <a:gd name="T14" fmla="*/ 63 w 398"/>
                <a:gd name="T15" fmla="*/ 122 h 380"/>
                <a:gd name="T16" fmla="*/ 76 w 398"/>
                <a:gd name="T17" fmla="*/ 141 h 380"/>
                <a:gd name="T18" fmla="*/ 82 w 398"/>
                <a:gd name="T19" fmla="*/ 149 h 380"/>
                <a:gd name="T20" fmla="*/ 84 w 398"/>
                <a:gd name="T21" fmla="*/ 155 h 380"/>
                <a:gd name="T22" fmla="*/ 88 w 398"/>
                <a:gd name="T23" fmla="*/ 161 h 380"/>
                <a:gd name="T24" fmla="*/ 98 w 398"/>
                <a:gd name="T25" fmla="*/ 163 h 380"/>
                <a:gd name="T26" fmla="*/ 104 w 398"/>
                <a:gd name="T27" fmla="*/ 174 h 380"/>
                <a:gd name="T28" fmla="*/ 110 w 398"/>
                <a:gd name="T29" fmla="*/ 167 h 380"/>
                <a:gd name="T30" fmla="*/ 127 w 398"/>
                <a:gd name="T31" fmla="*/ 172 h 380"/>
                <a:gd name="T32" fmla="*/ 155 w 398"/>
                <a:gd name="T33" fmla="*/ 172 h 380"/>
                <a:gd name="T34" fmla="*/ 172 w 398"/>
                <a:gd name="T35" fmla="*/ 180 h 380"/>
                <a:gd name="T36" fmla="*/ 192 w 398"/>
                <a:gd name="T37" fmla="*/ 190 h 380"/>
                <a:gd name="T38" fmla="*/ 204 w 398"/>
                <a:gd name="T39" fmla="*/ 200 h 380"/>
                <a:gd name="T40" fmla="*/ 213 w 398"/>
                <a:gd name="T41" fmla="*/ 219 h 380"/>
                <a:gd name="T42" fmla="*/ 219 w 398"/>
                <a:gd name="T43" fmla="*/ 235 h 380"/>
                <a:gd name="T44" fmla="*/ 225 w 398"/>
                <a:gd name="T45" fmla="*/ 247 h 380"/>
                <a:gd name="T46" fmla="*/ 229 w 398"/>
                <a:gd name="T47" fmla="*/ 262 h 380"/>
                <a:gd name="T48" fmla="*/ 233 w 398"/>
                <a:gd name="T49" fmla="*/ 292 h 380"/>
                <a:gd name="T50" fmla="*/ 241 w 398"/>
                <a:gd name="T51" fmla="*/ 309 h 380"/>
                <a:gd name="T52" fmla="*/ 243 w 398"/>
                <a:gd name="T53" fmla="*/ 319 h 380"/>
                <a:gd name="T54" fmla="*/ 235 w 398"/>
                <a:gd name="T55" fmla="*/ 341 h 380"/>
                <a:gd name="T56" fmla="*/ 219 w 398"/>
                <a:gd name="T57" fmla="*/ 341 h 380"/>
                <a:gd name="T58" fmla="*/ 184 w 398"/>
                <a:gd name="T59" fmla="*/ 356 h 380"/>
                <a:gd name="T60" fmla="*/ 159 w 398"/>
                <a:gd name="T61" fmla="*/ 362 h 380"/>
                <a:gd name="T62" fmla="*/ 151 w 398"/>
                <a:gd name="T63" fmla="*/ 380 h 380"/>
                <a:gd name="T64" fmla="*/ 194 w 398"/>
                <a:gd name="T65" fmla="*/ 362 h 380"/>
                <a:gd name="T66" fmla="*/ 235 w 398"/>
                <a:gd name="T67" fmla="*/ 345 h 380"/>
                <a:gd name="T68" fmla="*/ 231 w 398"/>
                <a:gd name="T69" fmla="*/ 362 h 380"/>
                <a:gd name="T70" fmla="*/ 398 w 398"/>
                <a:gd name="T71" fmla="*/ 380 h 380"/>
                <a:gd name="T72" fmla="*/ 394 w 398"/>
                <a:gd name="T73" fmla="*/ 356 h 380"/>
                <a:gd name="T74" fmla="*/ 392 w 398"/>
                <a:gd name="T75" fmla="*/ 335 h 380"/>
                <a:gd name="T76" fmla="*/ 382 w 398"/>
                <a:gd name="T77" fmla="*/ 321 h 380"/>
                <a:gd name="T78" fmla="*/ 372 w 398"/>
                <a:gd name="T79" fmla="*/ 280 h 380"/>
                <a:gd name="T80" fmla="*/ 386 w 398"/>
                <a:gd name="T81" fmla="*/ 270 h 380"/>
                <a:gd name="T82" fmla="*/ 398 w 398"/>
                <a:gd name="T83" fmla="*/ 239 h 380"/>
                <a:gd name="T84" fmla="*/ 398 w 398"/>
                <a:gd name="T85" fmla="*/ 227 h 380"/>
                <a:gd name="T86" fmla="*/ 376 w 398"/>
                <a:gd name="T87" fmla="*/ 223 h 380"/>
                <a:gd name="T88" fmla="*/ 366 w 398"/>
                <a:gd name="T89" fmla="*/ 190 h 380"/>
                <a:gd name="T90" fmla="*/ 351 w 398"/>
                <a:gd name="T91" fmla="*/ 186 h 380"/>
                <a:gd name="T92" fmla="*/ 351 w 398"/>
                <a:gd name="T93" fmla="*/ 161 h 380"/>
                <a:gd name="T94" fmla="*/ 378 w 398"/>
                <a:gd name="T95" fmla="*/ 143 h 380"/>
                <a:gd name="T96" fmla="*/ 360 w 398"/>
                <a:gd name="T97" fmla="*/ 106 h 380"/>
                <a:gd name="T98" fmla="*/ 325 w 398"/>
                <a:gd name="T99" fmla="*/ 71 h 380"/>
                <a:gd name="T100" fmla="*/ 304 w 398"/>
                <a:gd name="T101" fmla="*/ 59 h 380"/>
                <a:gd name="T102" fmla="*/ 280 w 398"/>
                <a:gd name="T103" fmla="*/ 69 h 380"/>
                <a:gd name="T104" fmla="*/ 249 w 398"/>
                <a:gd name="T105" fmla="*/ 57 h 380"/>
                <a:gd name="T106" fmla="*/ 223 w 398"/>
                <a:gd name="T107" fmla="*/ 39 h 380"/>
                <a:gd name="T108" fmla="*/ 180 w 398"/>
                <a:gd name="T109" fmla="*/ 53 h 380"/>
                <a:gd name="T110" fmla="*/ 161 w 398"/>
                <a:gd name="T111" fmla="*/ 12 h 380"/>
                <a:gd name="T112" fmla="*/ 135 w 398"/>
                <a:gd name="T113" fmla="*/ 14 h 380"/>
                <a:gd name="T114" fmla="*/ 106 w 398"/>
                <a:gd name="T115" fmla="*/ 16 h 380"/>
                <a:gd name="T116" fmla="*/ 102 w 398"/>
                <a:gd name="T117" fmla="*/ 35 h 380"/>
                <a:gd name="T118" fmla="*/ 98 w 398"/>
                <a:gd name="T119" fmla="*/ 53 h 380"/>
                <a:gd name="T120" fmla="*/ 76 w 398"/>
                <a:gd name="T121" fmla="*/ 49 h 380"/>
                <a:gd name="T122" fmla="*/ 43 w 398"/>
                <a:gd name="T123" fmla="*/ 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 h="380">
                  <a:moveTo>
                    <a:pt x="33" y="0"/>
                  </a:moveTo>
                  <a:lnTo>
                    <a:pt x="33" y="4"/>
                  </a:lnTo>
                  <a:lnTo>
                    <a:pt x="22" y="8"/>
                  </a:lnTo>
                  <a:lnTo>
                    <a:pt x="18" y="16"/>
                  </a:lnTo>
                  <a:lnTo>
                    <a:pt x="18" y="18"/>
                  </a:lnTo>
                  <a:lnTo>
                    <a:pt x="16" y="20"/>
                  </a:lnTo>
                  <a:lnTo>
                    <a:pt x="14" y="22"/>
                  </a:lnTo>
                  <a:lnTo>
                    <a:pt x="14" y="24"/>
                  </a:lnTo>
                  <a:lnTo>
                    <a:pt x="16" y="28"/>
                  </a:lnTo>
                  <a:lnTo>
                    <a:pt x="18" y="28"/>
                  </a:lnTo>
                  <a:lnTo>
                    <a:pt x="14" y="30"/>
                  </a:lnTo>
                  <a:lnTo>
                    <a:pt x="12" y="33"/>
                  </a:lnTo>
                  <a:lnTo>
                    <a:pt x="6" y="33"/>
                  </a:lnTo>
                  <a:lnTo>
                    <a:pt x="0" y="37"/>
                  </a:lnTo>
                  <a:lnTo>
                    <a:pt x="0" y="43"/>
                  </a:lnTo>
                  <a:lnTo>
                    <a:pt x="4" y="47"/>
                  </a:lnTo>
                  <a:lnTo>
                    <a:pt x="10" y="53"/>
                  </a:lnTo>
                  <a:lnTo>
                    <a:pt x="12" y="55"/>
                  </a:lnTo>
                  <a:lnTo>
                    <a:pt x="16" y="63"/>
                  </a:lnTo>
                  <a:lnTo>
                    <a:pt x="20" y="69"/>
                  </a:lnTo>
                  <a:lnTo>
                    <a:pt x="25" y="73"/>
                  </a:lnTo>
                  <a:lnTo>
                    <a:pt x="33" y="82"/>
                  </a:lnTo>
                  <a:lnTo>
                    <a:pt x="37" y="88"/>
                  </a:lnTo>
                  <a:lnTo>
                    <a:pt x="39" y="92"/>
                  </a:lnTo>
                  <a:lnTo>
                    <a:pt x="41" y="94"/>
                  </a:lnTo>
                  <a:lnTo>
                    <a:pt x="45" y="100"/>
                  </a:lnTo>
                  <a:lnTo>
                    <a:pt x="47" y="102"/>
                  </a:lnTo>
                  <a:lnTo>
                    <a:pt x="51" y="106"/>
                  </a:lnTo>
                  <a:lnTo>
                    <a:pt x="53" y="108"/>
                  </a:lnTo>
                  <a:lnTo>
                    <a:pt x="55" y="112"/>
                  </a:lnTo>
                  <a:lnTo>
                    <a:pt x="59" y="116"/>
                  </a:lnTo>
                  <a:lnTo>
                    <a:pt x="63" y="122"/>
                  </a:lnTo>
                  <a:lnTo>
                    <a:pt x="65" y="127"/>
                  </a:lnTo>
                  <a:lnTo>
                    <a:pt x="74" y="135"/>
                  </a:lnTo>
                  <a:lnTo>
                    <a:pt x="78" y="139"/>
                  </a:lnTo>
                  <a:lnTo>
                    <a:pt x="76" y="141"/>
                  </a:lnTo>
                  <a:lnTo>
                    <a:pt x="78" y="143"/>
                  </a:lnTo>
                  <a:lnTo>
                    <a:pt x="80" y="143"/>
                  </a:lnTo>
                  <a:lnTo>
                    <a:pt x="80" y="147"/>
                  </a:lnTo>
                  <a:lnTo>
                    <a:pt x="82" y="149"/>
                  </a:lnTo>
                  <a:lnTo>
                    <a:pt x="84" y="147"/>
                  </a:lnTo>
                  <a:lnTo>
                    <a:pt x="84" y="149"/>
                  </a:lnTo>
                  <a:lnTo>
                    <a:pt x="82" y="151"/>
                  </a:lnTo>
                  <a:lnTo>
                    <a:pt x="84" y="155"/>
                  </a:lnTo>
                  <a:lnTo>
                    <a:pt x="86" y="153"/>
                  </a:lnTo>
                  <a:lnTo>
                    <a:pt x="88" y="157"/>
                  </a:lnTo>
                  <a:lnTo>
                    <a:pt x="88" y="157"/>
                  </a:lnTo>
                  <a:lnTo>
                    <a:pt x="88" y="161"/>
                  </a:lnTo>
                  <a:lnTo>
                    <a:pt x="88" y="163"/>
                  </a:lnTo>
                  <a:lnTo>
                    <a:pt x="92" y="163"/>
                  </a:lnTo>
                  <a:lnTo>
                    <a:pt x="94" y="163"/>
                  </a:lnTo>
                  <a:lnTo>
                    <a:pt x="98" y="163"/>
                  </a:lnTo>
                  <a:lnTo>
                    <a:pt x="98" y="165"/>
                  </a:lnTo>
                  <a:lnTo>
                    <a:pt x="96" y="167"/>
                  </a:lnTo>
                  <a:lnTo>
                    <a:pt x="96" y="170"/>
                  </a:lnTo>
                  <a:lnTo>
                    <a:pt x="104" y="174"/>
                  </a:lnTo>
                  <a:lnTo>
                    <a:pt x="110" y="174"/>
                  </a:lnTo>
                  <a:lnTo>
                    <a:pt x="110" y="172"/>
                  </a:lnTo>
                  <a:lnTo>
                    <a:pt x="108" y="170"/>
                  </a:lnTo>
                  <a:lnTo>
                    <a:pt x="110" y="167"/>
                  </a:lnTo>
                  <a:lnTo>
                    <a:pt x="112" y="165"/>
                  </a:lnTo>
                  <a:lnTo>
                    <a:pt x="116" y="167"/>
                  </a:lnTo>
                  <a:lnTo>
                    <a:pt x="121" y="170"/>
                  </a:lnTo>
                  <a:lnTo>
                    <a:pt x="127" y="172"/>
                  </a:lnTo>
                  <a:lnTo>
                    <a:pt x="139" y="176"/>
                  </a:lnTo>
                  <a:lnTo>
                    <a:pt x="145" y="176"/>
                  </a:lnTo>
                  <a:lnTo>
                    <a:pt x="149" y="174"/>
                  </a:lnTo>
                  <a:lnTo>
                    <a:pt x="155" y="172"/>
                  </a:lnTo>
                  <a:lnTo>
                    <a:pt x="159" y="170"/>
                  </a:lnTo>
                  <a:lnTo>
                    <a:pt x="163" y="172"/>
                  </a:lnTo>
                  <a:lnTo>
                    <a:pt x="168" y="174"/>
                  </a:lnTo>
                  <a:lnTo>
                    <a:pt x="172" y="180"/>
                  </a:lnTo>
                  <a:lnTo>
                    <a:pt x="174" y="182"/>
                  </a:lnTo>
                  <a:lnTo>
                    <a:pt x="182" y="184"/>
                  </a:lnTo>
                  <a:lnTo>
                    <a:pt x="186" y="186"/>
                  </a:lnTo>
                  <a:lnTo>
                    <a:pt x="192" y="190"/>
                  </a:lnTo>
                  <a:lnTo>
                    <a:pt x="196" y="196"/>
                  </a:lnTo>
                  <a:lnTo>
                    <a:pt x="198" y="196"/>
                  </a:lnTo>
                  <a:lnTo>
                    <a:pt x="200" y="200"/>
                  </a:lnTo>
                  <a:lnTo>
                    <a:pt x="204" y="200"/>
                  </a:lnTo>
                  <a:lnTo>
                    <a:pt x="208" y="202"/>
                  </a:lnTo>
                  <a:lnTo>
                    <a:pt x="213" y="208"/>
                  </a:lnTo>
                  <a:lnTo>
                    <a:pt x="213" y="212"/>
                  </a:lnTo>
                  <a:lnTo>
                    <a:pt x="213" y="219"/>
                  </a:lnTo>
                  <a:lnTo>
                    <a:pt x="215" y="223"/>
                  </a:lnTo>
                  <a:lnTo>
                    <a:pt x="217" y="229"/>
                  </a:lnTo>
                  <a:lnTo>
                    <a:pt x="219" y="233"/>
                  </a:lnTo>
                  <a:lnTo>
                    <a:pt x="219" y="235"/>
                  </a:lnTo>
                  <a:lnTo>
                    <a:pt x="219" y="235"/>
                  </a:lnTo>
                  <a:lnTo>
                    <a:pt x="219" y="237"/>
                  </a:lnTo>
                  <a:lnTo>
                    <a:pt x="221" y="245"/>
                  </a:lnTo>
                  <a:lnTo>
                    <a:pt x="225" y="247"/>
                  </a:lnTo>
                  <a:lnTo>
                    <a:pt x="225" y="249"/>
                  </a:lnTo>
                  <a:lnTo>
                    <a:pt x="225" y="253"/>
                  </a:lnTo>
                  <a:lnTo>
                    <a:pt x="227" y="257"/>
                  </a:lnTo>
                  <a:lnTo>
                    <a:pt x="229" y="262"/>
                  </a:lnTo>
                  <a:lnTo>
                    <a:pt x="229" y="264"/>
                  </a:lnTo>
                  <a:lnTo>
                    <a:pt x="231" y="272"/>
                  </a:lnTo>
                  <a:lnTo>
                    <a:pt x="231" y="282"/>
                  </a:lnTo>
                  <a:lnTo>
                    <a:pt x="233" y="292"/>
                  </a:lnTo>
                  <a:lnTo>
                    <a:pt x="235" y="294"/>
                  </a:lnTo>
                  <a:lnTo>
                    <a:pt x="239" y="298"/>
                  </a:lnTo>
                  <a:lnTo>
                    <a:pt x="239" y="304"/>
                  </a:lnTo>
                  <a:lnTo>
                    <a:pt x="241" y="309"/>
                  </a:lnTo>
                  <a:lnTo>
                    <a:pt x="243" y="311"/>
                  </a:lnTo>
                  <a:lnTo>
                    <a:pt x="245" y="313"/>
                  </a:lnTo>
                  <a:lnTo>
                    <a:pt x="243" y="315"/>
                  </a:lnTo>
                  <a:lnTo>
                    <a:pt x="243" y="319"/>
                  </a:lnTo>
                  <a:lnTo>
                    <a:pt x="241" y="323"/>
                  </a:lnTo>
                  <a:lnTo>
                    <a:pt x="241" y="329"/>
                  </a:lnTo>
                  <a:lnTo>
                    <a:pt x="239" y="335"/>
                  </a:lnTo>
                  <a:lnTo>
                    <a:pt x="235" y="341"/>
                  </a:lnTo>
                  <a:lnTo>
                    <a:pt x="235" y="339"/>
                  </a:lnTo>
                  <a:lnTo>
                    <a:pt x="231" y="337"/>
                  </a:lnTo>
                  <a:lnTo>
                    <a:pt x="223" y="337"/>
                  </a:lnTo>
                  <a:lnTo>
                    <a:pt x="219" y="341"/>
                  </a:lnTo>
                  <a:lnTo>
                    <a:pt x="198" y="354"/>
                  </a:lnTo>
                  <a:lnTo>
                    <a:pt x="194" y="354"/>
                  </a:lnTo>
                  <a:lnTo>
                    <a:pt x="188" y="356"/>
                  </a:lnTo>
                  <a:lnTo>
                    <a:pt x="184" y="356"/>
                  </a:lnTo>
                  <a:lnTo>
                    <a:pt x="178" y="356"/>
                  </a:lnTo>
                  <a:lnTo>
                    <a:pt x="172" y="356"/>
                  </a:lnTo>
                  <a:lnTo>
                    <a:pt x="163" y="358"/>
                  </a:lnTo>
                  <a:lnTo>
                    <a:pt x="159" y="362"/>
                  </a:lnTo>
                  <a:lnTo>
                    <a:pt x="155" y="366"/>
                  </a:lnTo>
                  <a:lnTo>
                    <a:pt x="151" y="370"/>
                  </a:lnTo>
                  <a:lnTo>
                    <a:pt x="151" y="376"/>
                  </a:lnTo>
                  <a:lnTo>
                    <a:pt x="151" y="380"/>
                  </a:lnTo>
                  <a:lnTo>
                    <a:pt x="182" y="380"/>
                  </a:lnTo>
                  <a:lnTo>
                    <a:pt x="186" y="370"/>
                  </a:lnTo>
                  <a:lnTo>
                    <a:pt x="190" y="364"/>
                  </a:lnTo>
                  <a:lnTo>
                    <a:pt x="194" y="362"/>
                  </a:lnTo>
                  <a:lnTo>
                    <a:pt x="200" y="358"/>
                  </a:lnTo>
                  <a:lnTo>
                    <a:pt x="206" y="354"/>
                  </a:lnTo>
                  <a:lnTo>
                    <a:pt x="225" y="341"/>
                  </a:lnTo>
                  <a:lnTo>
                    <a:pt x="235" y="345"/>
                  </a:lnTo>
                  <a:lnTo>
                    <a:pt x="233" y="349"/>
                  </a:lnTo>
                  <a:lnTo>
                    <a:pt x="231" y="354"/>
                  </a:lnTo>
                  <a:lnTo>
                    <a:pt x="231" y="358"/>
                  </a:lnTo>
                  <a:lnTo>
                    <a:pt x="231" y="362"/>
                  </a:lnTo>
                  <a:lnTo>
                    <a:pt x="233" y="370"/>
                  </a:lnTo>
                  <a:lnTo>
                    <a:pt x="235" y="378"/>
                  </a:lnTo>
                  <a:lnTo>
                    <a:pt x="235" y="380"/>
                  </a:lnTo>
                  <a:lnTo>
                    <a:pt x="398" y="380"/>
                  </a:lnTo>
                  <a:lnTo>
                    <a:pt x="398" y="372"/>
                  </a:lnTo>
                  <a:lnTo>
                    <a:pt x="398" y="372"/>
                  </a:lnTo>
                  <a:lnTo>
                    <a:pt x="390" y="366"/>
                  </a:lnTo>
                  <a:lnTo>
                    <a:pt x="394" y="356"/>
                  </a:lnTo>
                  <a:lnTo>
                    <a:pt x="398" y="354"/>
                  </a:lnTo>
                  <a:lnTo>
                    <a:pt x="398" y="343"/>
                  </a:lnTo>
                  <a:lnTo>
                    <a:pt x="396" y="339"/>
                  </a:lnTo>
                  <a:lnTo>
                    <a:pt x="392" y="335"/>
                  </a:lnTo>
                  <a:lnTo>
                    <a:pt x="388" y="333"/>
                  </a:lnTo>
                  <a:lnTo>
                    <a:pt x="384" y="331"/>
                  </a:lnTo>
                  <a:lnTo>
                    <a:pt x="384" y="327"/>
                  </a:lnTo>
                  <a:lnTo>
                    <a:pt x="382" y="321"/>
                  </a:lnTo>
                  <a:lnTo>
                    <a:pt x="382" y="317"/>
                  </a:lnTo>
                  <a:lnTo>
                    <a:pt x="384" y="309"/>
                  </a:lnTo>
                  <a:lnTo>
                    <a:pt x="382" y="296"/>
                  </a:lnTo>
                  <a:lnTo>
                    <a:pt x="372" y="280"/>
                  </a:lnTo>
                  <a:lnTo>
                    <a:pt x="372" y="274"/>
                  </a:lnTo>
                  <a:lnTo>
                    <a:pt x="380" y="272"/>
                  </a:lnTo>
                  <a:lnTo>
                    <a:pt x="384" y="272"/>
                  </a:lnTo>
                  <a:lnTo>
                    <a:pt x="386" y="270"/>
                  </a:lnTo>
                  <a:lnTo>
                    <a:pt x="390" y="255"/>
                  </a:lnTo>
                  <a:lnTo>
                    <a:pt x="394" y="253"/>
                  </a:lnTo>
                  <a:lnTo>
                    <a:pt x="398" y="251"/>
                  </a:lnTo>
                  <a:lnTo>
                    <a:pt x="398" y="239"/>
                  </a:lnTo>
                  <a:lnTo>
                    <a:pt x="396" y="237"/>
                  </a:lnTo>
                  <a:lnTo>
                    <a:pt x="394" y="235"/>
                  </a:lnTo>
                  <a:lnTo>
                    <a:pt x="394" y="231"/>
                  </a:lnTo>
                  <a:lnTo>
                    <a:pt x="398" y="227"/>
                  </a:lnTo>
                  <a:lnTo>
                    <a:pt x="398" y="223"/>
                  </a:lnTo>
                  <a:lnTo>
                    <a:pt x="396" y="223"/>
                  </a:lnTo>
                  <a:lnTo>
                    <a:pt x="382" y="223"/>
                  </a:lnTo>
                  <a:lnTo>
                    <a:pt x="376" y="223"/>
                  </a:lnTo>
                  <a:lnTo>
                    <a:pt x="366" y="219"/>
                  </a:lnTo>
                  <a:lnTo>
                    <a:pt x="366" y="200"/>
                  </a:lnTo>
                  <a:lnTo>
                    <a:pt x="368" y="194"/>
                  </a:lnTo>
                  <a:lnTo>
                    <a:pt x="366" y="190"/>
                  </a:lnTo>
                  <a:lnTo>
                    <a:pt x="362" y="190"/>
                  </a:lnTo>
                  <a:lnTo>
                    <a:pt x="358" y="190"/>
                  </a:lnTo>
                  <a:lnTo>
                    <a:pt x="354" y="190"/>
                  </a:lnTo>
                  <a:lnTo>
                    <a:pt x="351" y="186"/>
                  </a:lnTo>
                  <a:lnTo>
                    <a:pt x="351" y="176"/>
                  </a:lnTo>
                  <a:lnTo>
                    <a:pt x="349" y="174"/>
                  </a:lnTo>
                  <a:lnTo>
                    <a:pt x="349" y="172"/>
                  </a:lnTo>
                  <a:lnTo>
                    <a:pt x="351" y="161"/>
                  </a:lnTo>
                  <a:lnTo>
                    <a:pt x="366" y="147"/>
                  </a:lnTo>
                  <a:lnTo>
                    <a:pt x="372" y="149"/>
                  </a:lnTo>
                  <a:lnTo>
                    <a:pt x="376" y="147"/>
                  </a:lnTo>
                  <a:lnTo>
                    <a:pt x="378" y="143"/>
                  </a:lnTo>
                  <a:lnTo>
                    <a:pt x="376" y="139"/>
                  </a:lnTo>
                  <a:lnTo>
                    <a:pt x="376" y="135"/>
                  </a:lnTo>
                  <a:lnTo>
                    <a:pt x="362" y="114"/>
                  </a:lnTo>
                  <a:lnTo>
                    <a:pt x="360" y="106"/>
                  </a:lnTo>
                  <a:lnTo>
                    <a:pt x="358" y="100"/>
                  </a:lnTo>
                  <a:lnTo>
                    <a:pt x="354" y="100"/>
                  </a:lnTo>
                  <a:lnTo>
                    <a:pt x="335" y="92"/>
                  </a:lnTo>
                  <a:lnTo>
                    <a:pt x="325" y="71"/>
                  </a:lnTo>
                  <a:lnTo>
                    <a:pt x="315" y="67"/>
                  </a:lnTo>
                  <a:lnTo>
                    <a:pt x="313" y="63"/>
                  </a:lnTo>
                  <a:lnTo>
                    <a:pt x="307" y="61"/>
                  </a:lnTo>
                  <a:lnTo>
                    <a:pt x="304" y="59"/>
                  </a:lnTo>
                  <a:lnTo>
                    <a:pt x="296" y="53"/>
                  </a:lnTo>
                  <a:lnTo>
                    <a:pt x="294" y="55"/>
                  </a:lnTo>
                  <a:lnTo>
                    <a:pt x="286" y="59"/>
                  </a:lnTo>
                  <a:lnTo>
                    <a:pt x="280" y="69"/>
                  </a:lnTo>
                  <a:lnTo>
                    <a:pt x="276" y="80"/>
                  </a:lnTo>
                  <a:lnTo>
                    <a:pt x="270" y="75"/>
                  </a:lnTo>
                  <a:lnTo>
                    <a:pt x="262" y="65"/>
                  </a:lnTo>
                  <a:lnTo>
                    <a:pt x="249" y="57"/>
                  </a:lnTo>
                  <a:lnTo>
                    <a:pt x="243" y="57"/>
                  </a:lnTo>
                  <a:lnTo>
                    <a:pt x="239" y="57"/>
                  </a:lnTo>
                  <a:lnTo>
                    <a:pt x="229" y="39"/>
                  </a:lnTo>
                  <a:lnTo>
                    <a:pt x="223" y="39"/>
                  </a:lnTo>
                  <a:lnTo>
                    <a:pt x="223" y="28"/>
                  </a:lnTo>
                  <a:lnTo>
                    <a:pt x="210" y="33"/>
                  </a:lnTo>
                  <a:lnTo>
                    <a:pt x="206" y="45"/>
                  </a:lnTo>
                  <a:lnTo>
                    <a:pt x="180" y="53"/>
                  </a:lnTo>
                  <a:lnTo>
                    <a:pt x="178" y="43"/>
                  </a:lnTo>
                  <a:lnTo>
                    <a:pt x="172" y="37"/>
                  </a:lnTo>
                  <a:lnTo>
                    <a:pt x="170" y="30"/>
                  </a:lnTo>
                  <a:lnTo>
                    <a:pt x="161" y="12"/>
                  </a:lnTo>
                  <a:lnTo>
                    <a:pt x="157" y="12"/>
                  </a:lnTo>
                  <a:lnTo>
                    <a:pt x="147" y="14"/>
                  </a:lnTo>
                  <a:lnTo>
                    <a:pt x="135" y="14"/>
                  </a:lnTo>
                  <a:lnTo>
                    <a:pt x="135" y="14"/>
                  </a:lnTo>
                  <a:lnTo>
                    <a:pt x="116" y="16"/>
                  </a:lnTo>
                  <a:lnTo>
                    <a:pt x="110" y="12"/>
                  </a:lnTo>
                  <a:lnTo>
                    <a:pt x="108" y="14"/>
                  </a:lnTo>
                  <a:lnTo>
                    <a:pt x="106" y="16"/>
                  </a:lnTo>
                  <a:lnTo>
                    <a:pt x="106" y="20"/>
                  </a:lnTo>
                  <a:lnTo>
                    <a:pt x="108" y="28"/>
                  </a:lnTo>
                  <a:lnTo>
                    <a:pt x="106" y="33"/>
                  </a:lnTo>
                  <a:lnTo>
                    <a:pt x="102" y="35"/>
                  </a:lnTo>
                  <a:lnTo>
                    <a:pt x="96" y="39"/>
                  </a:lnTo>
                  <a:lnTo>
                    <a:pt x="100" y="47"/>
                  </a:lnTo>
                  <a:lnTo>
                    <a:pt x="102" y="51"/>
                  </a:lnTo>
                  <a:lnTo>
                    <a:pt x="98" y="53"/>
                  </a:lnTo>
                  <a:lnTo>
                    <a:pt x="96" y="55"/>
                  </a:lnTo>
                  <a:lnTo>
                    <a:pt x="88" y="49"/>
                  </a:lnTo>
                  <a:lnTo>
                    <a:pt x="80" y="51"/>
                  </a:lnTo>
                  <a:lnTo>
                    <a:pt x="76" y="49"/>
                  </a:lnTo>
                  <a:lnTo>
                    <a:pt x="65" y="45"/>
                  </a:lnTo>
                  <a:lnTo>
                    <a:pt x="72" y="28"/>
                  </a:lnTo>
                  <a:lnTo>
                    <a:pt x="63" y="20"/>
                  </a:lnTo>
                  <a:lnTo>
                    <a:pt x="43" y="8"/>
                  </a:lnTo>
                  <a:lnTo>
                    <a:pt x="41" y="4"/>
                  </a:lnTo>
                  <a:lnTo>
                    <a:pt x="39" y="0"/>
                  </a:lnTo>
                  <a:lnTo>
                    <a:pt x="3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8" name="Freeform 388"/>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9" name="Freeform 389"/>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0" name="Freeform 390"/>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1" name="Freeform 391"/>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2" name="Freeform 392"/>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 name="T108" fmla="*/ 435 w 529"/>
                <a:gd name="T109" fmla="*/ 96 h 384"/>
                <a:gd name="T110" fmla="*/ 443 w 529"/>
                <a:gd name="T111" fmla="*/ 55 h 384"/>
                <a:gd name="T112" fmla="*/ 419 w 529"/>
                <a:gd name="T113" fmla="*/ 34 h 384"/>
                <a:gd name="T114" fmla="*/ 398 w 529"/>
                <a:gd name="T115" fmla="*/ 16 h 384"/>
                <a:gd name="T116" fmla="*/ 378 w 529"/>
                <a:gd name="T117" fmla="*/ 10 h 384"/>
                <a:gd name="T118" fmla="*/ 341 w 529"/>
                <a:gd name="T119" fmla="*/ 18 h 384"/>
                <a:gd name="T120" fmla="*/ 323 w 529"/>
                <a:gd name="T1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441" y="108"/>
                  </a:lnTo>
                  <a:lnTo>
                    <a:pt x="439" y="106"/>
                  </a:lnTo>
                  <a:lnTo>
                    <a:pt x="437" y="100"/>
                  </a:lnTo>
                  <a:lnTo>
                    <a:pt x="435" y="96"/>
                  </a:lnTo>
                  <a:lnTo>
                    <a:pt x="439" y="89"/>
                  </a:lnTo>
                  <a:lnTo>
                    <a:pt x="443" y="79"/>
                  </a:lnTo>
                  <a:lnTo>
                    <a:pt x="439" y="67"/>
                  </a:lnTo>
                  <a:lnTo>
                    <a:pt x="443" y="55"/>
                  </a:lnTo>
                  <a:lnTo>
                    <a:pt x="437" y="53"/>
                  </a:lnTo>
                  <a:lnTo>
                    <a:pt x="425" y="49"/>
                  </a:lnTo>
                  <a:lnTo>
                    <a:pt x="423" y="38"/>
                  </a:lnTo>
                  <a:lnTo>
                    <a:pt x="419" y="34"/>
                  </a:lnTo>
                  <a:lnTo>
                    <a:pt x="413" y="36"/>
                  </a:lnTo>
                  <a:lnTo>
                    <a:pt x="407" y="28"/>
                  </a:lnTo>
                  <a:lnTo>
                    <a:pt x="409" y="18"/>
                  </a:lnTo>
                  <a:lnTo>
                    <a:pt x="398" y="16"/>
                  </a:lnTo>
                  <a:lnTo>
                    <a:pt x="396" y="14"/>
                  </a:lnTo>
                  <a:lnTo>
                    <a:pt x="392" y="6"/>
                  </a:lnTo>
                  <a:lnTo>
                    <a:pt x="386" y="8"/>
                  </a:lnTo>
                  <a:lnTo>
                    <a:pt x="378" y="10"/>
                  </a:lnTo>
                  <a:lnTo>
                    <a:pt x="374" y="10"/>
                  </a:lnTo>
                  <a:lnTo>
                    <a:pt x="364" y="10"/>
                  </a:lnTo>
                  <a:lnTo>
                    <a:pt x="356" y="16"/>
                  </a:lnTo>
                  <a:lnTo>
                    <a:pt x="341" y="18"/>
                  </a:lnTo>
                  <a:lnTo>
                    <a:pt x="339" y="18"/>
                  </a:lnTo>
                  <a:lnTo>
                    <a:pt x="333" y="16"/>
                  </a:lnTo>
                  <a:lnTo>
                    <a:pt x="329" y="12"/>
                  </a:lnTo>
                  <a:lnTo>
                    <a:pt x="323" y="0"/>
                  </a:lnTo>
                  <a:lnTo>
                    <a:pt x="31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3" name="Freeform 393"/>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4" name="Freeform 394"/>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5" name="Freeform 395"/>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6" name="Freeform 396"/>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7" name="Freeform 397"/>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323" y="0"/>
                  </a:lnTo>
                  <a:lnTo>
                    <a:pt x="31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8" name="Freeform 398"/>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9" name="Freeform 399"/>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0" name="Freeform 400"/>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641" name="Freeform 401"/>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2" name="Freeform 402"/>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643" name="Freeform 403"/>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4" name="Freeform 404"/>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5" name="Freeform 405"/>
            <p:cNvSpPr>
              <a:spLocks/>
            </p:cNvSpPr>
            <p:nvPr/>
          </p:nvSpPr>
          <p:spPr bwMode="auto">
            <a:xfrm>
              <a:off x="7212013" y="5078413"/>
              <a:ext cx="674688" cy="674688"/>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nvGrpSpPr>
            <p:cNvPr id="9" name="Group 607"/>
            <p:cNvGrpSpPr>
              <a:grpSpLocks/>
            </p:cNvGrpSpPr>
            <p:nvPr/>
          </p:nvGrpSpPr>
          <p:grpSpPr bwMode="auto">
            <a:xfrm>
              <a:off x="6313488" y="2039938"/>
              <a:ext cx="2879725" cy="3713163"/>
              <a:chOff x="3977" y="1285"/>
              <a:chExt cx="1814" cy="2339"/>
            </a:xfrm>
            <a:grpFill/>
          </p:grpSpPr>
          <p:sp>
            <p:nvSpPr>
              <p:cNvPr id="246" name="Freeform 407"/>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7" name="Freeform 408"/>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8" name="Freeform 409"/>
              <p:cNvSpPr>
                <a:spLocks/>
              </p:cNvSpPr>
              <p:nvPr/>
            </p:nvSpPr>
            <p:spPr bwMode="auto">
              <a:xfrm>
                <a:off x="4543" y="3199"/>
                <a:ext cx="404" cy="362"/>
              </a:xfrm>
              <a:custGeom>
                <a:avLst/>
                <a:gdLst>
                  <a:gd name="T0" fmla="*/ 173 w 404"/>
                  <a:gd name="T1" fmla="*/ 39 h 362"/>
                  <a:gd name="T2" fmla="*/ 155 w 404"/>
                  <a:gd name="T3" fmla="*/ 63 h 362"/>
                  <a:gd name="T4" fmla="*/ 141 w 404"/>
                  <a:gd name="T5" fmla="*/ 69 h 362"/>
                  <a:gd name="T6" fmla="*/ 120 w 404"/>
                  <a:gd name="T7" fmla="*/ 90 h 362"/>
                  <a:gd name="T8" fmla="*/ 94 w 404"/>
                  <a:gd name="T9" fmla="*/ 79 h 362"/>
                  <a:gd name="T10" fmla="*/ 77 w 404"/>
                  <a:gd name="T11" fmla="*/ 90 h 362"/>
                  <a:gd name="T12" fmla="*/ 85 w 404"/>
                  <a:gd name="T13" fmla="*/ 104 h 362"/>
                  <a:gd name="T14" fmla="*/ 71 w 404"/>
                  <a:gd name="T15" fmla="*/ 137 h 362"/>
                  <a:gd name="T16" fmla="*/ 55 w 404"/>
                  <a:gd name="T17" fmla="*/ 149 h 362"/>
                  <a:gd name="T18" fmla="*/ 49 w 404"/>
                  <a:gd name="T19" fmla="*/ 165 h 362"/>
                  <a:gd name="T20" fmla="*/ 55 w 404"/>
                  <a:gd name="T21" fmla="*/ 214 h 362"/>
                  <a:gd name="T22" fmla="*/ 36 w 404"/>
                  <a:gd name="T23" fmla="*/ 231 h 362"/>
                  <a:gd name="T24" fmla="*/ 16 w 404"/>
                  <a:gd name="T25" fmla="*/ 253 h 362"/>
                  <a:gd name="T26" fmla="*/ 0 w 404"/>
                  <a:gd name="T27" fmla="*/ 270 h 362"/>
                  <a:gd name="T28" fmla="*/ 22 w 404"/>
                  <a:gd name="T29" fmla="*/ 290 h 362"/>
                  <a:gd name="T30" fmla="*/ 12 w 404"/>
                  <a:gd name="T31" fmla="*/ 310 h 362"/>
                  <a:gd name="T32" fmla="*/ 10 w 404"/>
                  <a:gd name="T33" fmla="*/ 321 h 362"/>
                  <a:gd name="T34" fmla="*/ 30 w 404"/>
                  <a:gd name="T35" fmla="*/ 337 h 362"/>
                  <a:gd name="T36" fmla="*/ 51 w 404"/>
                  <a:gd name="T37" fmla="*/ 345 h 362"/>
                  <a:gd name="T38" fmla="*/ 77 w 404"/>
                  <a:gd name="T39" fmla="*/ 341 h 362"/>
                  <a:gd name="T40" fmla="*/ 124 w 404"/>
                  <a:gd name="T41" fmla="*/ 351 h 362"/>
                  <a:gd name="T42" fmla="*/ 141 w 404"/>
                  <a:gd name="T43" fmla="*/ 360 h 362"/>
                  <a:gd name="T44" fmla="*/ 339 w 404"/>
                  <a:gd name="T45" fmla="*/ 357 h 362"/>
                  <a:gd name="T46" fmla="*/ 339 w 404"/>
                  <a:gd name="T47" fmla="*/ 325 h 362"/>
                  <a:gd name="T48" fmla="*/ 347 w 404"/>
                  <a:gd name="T49" fmla="*/ 313 h 362"/>
                  <a:gd name="T50" fmla="*/ 308 w 404"/>
                  <a:gd name="T51" fmla="*/ 298 h 362"/>
                  <a:gd name="T52" fmla="*/ 310 w 404"/>
                  <a:gd name="T53" fmla="*/ 272 h 362"/>
                  <a:gd name="T54" fmla="*/ 322 w 404"/>
                  <a:gd name="T55" fmla="*/ 249 h 362"/>
                  <a:gd name="T56" fmla="*/ 347 w 404"/>
                  <a:gd name="T57" fmla="*/ 251 h 362"/>
                  <a:gd name="T58" fmla="*/ 371 w 404"/>
                  <a:gd name="T59" fmla="*/ 245 h 362"/>
                  <a:gd name="T60" fmla="*/ 386 w 404"/>
                  <a:gd name="T61" fmla="*/ 231 h 362"/>
                  <a:gd name="T62" fmla="*/ 404 w 404"/>
                  <a:gd name="T63" fmla="*/ 151 h 362"/>
                  <a:gd name="T64" fmla="*/ 394 w 404"/>
                  <a:gd name="T65" fmla="*/ 145 h 362"/>
                  <a:gd name="T66" fmla="*/ 386 w 404"/>
                  <a:gd name="T67" fmla="*/ 153 h 362"/>
                  <a:gd name="T68" fmla="*/ 355 w 404"/>
                  <a:gd name="T69" fmla="*/ 165 h 362"/>
                  <a:gd name="T70" fmla="*/ 337 w 404"/>
                  <a:gd name="T71" fmla="*/ 178 h 362"/>
                  <a:gd name="T72" fmla="*/ 318 w 404"/>
                  <a:gd name="T73" fmla="*/ 176 h 362"/>
                  <a:gd name="T74" fmla="*/ 304 w 404"/>
                  <a:gd name="T75" fmla="*/ 171 h 362"/>
                  <a:gd name="T76" fmla="*/ 290 w 404"/>
                  <a:gd name="T77" fmla="*/ 165 h 362"/>
                  <a:gd name="T78" fmla="*/ 300 w 404"/>
                  <a:gd name="T79" fmla="*/ 149 h 362"/>
                  <a:gd name="T80" fmla="*/ 316 w 404"/>
                  <a:gd name="T81" fmla="*/ 143 h 362"/>
                  <a:gd name="T82" fmla="*/ 337 w 404"/>
                  <a:gd name="T83" fmla="*/ 141 h 362"/>
                  <a:gd name="T84" fmla="*/ 357 w 404"/>
                  <a:gd name="T85" fmla="*/ 128 h 362"/>
                  <a:gd name="T86" fmla="*/ 373 w 404"/>
                  <a:gd name="T87" fmla="*/ 106 h 362"/>
                  <a:gd name="T88" fmla="*/ 365 w 404"/>
                  <a:gd name="T89" fmla="*/ 90 h 362"/>
                  <a:gd name="T90" fmla="*/ 359 w 404"/>
                  <a:gd name="T91" fmla="*/ 75 h 362"/>
                  <a:gd name="T92" fmla="*/ 343 w 404"/>
                  <a:gd name="T93" fmla="*/ 67 h 362"/>
                  <a:gd name="T94" fmla="*/ 333 w 404"/>
                  <a:gd name="T95" fmla="*/ 59 h 362"/>
                  <a:gd name="T96" fmla="*/ 324 w 404"/>
                  <a:gd name="T97" fmla="*/ 61 h 362"/>
                  <a:gd name="T98" fmla="*/ 316 w 404"/>
                  <a:gd name="T99" fmla="*/ 65 h 362"/>
                  <a:gd name="T100" fmla="*/ 310 w 404"/>
                  <a:gd name="T101" fmla="*/ 61 h 362"/>
                  <a:gd name="T102" fmla="*/ 314 w 404"/>
                  <a:gd name="T103" fmla="*/ 59 h 362"/>
                  <a:gd name="T104" fmla="*/ 318 w 404"/>
                  <a:gd name="T105" fmla="*/ 61 h 362"/>
                  <a:gd name="T106" fmla="*/ 318 w 404"/>
                  <a:gd name="T107" fmla="*/ 55 h 362"/>
                  <a:gd name="T108" fmla="*/ 318 w 404"/>
                  <a:gd name="T109" fmla="*/ 51 h 362"/>
                  <a:gd name="T110" fmla="*/ 322 w 404"/>
                  <a:gd name="T111" fmla="*/ 47 h 362"/>
                  <a:gd name="T112" fmla="*/ 290 w 404"/>
                  <a:gd name="T113" fmla="*/ 26 h 362"/>
                  <a:gd name="T114" fmla="*/ 259 w 404"/>
                  <a:gd name="T115" fmla="*/ 18 h 362"/>
                  <a:gd name="T116" fmla="*/ 235 w 404"/>
                  <a:gd name="T117" fmla="*/ 20 h 362"/>
                  <a:gd name="T118" fmla="*/ 194 w 404"/>
                  <a:gd name="T119" fmla="*/ 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4" h="362">
                    <a:moveTo>
                      <a:pt x="194" y="4"/>
                    </a:moveTo>
                    <a:lnTo>
                      <a:pt x="192" y="36"/>
                    </a:lnTo>
                    <a:lnTo>
                      <a:pt x="185" y="41"/>
                    </a:lnTo>
                    <a:lnTo>
                      <a:pt x="173" y="39"/>
                    </a:lnTo>
                    <a:lnTo>
                      <a:pt x="171" y="39"/>
                    </a:lnTo>
                    <a:lnTo>
                      <a:pt x="163" y="39"/>
                    </a:lnTo>
                    <a:lnTo>
                      <a:pt x="155" y="59"/>
                    </a:lnTo>
                    <a:lnTo>
                      <a:pt x="155" y="63"/>
                    </a:lnTo>
                    <a:lnTo>
                      <a:pt x="153" y="65"/>
                    </a:lnTo>
                    <a:lnTo>
                      <a:pt x="149" y="65"/>
                    </a:lnTo>
                    <a:lnTo>
                      <a:pt x="143" y="67"/>
                    </a:lnTo>
                    <a:lnTo>
                      <a:pt x="141" y="69"/>
                    </a:lnTo>
                    <a:lnTo>
                      <a:pt x="136" y="71"/>
                    </a:lnTo>
                    <a:lnTo>
                      <a:pt x="128" y="81"/>
                    </a:lnTo>
                    <a:lnTo>
                      <a:pt x="126" y="86"/>
                    </a:lnTo>
                    <a:lnTo>
                      <a:pt x="120" y="90"/>
                    </a:lnTo>
                    <a:lnTo>
                      <a:pt x="118" y="90"/>
                    </a:lnTo>
                    <a:lnTo>
                      <a:pt x="108" y="86"/>
                    </a:lnTo>
                    <a:lnTo>
                      <a:pt x="98" y="79"/>
                    </a:lnTo>
                    <a:lnTo>
                      <a:pt x="94" y="79"/>
                    </a:lnTo>
                    <a:lnTo>
                      <a:pt x="89" y="79"/>
                    </a:lnTo>
                    <a:lnTo>
                      <a:pt x="87" y="86"/>
                    </a:lnTo>
                    <a:lnTo>
                      <a:pt x="83" y="90"/>
                    </a:lnTo>
                    <a:lnTo>
                      <a:pt x="77" y="90"/>
                    </a:lnTo>
                    <a:lnTo>
                      <a:pt x="71" y="92"/>
                    </a:lnTo>
                    <a:lnTo>
                      <a:pt x="79" y="94"/>
                    </a:lnTo>
                    <a:lnTo>
                      <a:pt x="83" y="102"/>
                    </a:lnTo>
                    <a:lnTo>
                      <a:pt x="85" y="104"/>
                    </a:lnTo>
                    <a:lnTo>
                      <a:pt x="87" y="116"/>
                    </a:lnTo>
                    <a:lnTo>
                      <a:pt x="89" y="124"/>
                    </a:lnTo>
                    <a:lnTo>
                      <a:pt x="71" y="135"/>
                    </a:lnTo>
                    <a:lnTo>
                      <a:pt x="71" y="137"/>
                    </a:lnTo>
                    <a:lnTo>
                      <a:pt x="71" y="141"/>
                    </a:lnTo>
                    <a:lnTo>
                      <a:pt x="71" y="143"/>
                    </a:lnTo>
                    <a:lnTo>
                      <a:pt x="65" y="145"/>
                    </a:lnTo>
                    <a:lnTo>
                      <a:pt x="55" y="149"/>
                    </a:lnTo>
                    <a:lnTo>
                      <a:pt x="57" y="161"/>
                    </a:lnTo>
                    <a:lnTo>
                      <a:pt x="55" y="163"/>
                    </a:lnTo>
                    <a:lnTo>
                      <a:pt x="51" y="163"/>
                    </a:lnTo>
                    <a:lnTo>
                      <a:pt x="49" y="165"/>
                    </a:lnTo>
                    <a:lnTo>
                      <a:pt x="47" y="176"/>
                    </a:lnTo>
                    <a:lnTo>
                      <a:pt x="55" y="204"/>
                    </a:lnTo>
                    <a:lnTo>
                      <a:pt x="59" y="214"/>
                    </a:lnTo>
                    <a:lnTo>
                      <a:pt x="55" y="214"/>
                    </a:lnTo>
                    <a:lnTo>
                      <a:pt x="51" y="221"/>
                    </a:lnTo>
                    <a:lnTo>
                      <a:pt x="49" y="231"/>
                    </a:lnTo>
                    <a:lnTo>
                      <a:pt x="44" y="231"/>
                    </a:lnTo>
                    <a:lnTo>
                      <a:pt x="36" y="231"/>
                    </a:lnTo>
                    <a:lnTo>
                      <a:pt x="28" y="231"/>
                    </a:lnTo>
                    <a:lnTo>
                      <a:pt x="18" y="237"/>
                    </a:lnTo>
                    <a:lnTo>
                      <a:pt x="14" y="245"/>
                    </a:lnTo>
                    <a:lnTo>
                      <a:pt x="16" y="253"/>
                    </a:lnTo>
                    <a:lnTo>
                      <a:pt x="14" y="257"/>
                    </a:lnTo>
                    <a:lnTo>
                      <a:pt x="12" y="263"/>
                    </a:lnTo>
                    <a:lnTo>
                      <a:pt x="2" y="268"/>
                    </a:lnTo>
                    <a:lnTo>
                      <a:pt x="0" y="270"/>
                    </a:lnTo>
                    <a:lnTo>
                      <a:pt x="6" y="274"/>
                    </a:lnTo>
                    <a:lnTo>
                      <a:pt x="8" y="278"/>
                    </a:lnTo>
                    <a:lnTo>
                      <a:pt x="6" y="284"/>
                    </a:lnTo>
                    <a:lnTo>
                      <a:pt x="22" y="290"/>
                    </a:lnTo>
                    <a:lnTo>
                      <a:pt x="20" y="294"/>
                    </a:lnTo>
                    <a:lnTo>
                      <a:pt x="14" y="298"/>
                    </a:lnTo>
                    <a:lnTo>
                      <a:pt x="12" y="302"/>
                    </a:lnTo>
                    <a:lnTo>
                      <a:pt x="12" y="310"/>
                    </a:lnTo>
                    <a:lnTo>
                      <a:pt x="14" y="317"/>
                    </a:lnTo>
                    <a:lnTo>
                      <a:pt x="16" y="317"/>
                    </a:lnTo>
                    <a:lnTo>
                      <a:pt x="14" y="319"/>
                    </a:lnTo>
                    <a:lnTo>
                      <a:pt x="10" y="321"/>
                    </a:lnTo>
                    <a:lnTo>
                      <a:pt x="6" y="323"/>
                    </a:lnTo>
                    <a:lnTo>
                      <a:pt x="10" y="325"/>
                    </a:lnTo>
                    <a:lnTo>
                      <a:pt x="22" y="331"/>
                    </a:lnTo>
                    <a:lnTo>
                      <a:pt x="30" y="337"/>
                    </a:lnTo>
                    <a:lnTo>
                      <a:pt x="36" y="341"/>
                    </a:lnTo>
                    <a:lnTo>
                      <a:pt x="40" y="343"/>
                    </a:lnTo>
                    <a:lnTo>
                      <a:pt x="47" y="343"/>
                    </a:lnTo>
                    <a:lnTo>
                      <a:pt x="51" y="345"/>
                    </a:lnTo>
                    <a:lnTo>
                      <a:pt x="61" y="345"/>
                    </a:lnTo>
                    <a:lnTo>
                      <a:pt x="69" y="345"/>
                    </a:lnTo>
                    <a:lnTo>
                      <a:pt x="73" y="343"/>
                    </a:lnTo>
                    <a:lnTo>
                      <a:pt x="77" y="341"/>
                    </a:lnTo>
                    <a:lnTo>
                      <a:pt x="81" y="341"/>
                    </a:lnTo>
                    <a:lnTo>
                      <a:pt x="91" y="341"/>
                    </a:lnTo>
                    <a:lnTo>
                      <a:pt x="110" y="345"/>
                    </a:lnTo>
                    <a:lnTo>
                      <a:pt x="124" y="351"/>
                    </a:lnTo>
                    <a:lnTo>
                      <a:pt x="128" y="351"/>
                    </a:lnTo>
                    <a:lnTo>
                      <a:pt x="134" y="355"/>
                    </a:lnTo>
                    <a:lnTo>
                      <a:pt x="136" y="360"/>
                    </a:lnTo>
                    <a:lnTo>
                      <a:pt x="141" y="360"/>
                    </a:lnTo>
                    <a:lnTo>
                      <a:pt x="143" y="362"/>
                    </a:lnTo>
                    <a:lnTo>
                      <a:pt x="335" y="362"/>
                    </a:lnTo>
                    <a:lnTo>
                      <a:pt x="337" y="362"/>
                    </a:lnTo>
                    <a:lnTo>
                      <a:pt x="339" y="357"/>
                    </a:lnTo>
                    <a:lnTo>
                      <a:pt x="343" y="353"/>
                    </a:lnTo>
                    <a:lnTo>
                      <a:pt x="343" y="351"/>
                    </a:lnTo>
                    <a:lnTo>
                      <a:pt x="339" y="337"/>
                    </a:lnTo>
                    <a:lnTo>
                      <a:pt x="339" y="325"/>
                    </a:lnTo>
                    <a:lnTo>
                      <a:pt x="335" y="321"/>
                    </a:lnTo>
                    <a:lnTo>
                      <a:pt x="335" y="317"/>
                    </a:lnTo>
                    <a:lnTo>
                      <a:pt x="337" y="315"/>
                    </a:lnTo>
                    <a:lnTo>
                      <a:pt x="347" y="313"/>
                    </a:lnTo>
                    <a:lnTo>
                      <a:pt x="349" y="310"/>
                    </a:lnTo>
                    <a:lnTo>
                      <a:pt x="343" y="302"/>
                    </a:lnTo>
                    <a:lnTo>
                      <a:pt x="331" y="298"/>
                    </a:lnTo>
                    <a:lnTo>
                      <a:pt x="308" y="298"/>
                    </a:lnTo>
                    <a:lnTo>
                      <a:pt x="308" y="292"/>
                    </a:lnTo>
                    <a:lnTo>
                      <a:pt x="312" y="276"/>
                    </a:lnTo>
                    <a:lnTo>
                      <a:pt x="312" y="274"/>
                    </a:lnTo>
                    <a:lnTo>
                      <a:pt x="310" y="272"/>
                    </a:lnTo>
                    <a:lnTo>
                      <a:pt x="308" y="270"/>
                    </a:lnTo>
                    <a:lnTo>
                      <a:pt x="314" y="263"/>
                    </a:lnTo>
                    <a:lnTo>
                      <a:pt x="318" y="257"/>
                    </a:lnTo>
                    <a:lnTo>
                      <a:pt x="322" y="249"/>
                    </a:lnTo>
                    <a:lnTo>
                      <a:pt x="324" y="239"/>
                    </a:lnTo>
                    <a:lnTo>
                      <a:pt x="333" y="237"/>
                    </a:lnTo>
                    <a:lnTo>
                      <a:pt x="339" y="237"/>
                    </a:lnTo>
                    <a:lnTo>
                      <a:pt x="347" y="251"/>
                    </a:lnTo>
                    <a:lnTo>
                      <a:pt x="359" y="257"/>
                    </a:lnTo>
                    <a:lnTo>
                      <a:pt x="363" y="253"/>
                    </a:lnTo>
                    <a:lnTo>
                      <a:pt x="369" y="247"/>
                    </a:lnTo>
                    <a:lnTo>
                      <a:pt x="371" y="245"/>
                    </a:lnTo>
                    <a:lnTo>
                      <a:pt x="376" y="243"/>
                    </a:lnTo>
                    <a:lnTo>
                      <a:pt x="380" y="243"/>
                    </a:lnTo>
                    <a:lnTo>
                      <a:pt x="380" y="239"/>
                    </a:lnTo>
                    <a:lnTo>
                      <a:pt x="386" y="231"/>
                    </a:lnTo>
                    <a:lnTo>
                      <a:pt x="390" y="223"/>
                    </a:lnTo>
                    <a:lnTo>
                      <a:pt x="394" y="223"/>
                    </a:lnTo>
                    <a:lnTo>
                      <a:pt x="404" y="208"/>
                    </a:lnTo>
                    <a:lnTo>
                      <a:pt x="404" y="151"/>
                    </a:lnTo>
                    <a:lnTo>
                      <a:pt x="404" y="151"/>
                    </a:lnTo>
                    <a:lnTo>
                      <a:pt x="400" y="149"/>
                    </a:lnTo>
                    <a:lnTo>
                      <a:pt x="396" y="147"/>
                    </a:lnTo>
                    <a:lnTo>
                      <a:pt x="394" y="145"/>
                    </a:lnTo>
                    <a:lnTo>
                      <a:pt x="390" y="145"/>
                    </a:lnTo>
                    <a:lnTo>
                      <a:pt x="388" y="147"/>
                    </a:lnTo>
                    <a:lnTo>
                      <a:pt x="388" y="151"/>
                    </a:lnTo>
                    <a:lnTo>
                      <a:pt x="386" y="153"/>
                    </a:lnTo>
                    <a:lnTo>
                      <a:pt x="380" y="155"/>
                    </a:lnTo>
                    <a:lnTo>
                      <a:pt x="373" y="157"/>
                    </a:lnTo>
                    <a:lnTo>
                      <a:pt x="363" y="161"/>
                    </a:lnTo>
                    <a:lnTo>
                      <a:pt x="355" y="165"/>
                    </a:lnTo>
                    <a:lnTo>
                      <a:pt x="351" y="167"/>
                    </a:lnTo>
                    <a:lnTo>
                      <a:pt x="347" y="171"/>
                    </a:lnTo>
                    <a:lnTo>
                      <a:pt x="343" y="176"/>
                    </a:lnTo>
                    <a:lnTo>
                      <a:pt x="337" y="178"/>
                    </a:lnTo>
                    <a:lnTo>
                      <a:pt x="333" y="178"/>
                    </a:lnTo>
                    <a:lnTo>
                      <a:pt x="326" y="178"/>
                    </a:lnTo>
                    <a:lnTo>
                      <a:pt x="320" y="176"/>
                    </a:lnTo>
                    <a:lnTo>
                      <a:pt x="318" y="176"/>
                    </a:lnTo>
                    <a:lnTo>
                      <a:pt x="314" y="178"/>
                    </a:lnTo>
                    <a:lnTo>
                      <a:pt x="310" y="176"/>
                    </a:lnTo>
                    <a:lnTo>
                      <a:pt x="306" y="173"/>
                    </a:lnTo>
                    <a:lnTo>
                      <a:pt x="304" y="171"/>
                    </a:lnTo>
                    <a:lnTo>
                      <a:pt x="302" y="167"/>
                    </a:lnTo>
                    <a:lnTo>
                      <a:pt x="298" y="169"/>
                    </a:lnTo>
                    <a:lnTo>
                      <a:pt x="292" y="167"/>
                    </a:lnTo>
                    <a:lnTo>
                      <a:pt x="290" y="165"/>
                    </a:lnTo>
                    <a:lnTo>
                      <a:pt x="288" y="151"/>
                    </a:lnTo>
                    <a:lnTo>
                      <a:pt x="290" y="147"/>
                    </a:lnTo>
                    <a:lnTo>
                      <a:pt x="296" y="149"/>
                    </a:lnTo>
                    <a:lnTo>
                      <a:pt x="300" y="149"/>
                    </a:lnTo>
                    <a:lnTo>
                      <a:pt x="304" y="149"/>
                    </a:lnTo>
                    <a:lnTo>
                      <a:pt x="308" y="149"/>
                    </a:lnTo>
                    <a:lnTo>
                      <a:pt x="312" y="147"/>
                    </a:lnTo>
                    <a:lnTo>
                      <a:pt x="316" y="143"/>
                    </a:lnTo>
                    <a:lnTo>
                      <a:pt x="322" y="141"/>
                    </a:lnTo>
                    <a:lnTo>
                      <a:pt x="326" y="139"/>
                    </a:lnTo>
                    <a:lnTo>
                      <a:pt x="333" y="141"/>
                    </a:lnTo>
                    <a:lnTo>
                      <a:pt x="337" y="141"/>
                    </a:lnTo>
                    <a:lnTo>
                      <a:pt x="343" y="141"/>
                    </a:lnTo>
                    <a:lnTo>
                      <a:pt x="349" y="137"/>
                    </a:lnTo>
                    <a:lnTo>
                      <a:pt x="353" y="131"/>
                    </a:lnTo>
                    <a:lnTo>
                      <a:pt x="357" y="128"/>
                    </a:lnTo>
                    <a:lnTo>
                      <a:pt x="361" y="122"/>
                    </a:lnTo>
                    <a:lnTo>
                      <a:pt x="367" y="114"/>
                    </a:lnTo>
                    <a:lnTo>
                      <a:pt x="373" y="112"/>
                    </a:lnTo>
                    <a:lnTo>
                      <a:pt x="373" y="106"/>
                    </a:lnTo>
                    <a:lnTo>
                      <a:pt x="373" y="100"/>
                    </a:lnTo>
                    <a:lnTo>
                      <a:pt x="373" y="94"/>
                    </a:lnTo>
                    <a:lnTo>
                      <a:pt x="371" y="90"/>
                    </a:lnTo>
                    <a:lnTo>
                      <a:pt x="365" y="90"/>
                    </a:lnTo>
                    <a:lnTo>
                      <a:pt x="363" y="90"/>
                    </a:lnTo>
                    <a:lnTo>
                      <a:pt x="363" y="88"/>
                    </a:lnTo>
                    <a:lnTo>
                      <a:pt x="361" y="81"/>
                    </a:lnTo>
                    <a:lnTo>
                      <a:pt x="359" y="75"/>
                    </a:lnTo>
                    <a:lnTo>
                      <a:pt x="351" y="71"/>
                    </a:lnTo>
                    <a:lnTo>
                      <a:pt x="349" y="69"/>
                    </a:lnTo>
                    <a:lnTo>
                      <a:pt x="345" y="69"/>
                    </a:lnTo>
                    <a:lnTo>
                      <a:pt x="343" y="67"/>
                    </a:lnTo>
                    <a:lnTo>
                      <a:pt x="341" y="65"/>
                    </a:lnTo>
                    <a:lnTo>
                      <a:pt x="339" y="63"/>
                    </a:lnTo>
                    <a:lnTo>
                      <a:pt x="337" y="61"/>
                    </a:lnTo>
                    <a:lnTo>
                      <a:pt x="333" y="59"/>
                    </a:lnTo>
                    <a:lnTo>
                      <a:pt x="331" y="61"/>
                    </a:lnTo>
                    <a:lnTo>
                      <a:pt x="329" y="61"/>
                    </a:lnTo>
                    <a:lnTo>
                      <a:pt x="326" y="63"/>
                    </a:lnTo>
                    <a:lnTo>
                      <a:pt x="324" y="61"/>
                    </a:lnTo>
                    <a:lnTo>
                      <a:pt x="322" y="61"/>
                    </a:lnTo>
                    <a:lnTo>
                      <a:pt x="320" y="63"/>
                    </a:lnTo>
                    <a:lnTo>
                      <a:pt x="318" y="63"/>
                    </a:lnTo>
                    <a:lnTo>
                      <a:pt x="316" y="65"/>
                    </a:lnTo>
                    <a:lnTo>
                      <a:pt x="312" y="65"/>
                    </a:lnTo>
                    <a:lnTo>
                      <a:pt x="312" y="65"/>
                    </a:lnTo>
                    <a:lnTo>
                      <a:pt x="310" y="63"/>
                    </a:lnTo>
                    <a:lnTo>
                      <a:pt x="310" y="61"/>
                    </a:lnTo>
                    <a:lnTo>
                      <a:pt x="312" y="59"/>
                    </a:lnTo>
                    <a:lnTo>
                      <a:pt x="312" y="59"/>
                    </a:lnTo>
                    <a:lnTo>
                      <a:pt x="312" y="59"/>
                    </a:lnTo>
                    <a:lnTo>
                      <a:pt x="314" y="59"/>
                    </a:lnTo>
                    <a:lnTo>
                      <a:pt x="314" y="59"/>
                    </a:lnTo>
                    <a:lnTo>
                      <a:pt x="314" y="61"/>
                    </a:lnTo>
                    <a:lnTo>
                      <a:pt x="316" y="63"/>
                    </a:lnTo>
                    <a:lnTo>
                      <a:pt x="318" y="61"/>
                    </a:lnTo>
                    <a:lnTo>
                      <a:pt x="318" y="61"/>
                    </a:lnTo>
                    <a:lnTo>
                      <a:pt x="318" y="59"/>
                    </a:lnTo>
                    <a:lnTo>
                      <a:pt x="320" y="57"/>
                    </a:lnTo>
                    <a:lnTo>
                      <a:pt x="318" y="55"/>
                    </a:lnTo>
                    <a:lnTo>
                      <a:pt x="316" y="55"/>
                    </a:lnTo>
                    <a:lnTo>
                      <a:pt x="316" y="53"/>
                    </a:lnTo>
                    <a:lnTo>
                      <a:pt x="316" y="51"/>
                    </a:lnTo>
                    <a:lnTo>
                      <a:pt x="318" y="51"/>
                    </a:lnTo>
                    <a:lnTo>
                      <a:pt x="318" y="49"/>
                    </a:lnTo>
                    <a:lnTo>
                      <a:pt x="320" y="49"/>
                    </a:lnTo>
                    <a:lnTo>
                      <a:pt x="322" y="49"/>
                    </a:lnTo>
                    <a:lnTo>
                      <a:pt x="322" y="47"/>
                    </a:lnTo>
                    <a:lnTo>
                      <a:pt x="312" y="41"/>
                    </a:lnTo>
                    <a:lnTo>
                      <a:pt x="306" y="32"/>
                    </a:lnTo>
                    <a:lnTo>
                      <a:pt x="302" y="28"/>
                    </a:lnTo>
                    <a:lnTo>
                      <a:pt x="290" y="26"/>
                    </a:lnTo>
                    <a:lnTo>
                      <a:pt x="282" y="22"/>
                    </a:lnTo>
                    <a:lnTo>
                      <a:pt x="273" y="22"/>
                    </a:lnTo>
                    <a:lnTo>
                      <a:pt x="269" y="18"/>
                    </a:lnTo>
                    <a:lnTo>
                      <a:pt x="259" y="18"/>
                    </a:lnTo>
                    <a:lnTo>
                      <a:pt x="257" y="22"/>
                    </a:lnTo>
                    <a:lnTo>
                      <a:pt x="251" y="22"/>
                    </a:lnTo>
                    <a:lnTo>
                      <a:pt x="237" y="22"/>
                    </a:lnTo>
                    <a:lnTo>
                      <a:pt x="235" y="20"/>
                    </a:lnTo>
                    <a:lnTo>
                      <a:pt x="224" y="12"/>
                    </a:lnTo>
                    <a:lnTo>
                      <a:pt x="204" y="2"/>
                    </a:lnTo>
                    <a:lnTo>
                      <a:pt x="198" y="0"/>
                    </a:lnTo>
                    <a:lnTo>
                      <a:pt x="194"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9" name="Freeform 410"/>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0" name="Freeform 411"/>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1" name="Freeform 412"/>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2" name="Freeform 413"/>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3" name="Freeform 414"/>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4" name="Freeform 415"/>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5" name="Freeform 416"/>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6" name="Freeform 417"/>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7" name="Freeform 418"/>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8" name="Freeform 419"/>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9" name="Freeform 420"/>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0" name="Freeform 421"/>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1" name="Freeform 422"/>
              <p:cNvSpPr>
                <a:spLocks/>
              </p:cNvSpPr>
              <p:nvPr/>
            </p:nvSpPr>
            <p:spPr bwMode="auto">
              <a:xfrm>
                <a:off x="4970" y="3297"/>
                <a:ext cx="263" cy="202"/>
              </a:xfrm>
              <a:custGeom>
                <a:avLst/>
                <a:gdLst>
                  <a:gd name="T0" fmla="*/ 53 w 263"/>
                  <a:gd name="T1" fmla="*/ 6 h 202"/>
                  <a:gd name="T2" fmla="*/ 14 w 263"/>
                  <a:gd name="T3" fmla="*/ 26 h 202"/>
                  <a:gd name="T4" fmla="*/ 2 w 263"/>
                  <a:gd name="T5" fmla="*/ 37 h 202"/>
                  <a:gd name="T6" fmla="*/ 2 w 263"/>
                  <a:gd name="T7" fmla="*/ 45 h 202"/>
                  <a:gd name="T8" fmla="*/ 10 w 263"/>
                  <a:gd name="T9" fmla="*/ 53 h 202"/>
                  <a:gd name="T10" fmla="*/ 20 w 263"/>
                  <a:gd name="T11" fmla="*/ 53 h 202"/>
                  <a:gd name="T12" fmla="*/ 32 w 263"/>
                  <a:gd name="T13" fmla="*/ 53 h 202"/>
                  <a:gd name="T14" fmla="*/ 40 w 263"/>
                  <a:gd name="T15" fmla="*/ 47 h 202"/>
                  <a:gd name="T16" fmla="*/ 45 w 263"/>
                  <a:gd name="T17" fmla="*/ 49 h 202"/>
                  <a:gd name="T18" fmla="*/ 49 w 263"/>
                  <a:gd name="T19" fmla="*/ 49 h 202"/>
                  <a:gd name="T20" fmla="*/ 59 w 263"/>
                  <a:gd name="T21" fmla="*/ 47 h 202"/>
                  <a:gd name="T22" fmla="*/ 53 w 263"/>
                  <a:gd name="T23" fmla="*/ 53 h 202"/>
                  <a:gd name="T24" fmla="*/ 45 w 263"/>
                  <a:gd name="T25" fmla="*/ 55 h 202"/>
                  <a:gd name="T26" fmla="*/ 38 w 263"/>
                  <a:gd name="T27" fmla="*/ 55 h 202"/>
                  <a:gd name="T28" fmla="*/ 26 w 263"/>
                  <a:gd name="T29" fmla="*/ 59 h 202"/>
                  <a:gd name="T30" fmla="*/ 16 w 263"/>
                  <a:gd name="T31" fmla="*/ 73 h 202"/>
                  <a:gd name="T32" fmla="*/ 26 w 263"/>
                  <a:gd name="T33" fmla="*/ 80 h 202"/>
                  <a:gd name="T34" fmla="*/ 36 w 263"/>
                  <a:gd name="T35" fmla="*/ 88 h 202"/>
                  <a:gd name="T36" fmla="*/ 51 w 263"/>
                  <a:gd name="T37" fmla="*/ 88 h 202"/>
                  <a:gd name="T38" fmla="*/ 79 w 263"/>
                  <a:gd name="T39" fmla="*/ 86 h 202"/>
                  <a:gd name="T40" fmla="*/ 102 w 263"/>
                  <a:gd name="T41" fmla="*/ 84 h 202"/>
                  <a:gd name="T42" fmla="*/ 96 w 263"/>
                  <a:gd name="T43" fmla="*/ 94 h 202"/>
                  <a:gd name="T44" fmla="*/ 92 w 263"/>
                  <a:gd name="T45" fmla="*/ 100 h 202"/>
                  <a:gd name="T46" fmla="*/ 100 w 263"/>
                  <a:gd name="T47" fmla="*/ 100 h 202"/>
                  <a:gd name="T48" fmla="*/ 108 w 263"/>
                  <a:gd name="T49" fmla="*/ 100 h 202"/>
                  <a:gd name="T50" fmla="*/ 98 w 263"/>
                  <a:gd name="T51" fmla="*/ 106 h 202"/>
                  <a:gd name="T52" fmla="*/ 96 w 263"/>
                  <a:gd name="T53" fmla="*/ 114 h 202"/>
                  <a:gd name="T54" fmla="*/ 112 w 263"/>
                  <a:gd name="T55" fmla="*/ 116 h 202"/>
                  <a:gd name="T56" fmla="*/ 128 w 263"/>
                  <a:gd name="T57" fmla="*/ 123 h 202"/>
                  <a:gd name="T58" fmla="*/ 134 w 263"/>
                  <a:gd name="T59" fmla="*/ 129 h 202"/>
                  <a:gd name="T60" fmla="*/ 143 w 263"/>
                  <a:gd name="T61" fmla="*/ 133 h 202"/>
                  <a:gd name="T62" fmla="*/ 132 w 263"/>
                  <a:gd name="T63" fmla="*/ 137 h 202"/>
                  <a:gd name="T64" fmla="*/ 134 w 263"/>
                  <a:gd name="T65" fmla="*/ 145 h 202"/>
                  <a:gd name="T66" fmla="*/ 141 w 263"/>
                  <a:gd name="T67" fmla="*/ 151 h 202"/>
                  <a:gd name="T68" fmla="*/ 132 w 263"/>
                  <a:gd name="T69" fmla="*/ 153 h 202"/>
                  <a:gd name="T70" fmla="*/ 143 w 263"/>
                  <a:gd name="T71" fmla="*/ 161 h 202"/>
                  <a:gd name="T72" fmla="*/ 151 w 263"/>
                  <a:gd name="T73" fmla="*/ 163 h 202"/>
                  <a:gd name="T74" fmla="*/ 134 w 263"/>
                  <a:gd name="T75" fmla="*/ 172 h 202"/>
                  <a:gd name="T76" fmla="*/ 126 w 263"/>
                  <a:gd name="T77" fmla="*/ 174 h 202"/>
                  <a:gd name="T78" fmla="*/ 124 w 263"/>
                  <a:gd name="T79" fmla="*/ 163 h 202"/>
                  <a:gd name="T80" fmla="*/ 112 w 263"/>
                  <a:gd name="T81" fmla="*/ 145 h 202"/>
                  <a:gd name="T82" fmla="*/ 94 w 263"/>
                  <a:gd name="T83" fmla="*/ 129 h 202"/>
                  <a:gd name="T84" fmla="*/ 77 w 263"/>
                  <a:gd name="T85" fmla="*/ 120 h 202"/>
                  <a:gd name="T86" fmla="*/ 83 w 263"/>
                  <a:gd name="T87" fmla="*/ 147 h 202"/>
                  <a:gd name="T88" fmla="*/ 85 w 263"/>
                  <a:gd name="T89" fmla="*/ 172 h 202"/>
                  <a:gd name="T90" fmla="*/ 94 w 263"/>
                  <a:gd name="T91" fmla="*/ 190 h 202"/>
                  <a:gd name="T92" fmla="*/ 98 w 263"/>
                  <a:gd name="T93" fmla="*/ 200 h 202"/>
                  <a:gd name="T94" fmla="*/ 167 w 263"/>
                  <a:gd name="T95" fmla="*/ 200 h 202"/>
                  <a:gd name="T96" fmla="*/ 184 w 263"/>
                  <a:gd name="T97" fmla="*/ 202 h 202"/>
                  <a:gd name="T98" fmla="*/ 259 w 263"/>
                  <a:gd name="T99" fmla="*/ 159 h 202"/>
                  <a:gd name="T100" fmla="*/ 253 w 263"/>
                  <a:gd name="T101" fmla="*/ 147 h 202"/>
                  <a:gd name="T102" fmla="*/ 245 w 263"/>
                  <a:gd name="T103" fmla="*/ 129 h 202"/>
                  <a:gd name="T104" fmla="*/ 233 w 263"/>
                  <a:gd name="T105" fmla="*/ 106 h 202"/>
                  <a:gd name="T106" fmla="*/ 216 w 263"/>
                  <a:gd name="T107" fmla="*/ 88 h 202"/>
                  <a:gd name="T108" fmla="*/ 210 w 263"/>
                  <a:gd name="T109" fmla="*/ 84 h 202"/>
                  <a:gd name="T110" fmla="*/ 184 w 263"/>
                  <a:gd name="T111" fmla="*/ 73 h 202"/>
                  <a:gd name="T112" fmla="*/ 147 w 263"/>
                  <a:gd name="T113" fmla="*/ 49 h 202"/>
                  <a:gd name="T114" fmla="*/ 132 w 263"/>
                  <a:gd name="T115" fmla="*/ 39 h 202"/>
                  <a:gd name="T116" fmla="*/ 124 w 263"/>
                  <a:gd name="T117" fmla="*/ 28 h 202"/>
                  <a:gd name="T118" fmla="*/ 112 w 263"/>
                  <a:gd name="T119" fmla="*/ 18 h 202"/>
                  <a:gd name="T120" fmla="*/ 65 w 263"/>
                  <a:gd name="T12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02">
                    <a:moveTo>
                      <a:pt x="65" y="2"/>
                    </a:moveTo>
                    <a:lnTo>
                      <a:pt x="59" y="4"/>
                    </a:lnTo>
                    <a:lnTo>
                      <a:pt x="53" y="6"/>
                    </a:lnTo>
                    <a:lnTo>
                      <a:pt x="47" y="6"/>
                    </a:lnTo>
                    <a:lnTo>
                      <a:pt x="28" y="16"/>
                    </a:lnTo>
                    <a:lnTo>
                      <a:pt x="14" y="26"/>
                    </a:lnTo>
                    <a:lnTo>
                      <a:pt x="12" y="28"/>
                    </a:lnTo>
                    <a:lnTo>
                      <a:pt x="10" y="33"/>
                    </a:lnTo>
                    <a:lnTo>
                      <a:pt x="2" y="37"/>
                    </a:lnTo>
                    <a:lnTo>
                      <a:pt x="0" y="39"/>
                    </a:lnTo>
                    <a:lnTo>
                      <a:pt x="0" y="43"/>
                    </a:lnTo>
                    <a:lnTo>
                      <a:pt x="2" y="45"/>
                    </a:lnTo>
                    <a:lnTo>
                      <a:pt x="2" y="49"/>
                    </a:lnTo>
                    <a:lnTo>
                      <a:pt x="6" y="51"/>
                    </a:lnTo>
                    <a:lnTo>
                      <a:pt x="10" y="53"/>
                    </a:lnTo>
                    <a:lnTo>
                      <a:pt x="12" y="53"/>
                    </a:lnTo>
                    <a:lnTo>
                      <a:pt x="16" y="53"/>
                    </a:lnTo>
                    <a:lnTo>
                      <a:pt x="20" y="53"/>
                    </a:lnTo>
                    <a:lnTo>
                      <a:pt x="30" y="55"/>
                    </a:lnTo>
                    <a:lnTo>
                      <a:pt x="32" y="55"/>
                    </a:lnTo>
                    <a:lnTo>
                      <a:pt x="32" y="53"/>
                    </a:lnTo>
                    <a:lnTo>
                      <a:pt x="36" y="51"/>
                    </a:lnTo>
                    <a:lnTo>
                      <a:pt x="38" y="51"/>
                    </a:lnTo>
                    <a:lnTo>
                      <a:pt x="40" y="47"/>
                    </a:lnTo>
                    <a:lnTo>
                      <a:pt x="45" y="47"/>
                    </a:lnTo>
                    <a:lnTo>
                      <a:pt x="45" y="47"/>
                    </a:lnTo>
                    <a:lnTo>
                      <a:pt x="45" y="49"/>
                    </a:lnTo>
                    <a:lnTo>
                      <a:pt x="45" y="51"/>
                    </a:lnTo>
                    <a:lnTo>
                      <a:pt x="47" y="49"/>
                    </a:lnTo>
                    <a:lnTo>
                      <a:pt x="49" y="49"/>
                    </a:lnTo>
                    <a:lnTo>
                      <a:pt x="51" y="49"/>
                    </a:lnTo>
                    <a:lnTo>
                      <a:pt x="53" y="47"/>
                    </a:lnTo>
                    <a:lnTo>
                      <a:pt x="59" y="47"/>
                    </a:lnTo>
                    <a:lnTo>
                      <a:pt x="61" y="47"/>
                    </a:lnTo>
                    <a:lnTo>
                      <a:pt x="61" y="49"/>
                    </a:lnTo>
                    <a:lnTo>
                      <a:pt x="53" y="53"/>
                    </a:lnTo>
                    <a:lnTo>
                      <a:pt x="51" y="55"/>
                    </a:lnTo>
                    <a:lnTo>
                      <a:pt x="51" y="57"/>
                    </a:lnTo>
                    <a:lnTo>
                      <a:pt x="45" y="55"/>
                    </a:lnTo>
                    <a:lnTo>
                      <a:pt x="43" y="53"/>
                    </a:lnTo>
                    <a:lnTo>
                      <a:pt x="40" y="53"/>
                    </a:lnTo>
                    <a:lnTo>
                      <a:pt x="38" y="55"/>
                    </a:lnTo>
                    <a:lnTo>
                      <a:pt x="34" y="57"/>
                    </a:lnTo>
                    <a:lnTo>
                      <a:pt x="30" y="59"/>
                    </a:lnTo>
                    <a:lnTo>
                      <a:pt x="26" y="59"/>
                    </a:lnTo>
                    <a:lnTo>
                      <a:pt x="16" y="63"/>
                    </a:lnTo>
                    <a:lnTo>
                      <a:pt x="16" y="69"/>
                    </a:lnTo>
                    <a:lnTo>
                      <a:pt x="16" y="73"/>
                    </a:lnTo>
                    <a:lnTo>
                      <a:pt x="18" y="73"/>
                    </a:lnTo>
                    <a:lnTo>
                      <a:pt x="24" y="75"/>
                    </a:lnTo>
                    <a:lnTo>
                      <a:pt x="26" y="80"/>
                    </a:lnTo>
                    <a:lnTo>
                      <a:pt x="30" y="82"/>
                    </a:lnTo>
                    <a:lnTo>
                      <a:pt x="34" y="86"/>
                    </a:lnTo>
                    <a:lnTo>
                      <a:pt x="36" y="88"/>
                    </a:lnTo>
                    <a:lnTo>
                      <a:pt x="43" y="90"/>
                    </a:lnTo>
                    <a:lnTo>
                      <a:pt x="45" y="90"/>
                    </a:lnTo>
                    <a:lnTo>
                      <a:pt x="51" y="88"/>
                    </a:lnTo>
                    <a:lnTo>
                      <a:pt x="59" y="88"/>
                    </a:lnTo>
                    <a:lnTo>
                      <a:pt x="67" y="88"/>
                    </a:lnTo>
                    <a:lnTo>
                      <a:pt x="79" y="86"/>
                    </a:lnTo>
                    <a:lnTo>
                      <a:pt x="81" y="86"/>
                    </a:lnTo>
                    <a:lnTo>
                      <a:pt x="87" y="84"/>
                    </a:lnTo>
                    <a:lnTo>
                      <a:pt x="102" y="84"/>
                    </a:lnTo>
                    <a:lnTo>
                      <a:pt x="104" y="86"/>
                    </a:lnTo>
                    <a:lnTo>
                      <a:pt x="102" y="90"/>
                    </a:lnTo>
                    <a:lnTo>
                      <a:pt x="96" y="94"/>
                    </a:lnTo>
                    <a:lnTo>
                      <a:pt x="94" y="94"/>
                    </a:lnTo>
                    <a:lnTo>
                      <a:pt x="92" y="96"/>
                    </a:lnTo>
                    <a:lnTo>
                      <a:pt x="92" y="100"/>
                    </a:lnTo>
                    <a:lnTo>
                      <a:pt x="94" y="100"/>
                    </a:lnTo>
                    <a:lnTo>
                      <a:pt x="98" y="100"/>
                    </a:lnTo>
                    <a:lnTo>
                      <a:pt x="100" y="100"/>
                    </a:lnTo>
                    <a:lnTo>
                      <a:pt x="106" y="98"/>
                    </a:lnTo>
                    <a:lnTo>
                      <a:pt x="108" y="98"/>
                    </a:lnTo>
                    <a:lnTo>
                      <a:pt x="108" y="100"/>
                    </a:lnTo>
                    <a:lnTo>
                      <a:pt x="106" y="102"/>
                    </a:lnTo>
                    <a:lnTo>
                      <a:pt x="102" y="102"/>
                    </a:lnTo>
                    <a:lnTo>
                      <a:pt x="98" y="106"/>
                    </a:lnTo>
                    <a:lnTo>
                      <a:pt x="96" y="106"/>
                    </a:lnTo>
                    <a:lnTo>
                      <a:pt x="94" y="108"/>
                    </a:lnTo>
                    <a:lnTo>
                      <a:pt x="96" y="114"/>
                    </a:lnTo>
                    <a:lnTo>
                      <a:pt x="100" y="114"/>
                    </a:lnTo>
                    <a:lnTo>
                      <a:pt x="104" y="116"/>
                    </a:lnTo>
                    <a:lnTo>
                      <a:pt x="112" y="116"/>
                    </a:lnTo>
                    <a:lnTo>
                      <a:pt x="116" y="116"/>
                    </a:lnTo>
                    <a:lnTo>
                      <a:pt x="124" y="120"/>
                    </a:lnTo>
                    <a:lnTo>
                      <a:pt x="128" y="123"/>
                    </a:lnTo>
                    <a:lnTo>
                      <a:pt x="132" y="127"/>
                    </a:lnTo>
                    <a:lnTo>
                      <a:pt x="134" y="127"/>
                    </a:lnTo>
                    <a:lnTo>
                      <a:pt x="134" y="129"/>
                    </a:lnTo>
                    <a:lnTo>
                      <a:pt x="137" y="131"/>
                    </a:lnTo>
                    <a:lnTo>
                      <a:pt x="141" y="131"/>
                    </a:lnTo>
                    <a:lnTo>
                      <a:pt x="143" y="133"/>
                    </a:lnTo>
                    <a:lnTo>
                      <a:pt x="139" y="135"/>
                    </a:lnTo>
                    <a:lnTo>
                      <a:pt x="134" y="135"/>
                    </a:lnTo>
                    <a:lnTo>
                      <a:pt x="132" y="137"/>
                    </a:lnTo>
                    <a:lnTo>
                      <a:pt x="130" y="141"/>
                    </a:lnTo>
                    <a:lnTo>
                      <a:pt x="132" y="143"/>
                    </a:lnTo>
                    <a:lnTo>
                      <a:pt x="134" y="145"/>
                    </a:lnTo>
                    <a:lnTo>
                      <a:pt x="139" y="147"/>
                    </a:lnTo>
                    <a:lnTo>
                      <a:pt x="143" y="149"/>
                    </a:lnTo>
                    <a:lnTo>
                      <a:pt x="141" y="151"/>
                    </a:lnTo>
                    <a:lnTo>
                      <a:pt x="139" y="151"/>
                    </a:lnTo>
                    <a:lnTo>
                      <a:pt x="134" y="151"/>
                    </a:lnTo>
                    <a:lnTo>
                      <a:pt x="132" y="153"/>
                    </a:lnTo>
                    <a:lnTo>
                      <a:pt x="132" y="155"/>
                    </a:lnTo>
                    <a:lnTo>
                      <a:pt x="137" y="157"/>
                    </a:lnTo>
                    <a:lnTo>
                      <a:pt x="143" y="161"/>
                    </a:lnTo>
                    <a:lnTo>
                      <a:pt x="147" y="161"/>
                    </a:lnTo>
                    <a:lnTo>
                      <a:pt x="151" y="161"/>
                    </a:lnTo>
                    <a:lnTo>
                      <a:pt x="151" y="163"/>
                    </a:lnTo>
                    <a:lnTo>
                      <a:pt x="147" y="163"/>
                    </a:lnTo>
                    <a:lnTo>
                      <a:pt x="139" y="170"/>
                    </a:lnTo>
                    <a:lnTo>
                      <a:pt x="134" y="172"/>
                    </a:lnTo>
                    <a:lnTo>
                      <a:pt x="134" y="176"/>
                    </a:lnTo>
                    <a:lnTo>
                      <a:pt x="128" y="176"/>
                    </a:lnTo>
                    <a:lnTo>
                      <a:pt x="126" y="174"/>
                    </a:lnTo>
                    <a:lnTo>
                      <a:pt x="126" y="170"/>
                    </a:lnTo>
                    <a:lnTo>
                      <a:pt x="126" y="165"/>
                    </a:lnTo>
                    <a:lnTo>
                      <a:pt x="124" y="163"/>
                    </a:lnTo>
                    <a:lnTo>
                      <a:pt x="120" y="157"/>
                    </a:lnTo>
                    <a:lnTo>
                      <a:pt x="114" y="153"/>
                    </a:lnTo>
                    <a:lnTo>
                      <a:pt x="112" y="145"/>
                    </a:lnTo>
                    <a:lnTo>
                      <a:pt x="108" y="137"/>
                    </a:lnTo>
                    <a:lnTo>
                      <a:pt x="100" y="131"/>
                    </a:lnTo>
                    <a:lnTo>
                      <a:pt x="94" y="129"/>
                    </a:lnTo>
                    <a:lnTo>
                      <a:pt x="87" y="127"/>
                    </a:lnTo>
                    <a:lnTo>
                      <a:pt x="79" y="116"/>
                    </a:lnTo>
                    <a:lnTo>
                      <a:pt x="77" y="120"/>
                    </a:lnTo>
                    <a:lnTo>
                      <a:pt x="81" y="133"/>
                    </a:lnTo>
                    <a:lnTo>
                      <a:pt x="83" y="139"/>
                    </a:lnTo>
                    <a:lnTo>
                      <a:pt x="83" y="147"/>
                    </a:lnTo>
                    <a:lnTo>
                      <a:pt x="83" y="155"/>
                    </a:lnTo>
                    <a:lnTo>
                      <a:pt x="85" y="165"/>
                    </a:lnTo>
                    <a:lnTo>
                      <a:pt x="85" y="172"/>
                    </a:lnTo>
                    <a:lnTo>
                      <a:pt x="87" y="180"/>
                    </a:lnTo>
                    <a:lnTo>
                      <a:pt x="92" y="186"/>
                    </a:lnTo>
                    <a:lnTo>
                      <a:pt x="94" y="190"/>
                    </a:lnTo>
                    <a:lnTo>
                      <a:pt x="98" y="194"/>
                    </a:lnTo>
                    <a:lnTo>
                      <a:pt x="98" y="198"/>
                    </a:lnTo>
                    <a:lnTo>
                      <a:pt x="98" y="200"/>
                    </a:lnTo>
                    <a:lnTo>
                      <a:pt x="100" y="202"/>
                    </a:lnTo>
                    <a:lnTo>
                      <a:pt x="165" y="202"/>
                    </a:lnTo>
                    <a:lnTo>
                      <a:pt x="167" y="200"/>
                    </a:lnTo>
                    <a:lnTo>
                      <a:pt x="175" y="200"/>
                    </a:lnTo>
                    <a:lnTo>
                      <a:pt x="181" y="202"/>
                    </a:lnTo>
                    <a:lnTo>
                      <a:pt x="184" y="202"/>
                    </a:lnTo>
                    <a:lnTo>
                      <a:pt x="263" y="202"/>
                    </a:lnTo>
                    <a:lnTo>
                      <a:pt x="263" y="163"/>
                    </a:lnTo>
                    <a:lnTo>
                      <a:pt x="259" y="159"/>
                    </a:lnTo>
                    <a:lnTo>
                      <a:pt x="257" y="153"/>
                    </a:lnTo>
                    <a:lnTo>
                      <a:pt x="255" y="147"/>
                    </a:lnTo>
                    <a:lnTo>
                      <a:pt x="253" y="147"/>
                    </a:lnTo>
                    <a:lnTo>
                      <a:pt x="251" y="141"/>
                    </a:lnTo>
                    <a:lnTo>
                      <a:pt x="247" y="135"/>
                    </a:lnTo>
                    <a:lnTo>
                      <a:pt x="245" y="129"/>
                    </a:lnTo>
                    <a:lnTo>
                      <a:pt x="241" y="118"/>
                    </a:lnTo>
                    <a:lnTo>
                      <a:pt x="239" y="112"/>
                    </a:lnTo>
                    <a:lnTo>
                      <a:pt x="233" y="106"/>
                    </a:lnTo>
                    <a:lnTo>
                      <a:pt x="224" y="100"/>
                    </a:lnTo>
                    <a:lnTo>
                      <a:pt x="218" y="94"/>
                    </a:lnTo>
                    <a:lnTo>
                      <a:pt x="216" y="88"/>
                    </a:lnTo>
                    <a:lnTo>
                      <a:pt x="210" y="84"/>
                    </a:lnTo>
                    <a:lnTo>
                      <a:pt x="210" y="84"/>
                    </a:lnTo>
                    <a:lnTo>
                      <a:pt x="210" y="84"/>
                    </a:lnTo>
                    <a:lnTo>
                      <a:pt x="202" y="75"/>
                    </a:lnTo>
                    <a:lnTo>
                      <a:pt x="192" y="73"/>
                    </a:lnTo>
                    <a:lnTo>
                      <a:pt x="184" y="73"/>
                    </a:lnTo>
                    <a:lnTo>
                      <a:pt x="167" y="69"/>
                    </a:lnTo>
                    <a:lnTo>
                      <a:pt x="159" y="63"/>
                    </a:lnTo>
                    <a:lnTo>
                      <a:pt x="147" y="49"/>
                    </a:lnTo>
                    <a:lnTo>
                      <a:pt x="143" y="43"/>
                    </a:lnTo>
                    <a:lnTo>
                      <a:pt x="141" y="41"/>
                    </a:lnTo>
                    <a:lnTo>
                      <a:pt x="132" y="39"/>
                    </a:lnTo>
                    <a:lnTo>
                      <a:pt x="130" y="37"/>
                    </a:lnTo>
                    <a:lnTo>
                      <a:pt x="126" y="33"/>
                    </a:lnTo>
                    <a:lnTo>
                      <a:pt x="124" y="28"/>
                    </a:lnTo>
                    <a:lnTo>
                      <a:pt x="118" y="22"/>
                    </a:lnTo>
                    <a:lnTo>
                      <a:pt x="116" y="20"/>
                    </a:lnTo>
                    <a:lnTo>
                      <a:pt x="112" y="18"/>
                    </a:lnTo>
                    <a:lnTo>
                      <a:pt x="85" y="4"/>
                    </a:lnTo>
                    <a:lnTo>
                      <a:pt x="79" y="0"/>
                    </a:lnTo>
                    <a:lnTo>
                      <a:pt x="6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2" name="Freeform 423"/>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3" name="Freeform 424"/>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4" name="Freeform 425"/>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5" name="Freeform 426"/>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6" name="Freeform 427"/>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7" name="Freeform 428"/>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8" name="Freeform 429"/>
              <p:cNvSpPr>
                <a:spLocks/>
              </p:cNvSpPr>
              <p:nvPr/>
            </p:nvSpPr>
            <p:spPr bwMode="auto">
              <a:xfrm>
                <a:off x="4851" y="3381"/>
                <a:ext cx="194" cy="137"/>
              </a:xfrm>
              <a:custGeom>
                <a:avLst/>
                <a:gdLst>
                  <a:gd name="T0" fmla="*/ 80 w 194"/>
                  <a:gd name="T1" fmla="*/ 41 h 137"/>
                  <a:gd name="T2" fmla="*/ 70 w 194"/>
                  <a:gd name="T3" fmla="*/ 61 h 137"/>
                  <a:gd name="T4" fmla="*/ 61 w 194"/>
                  <a:gd name="T5" fmla="*/ 63 h 137"/>
                  <a:gd name="T6" fmla="*/ 39 w 194"/>
                  <a:gd name="T7" fmla="*/ 69 h 137"/>
                  <a:gd name="T8" fmla="*/ 16 w 194"/>
                  <a:gd name="T9" fmla="*/ 57 h 137"/>
                  <a:gd name="T10" fmla="*/ 4 w 194"/>
                  <a:gd name="T11" fmla="*/ 81 h 137"/>
                  <a:gd name="T12" fmla="*/ 2 w 194"/>
                  <a:gd name="T13" fmla="*/ 92 h 137"/>
                  <a:gd name="T14" fmla="*/ 0 w 194"/>
                  <a:gd name="T15" fmla="*/ 116 h 137"/>
                  <a:gd name="T16" fmla="*/ 39 w 194"/>
                  <a:gd name="T17" fmla="*/ 128 h 137"/>
                  <a:gd name="T18" fmla="*/ 25 w 194"/>
                  <a:gd name="T19" fmla="*/ 133 h 137"/>
                  <a:gd name="T20" fmla="*/ 84 w 194"/>
                  <a:gd name="T21" fmla="*/ 135 h 137"/>
                  <a:gd name="T22" fmla="*/ 82 w 194"/>
                  <a:gd name="T23" fmla="*/ 128 h 137"/>
                  <a:gd name="T24" fmla="*/ 86 w 194"/>
                  <a:gd name="T25" fmla="*/ 120 h 137"/>
                  <a:gd name="T26" fmla="*/ 92 w 194"/>
                  <a:gd name="T27" fmla="*/ 118 h 137"/>
                  <a:gd name="T28" fmla="*/ 94 w 194"/>
                  <a:gd name="T29" fmla="*/ 114 h 137"/>
                  <a:gd name="T30" fmla="*/ 90 w 194"/>
                  <a:gd name="T31" fmla="*/ 110 h 137"/>
                  <a:gd name="T32" fmla="*/ 94 w 194"/>
                  <a:gd name="T33" fmla="*/ 108 h 137"/>
                  <a:gd name="T34" fmla="*/ 98 w 194"/>
                  <a:gd name="T35" fmla="*/ 108 h 137"/>
                  <a:gd name="T36" fmla="*/ 100 w 194"/>
                  <a:gd name="T37" fmla="*/ 110 h 137"/>
                  <a:gd name="T38" fmla="*/ 104 w 194"/>
                  <a:gd name="T39" fmla="*/ 104 h 137"/>
                  <a:gd name="T40" fmla="*/ 106 w 194"/>
                  <a:gd name="T41" fmla="*/ 94 h 137"/>
                  <a:gd name="T42" fmla="*/ 115 w 194"/>
                  <a:gd name="T43" fmla="*/ 88 h 137"/>
                  <a:gd name="T44" fmla="*/ 123 w 194"/>
                  <a:gd name="T45" fmla="*/ 92 h 137"/>
                  <a:gd name="T46" fmla="*/ 137 w 194"/>
                  <a:gd name="T47" fmla="*/ 102 h 137"/>
                  <a:gd name="T48" fmla="*/ 143 w 194"/>
                  <a:gd name="T49" fmla="*/ 112 h 137"/>
                  <a:gd name="T50" fmla="*/ 139 w 194"/>
                  <a:gd name="T51" fmla="*/ 118 h 137"/>
                  <a:gd name="T52" fmla="*/ 133 w 194"/>
                  <a:gd name="T53" fmla="*/ 116 h 137"/>
                  <a:gd name="T54" fmla="*/ 117 w 194"/>
                  <a:gd name="T55" fmla="*/ 112 h 137"/>
                  <a:gd name="T56" fmla="*/ 98 w 194"/>
                  <a:gd name="T57" fmla="*/ 118 h 137"/>
                  <a:gd name="T58" fmla="*/ 104 w 194"/>
                  <a:gd name="T59" fmla="*/ 128 h 137"/>
                  <a:gd name="T60" fmla="*/ 115 w 194"/>
                  <a:gd name="T61" fmla="*/ 135 h 137"/>
                  <a:gd name="T62" fmla="*/ 121 w 194"/>
                  <a:gd name="T63" fmla="*/ 135 h 137"/>
                  <a:gd name="T64" fmla="*/ 170 w 194"/>
                  <a:gd name="T65" fmla="*/ 137 h 137"/>
                  <a:gd name="T66" fmla="*/ 166 w 194"/>
                  <a:gd name="T67" fmla="*/ 131 h 137"/>
                  <a:gd name="T68" fmla="*/ 170 w 194"/>
                  <a:gd name="T69" fmla="*/ 124 h 137"/>
                  <a:gd name="T70" fmla="*/ 182 w 194"/>
                  <a:gd name="T71" fmla="*/ 124 h 137"/>
                  <a:gd name="T72" fmla="*/ 194 w 194"/>
                  <a:gd name="T73" fmla="*/ 128 h 137"/>
                  <a:gd name="T74" fmla="*/ 192 w 194"/>
                  <a:gd name="T75" fmla="*/ 45 h 137"/>
                  <a:gd name="T76" fmla="*/ 190 w 194"/>
                  <a:gd name="T77" fmla="*/ 34 h 137"/>
                  <a:gd name="T78" fmla="*/ 172 w 194"/>
                  <a:gd name="T79" fmla="*/ 24 h 137"/>
                  <a:gd name="T80" fmla="*/ 157 w 194"/>
                  <a:gd name="T81" fmla="*/ 26 h 137"/>
                  <a:gd name="T82" fmla="*/ 147 w 194"/>
                  <a:gd name="T83" fmla="*/ 18 h 137"/>
                  <a:gd name="T84" fmla="*/ 131 w 194"/>
                  <a:gd name="T85" fmla="*/ 8 h 137"/>
                  <a:gd name="T86" fmla="*/ 119 w 194"/>
                  <a:gd name="T8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37">
                    <a:moveTo>
                      <a:pt x="115" y="2"/>
                    </a:moveTo>
                    <a:lnTo>
                      <a:pt x="86" y="41"/>
                    </a:lnTo>
                    <a:lnTo>
                      <a:pt x="80" y="41"/>
                    </a:lnTo>
                    <a:lnTo>
                      <a:pt x="78" y="49"/>
                    </a:lnTo>
                    <a:lnTo>
                      <a:pt x="72" y="57"/>
                    </a:lnTo>
                    <a:lnTo>
                      <a:pt x="70" y="61"/>
                    </a:lnTo>
                    <a:lnTo>
                      <a:pt x="65" y="61"/>
                    </a:lnTo>
                    <a:lnTo>
                      <a:pt x="63" y="63"/>
                    </a:lnTo>
                    <a:lnTo>
                      <a:pt x="61" y="63"/>
                    </a:lnTo>
                    <a:lnTo>
                      <a:pt x="55" y="71"/>
                    </a:lnTo>
                    <a:lnTo>
                      <a:pt x="51" y="75"/>
                    </a:lnTo>
                    <a:lnTo>
                      <a:pt x="39" y="69"/>
                    </a:lnTo>
                    <a:lnTo>
                      <a:pt x="31" y="55"/>
                    </a:lnTo>
                    <a:lnTo>
                      <a:pt x="25" y="55"/>
                    </a:lnTo>
                    <a:lnTo>
                      <a:pt x="16" y="57"/>
                    </a:lnTo>
                    <a:lnTo>
                      <a:pt x="14" y="67"/>
                    </a:lnTo>
                    <a:lnTo>
                      <a:pt x="10" y="75"/>
                    </a:lnTo>
                    <a:lnTo>
                      <a:pt x="4" y="81"/>
                    </a:lnTo>
                    <a:lnTo>
                      <a:pt x="0" y="86"/>
                    </a:lnTo>
                    <a:lnTo>
                      <a:pt x="0" y="90"/>
                    </a:lnTo>
                    <a:lnTo>
                      <a:pt x="2" y="92"/>
                    </a:lnTo>
                    <a:lnTo>
                      <a:pt x="2" y="94"/>
                    </a:lnTo>
                    <a:lnTo>
                      <a:pt x="0" y="110"/>
                    </a:lnTo>
                    <a:lnTo>
                      <a:pt x="0" y="116"/>
                    </a:lnTo>
                    <a:lnTo>
                      <a:pt x="21" y="116"/>
                    </a:lnTo>
                    <a:lnTo>
                      <a:pt x="35" y="118"/>
                    </a:lnTo>
                    <a:lnTo>
                      <a:pt x="39" y="128"/>
                    </a:lnTo>
                    <a:lnTo>
                      <a:pt x="39" y="131"/>
                    </a:lnTo>
                    <a:lnTo>
                      <a:pt x="27" y="133"/>
                    </a:lnTo>
                    <a:lnTo>
                      <a:pt x="25" y="133"/>
                    </a:lnTo>
                    <a:lnTo>
                      <a:pt x="25" y="137"/>
                    </a:lnTo>
                    <a:lnTo>
                      <a:pt x="84" y="137"/>
                    </a:lnTo>
                    <a:lnTo>
                      <a:pt x="84" y="135"/>
                    </a:lnTo>
                    <a:lnTo>
                      <a:pt x="84" y="133"/>
                    </a:lnTo>
                    <a:lnTo>
                      <a:pt x="82" y="131"/>
                    </a:lnTo>
                    <a:lnTo>
                      <a:pt x="82" y="128"/>
                    </a:lnTo>
                    <a:lnTo>
                      <a:pt x="84" y="124"/>
                    </a:lnTo>
                    <a:lnTo>
                      <a:pt x="84" y="122"/>
                    </a:lnTo>
                    <a:lnTo>
                      <a:pt x="86" y="120"/>
                    </a:lnTo>
                    <a:lnTo>
                      <a:pt x="88" y="120"/>
                    </a:lnTo>
                    <a:lnTo>
                      <a:pt x="90" y="120"/>
                    </a:lnTo>
                    <a:lnTo>
                      <a:pt x="92" y="118"/>
                    </a:lnTo>
                    <a:lnTo>
                      <a:pt x="94" y="116"/>
                    </a:lnTo>
                    <a:lnTo>
                      <a:pt x="94" y="116"/>
                    </a:lnTo>
                    <a:lnTo>
                      <a:pt x="94" y="114"/>
                    </a:lnTo>
                    <a:lnTo>
                      <a:pt x="96" y="114"/>
                    </a:lnTo>
                    <a:lnTo>
                      <a:pt x="92" y="112"/>
                    </a:lnTo>
                    <a:lnTo>
                      <a:pt x="90" y="110"/>
                    </a:lnTo>
                    <a:lnTo>
                      <a:pt x="92" y="110"/>
                    </a:lnTo>
                    <a:lnTo>
                      <a:pt x="92" y="108"/>
                    </a:lnTo>
                    <a:lnTo>
                      <a:pt x="94" y="108"/>
                    </a:lnTo>
                    <a:lnTo>
                      <a:pt x="94" y="106"/>
                    </a:lnTo>
                    <a:lnTo>
                      <a:pt x="96" y="106"/>
                    </a:lnTo>
                    <a:lnTo>
                      <a:pt x="98" y="108"/>
                    </a:lnTo>
                    <a:lnTo>
                      <a:pt x="98" y="108"/>
                    </a:lnTo>
                    <a:lnTo>
                      <a:pt x="98" y="108"/>
                    </a:lnTo>
                    <a:lnTo>
                      <a:pt x="100" y="110"/>
                    </a:lnTo>
                    <a:lnTo>
                      <a:pt x="102" y="110"/>
                    </a:lnTo>
                    <a:lnTo>
                      <a:pt x="104" y="108"/>
                    </a:lnTo>
                    <a:lnTo>
                      <a:pt x="104" y="104"/>
                    </a:lnTo>
                    <a:lnTo>
                      <a:pt x="104" y="102"/>
                    </a:lnTo>
                    <a:lnTo>
                      <a:pt x="104" y="98"/>
                    </a:lnTo>
                    <a:lnTo>
                      <a:pt x="106" y="94"/>
                    </a:lnTo>
                    <a:lnTo>
                      <a:pt x="108" y="90"/>
                    </a:lnTo>
                    <a:lnTo>
                      <a:pt x="112" y="88"/>
                    </a:lnTo>
                    <a:lnTo>
                      <a:pt x="115" y="88"/>
                    </a:lnTo>
                    <a:lnTo>
                      <a:pt x="117" y="88"/>
                    </a:lnTo>
                    <a:lnTo>
                      <a:pt x="119" y="90"/>
                    </a:lnTo>
                    <a:lnTo>
                      <a:pt x="123" y="92"/>
                    </a:lnTo>
                    <a:lnTo>
                      <a:pt x="127" y="94"/>
                    </a:lnTo>
                    <a:lnTo>
                      <a:pt x="133" y="98"/>
                    </a:lnTo>
                    <a:lnTo>
                      <a:pt x="137" y="102"/>
                    </a:lnTo>
                    <a:lnTo>
                      <a:pt x="139" y="102"/>
                    </a:lnTo>
                    <a:lnTo>
                      <a:pt x="141" y="106"/>
                    </a:lnTo>
                    <a:lnTo>
                      <a:pt x="143" y="112"/>
                    </a:lnTo>
                    <a:lnTo>
                      <a:pt x="143" y="116"/>
                    </a:lnTo>
                    <a:lnTo>
                      <a:pt x="143" y="116"/>
                    </a:lnTo>
                    <a:lnTo>
                      <a:pt x="139" y="118"/>
                    </a:lnTo>
                    <a:lnTo>
                      <a:pt x="137" y="118"/>
                    </a:lnTo>
                    <a:lnTo>
                      <a:pt x="135" y="118"/>
                    </a:lnTo>
                    <a:lnTo>
                      <a:pt x="133" y="116"/>
                    </a:lnTo>
                    <a:lnTo>
                      <a:pt x="129" y="112"/>
                    </a:lnTo>
                    <a:lnTo>
                      <a:pt x="127" y="112"/>
                    </a:lnTo>
                    <a:lnTo>
                      <a:pt x="117" y="112"/>
                    </a:lnTo>
                    <a:lnTo>
                      <a:pt x="106" y="114"/>
                    </a:lnTo>
                    <a:lnTo>
                      <a:pt x="102" y="116"/>
                    </a:lnTo>
                    <a:lnTo>
                      <a:pt x="98" y="118"/>
                    </a:lnTo>
                    <a:lnTo>
                      <a:pt x="98" y="122"/>
                    </a:lnTo>
                    <a:lnTo>
                      <a:pt x="102" y="126"/>
                    </a:lnTo>
                    <a:lnTo>
                      <a:pt x="104" y="128"/>
                    </a:lnTo>
                    <a:lnTo>
                      <a:pt x="108" y="131"/>
                    </a:lnTo>
                    <a:lnTo>
                      <a:pt x="112" y="133"/>
                    </a:lnTo>
                    <a:lnTo>
                      <a:pt x="115" y="135"/>
                    </a:lnTo>
                    <a:lnTo>
                      <a:pt x="117" y="135"/>
                    </a:lnTo>
                    <a:lnTo>
                      <a:pt x="119" y="135"/>
                    </a:lnTo>
                    <a:lnTo>
                      <a:pt x="121" y="135"/>
                    </a:lnTo>
                    <a:lnTo>
                      <a:pt x="123" y="137"/>
                    </a:lnTo>
                    <a:lnTo>
                      <a:pt x="123" y="137"/>
                    </a:lnTo>
                    <a:lnTo>
                      <a:pt x="170" y="137"/>
                    </a:lnTo>
                    <a:lnTo>
                      <a:pt x="168" y="137"/>
                    </a:lnTo>
                    <a:lnTo>
                      <a:pt x="166" y="135"/>
                    </a:lnTo>
                    <a:lnTo>
                      <a:pt x="166" y="131"/>
                    </a:lnTo>
                    <a:lnTo>
                      <a:pt x="166" y="128"/>
                    </a:lnTo>
                    <a:lnTo>
                      <a:pt x="168" y="124"/>
                    </a:lnTo>
                    <a:lnTo>
                      <a:pt x="170" y="124"/>
                    </a:lnTo>
                    <a:lnTo>
                      <a:pt x="172" y="124"/>
                    </a:lnTo>
                    <a:lnTo>
                      <a:pt x="176" y="122"/>
                    </a:lnTo>
                    <a:lnTo>
                      <a:pt x="182" y="124"/>
                    </a:lnTo>
                    <a:lnTo>
                      <a:pt x="186" y="126"/>
                    </a:lnTo>
                    <a:lnTo>
                      <a:pt x="190" y="128"/>
                    </a:lnTo>
                    <a:lnTo>
                      <a:pt x="194" y="128"/>
                    </a:lnTo>
                    <a:lnTo>
                      <a:pt x="194" y="49"/>
                    </a:lnTo>
                    <a:lnTo>
                      <a:pt x="194" y="49"/>
                    </a:lnTo>
                    <a:lnTo>
                      <a:pt x="192" y="45"/>
                    </a:lnTo>
                    <a:lnTo>
                      <a:pt x="190" y="43"/>
                    </a:lnTo>
                    <a:lnTo>
                      <a:pt x="188" y="39"/>
                    </a:lnTo>
                    <a:lnTo>
                      <a:pt x="190" y="34"/>
                    </a:lnTo>
                    <a:lnTo>
                      <a:pt x="188" y="30"/>
                    </a:lnTo>
                    <a:lnTo>
                      <a:pt x="184" y="26"/>
                    </a:lnTo>
                    <a:lnTo>
                      <a:pt x="172" y="24"/>
                    </a:lnTo>
                    <a:lnTo>
                      <a:pt x="166" y="24"/>
                    </a:lnTo>
                    <a:lnTo>
                      <a:pt x="162" y="24"/>
                    </a:lnTo>
                    <a:lnTo>
                      <a:pt x="157" y="26"/>
                    </a:lnTo>
                    <a:lnTo>
                      <a:pt x="153" y="22"/>
                    </a:lnTo>
                    <a:lnTo>
                      <a:pt x="149" y="20"/>
                    </a:lnTo>
                    <a:lnTo>
                      <a:pt x="147" y="18"/>
                    </a:lnTo>
                    <a:lnTo>
                      <a:pt x="143" y="14"/>
                    </a:lnTo>
                    <a:lnTo>
                      <a:pt x="137" y="12"/>
                    </a:lnTo>
                    <a:lnTo>
                      <a:pt x="131" y="8"/>
                    </a:lnTo>
                    <a:lnTo>
                      <a:pt x="127" y="6"/>
                    </a:lnTo>
                    <a:lnTo>
                      <a:pt x="123" y="4"/>
                    </a:lnTo>
                    <a:lnTo>
                      <a:pt x="119" y="4"/>
                    </a:lnTo>
                    <a:lnTo>
                      <a:pt x="115" y="0"/>
                    </a:lnTo>
                    <a:lnTo>
                      <a:pt x="11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9" name="Freeform 430"/>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0" name="Freeform 431"/>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1" name="Freeform 432"/>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2" name="Freeform 433"/>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3" name="Freeform 434"/>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4" name="Freeform 435"/>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5" name="Freeform 436"/>
              <p:cNvSpPr>
                <a:spLocks/>
              </p:cNvSpPr>
              <p:nvPr/>
            </p:nvSpPr>
            <p:spPr bwMode="auto">
              <a:xfrm>
                <a:off x="5554" y="2904"/>
                <a:ext cx="174" cy="227"/>
              </a:xfrm>
              <a:custGeom>
                <a:avLst/>
                <a:gdLst>
                  <a:gd name="T0" fmla="*/ 104 w 174"/>
                  <a:gd name="T1" fmla="*/ 6 h 227"/>
                  <a:gd name="T2" fmla="*/ 100 w 174"/>
                  <a:gd name="T3" fmla="*/ 15 h 227"/>
                  <a:gd name="T4" fmla="*/ 94 w 174"/>
                  <a:gd name="T5" fmla="*/ 13 h 227"/>
                  <a:gd name="T6" fmla="*/ 84 w 174"/>
                  <a:gd name="T7" fmla="*/ 17 h 227"/>
                  <a:gd name="T8" fmla="*/ 76 w 174"/>
                  <a:gd name="T9" fmla="*/ 15 h 227"/>
                  <a:gd name="T10" fmla="*/ 74 w 174"/>
                  <a:gd name="T11" fmla="*/ 25 h 227"/>
                  <a:gd name="T12" fmla="*/ 80 w 174"/>
                  <a:gd name="T13" fmla="*/ 45 h 227"/>
                  <a:gd name="T14" fmla="*/ 76 w 174"/>
                  <a:gd name="T15" fmla="*/ 53 h 227"/>
                  <a:gd name="T16" fmla="*/ 67 w 174"/>
                  <a:gd name="T17" fmla="*/ 60 h 227"/>
                  <a:gd name="T18" fmla="*/ 53 w 174"/>
                  <a:gd name="T19" fmla="*/ 62 h 227"/>
                  <a:gd name="T20" fmla="*/ 59 w 174"/>
                  <a:gd name="T21" fmla="*/ 72 h 227"/>
                  <a:gd name="T22" fmla="*/ 78 w 174"/>
                  <a:gd name="T23" fmla="*/ 76 h 227"/>
                  <a:gd name="T24" fmla="*/ 70 w 174"/>
                  <a:gd name="T25" fmla="*/ 86 h 227"/>
                  <a:gd name="T26" fmla="*/ 67 w 174"/>
                  <a:gd name="T27" fmla="*/ 94 h 227"/>
                  <a:gd name="T28" fmla="*/ 65 w 174"/>
                  <a:gd name="T29" fmla="*/ 102 h 227"/>
                  <a:gd name="T30" fmla="*/ 57 w 174"/>
                  <a:gd name="T31" fmla="*/ 100 h 227"/>
                  <a:gd name="T32" fmla="*/ 57 w 174"/>
                  <a:gd name="T33" fmla="*/ 107 h 227"/>
                  <a:gd name="T34" fmla="*/ 47 w 174"/>
                  <a:gd name="T35" fmla="*/ 113 h 227"/>
                  <a:gd name="T36" fmla="*/ 57 w 174"/>
                  <a:gd name="T37" fmla="*/ 133 h 227"/>
                  <a:gd name="T38" fmla="*/ 37 w 174"/>
                  <a:gd name="T39" fmla="*/ 145 h 227"/>
                  <a:gd name="T40" fmla="*/ 37 w 174"/>
                  <a:gd name="T41" fmla="*/ 152 h 227"/>
                  <a:gd name="T42" fmla="*/ 39 w 174"/>
                  <a:gd name="T43" fmla="*/ 166 h 227"/>
                  <a:gd name="T44" fmla="*/ 31 w 174"/>
                  <a:gd name="T45" fmla="*/ 172 h 227"/>
                  <a:gd name="T46" fmla="*/ 20 w 174"/>
                  <a:gd name="T47" fmla="*/ 180 h 227"/>
                  <a:gd name="T48" fmla="*/ 12 w 174"/>
                  <a:gd name="T49" fmla="*/ 184 h 227"/>
                  <a:gd name="T50" fmla="*/ 2 w 174"/>
                  <a:gd name="T51" fmla="*/ 184 h 227"/>
                  <a:gd name="T52" fmla="*/ 4 w 174"/>
                  <a:gd name="T53" fmla="*/ 195 h 227"/>
                  <a:gd name="T54" fmla="*/ 23 w 174"/>
                  <a:gd name="T55" fmla="*/ 205 h 227"/>
                  <a:gd name="T56" fmla="*/ 31 w 174"/>
                  <a:gd name="T57" fmla="*/ 207 h 227"/>
                  <a:gd name="T58" fmla="*/ 37 w 174"/>
                  <a:gd name="T59" fmla="*/ 213 h 227"/>
                  <a:gd name="T60" fmla="*/ 63 w 174"/>
                  <a:gd name="T61" fmla="*/ 215 h 227"/>
                  <a:gd name="T62" fmla="*/ 80 w 174"/>
                  <a:gd name="T63" fmla="*/ 217 h 227"/>
                  <a:gd name="T64" fmla="*/ 84 w 174"/>
                  <a:gd name="T65" fmla="*/ 219 h 227"/>
                  <a:gd name="T66" fmla="*/ 84 w 174"/>
                  <a:gd name="T67" fmla="*/ 227 h 227"/>
                  <a:gd name="T68" fmla="*/ 166 w 174"/>
                  <a:gd name="T69" fmla="*/ 227 h 227"/>
                  <a:gd name="T70" fmla="*/ 174 w 174"/>
                  <a:gd name="T71" fmla="*/ 227 h 227"/>
                  <a:gd name="T72" fmla="*/ 174 w 174"/>
                  <a:gd name="T73" fmla="*/ 190 h 227"/>
                  <a:gd name="T74" fmla="*/ 172 w 174"/>
                  <a:gd name="T75" fmla="*/ 184 h 227"/>
                  <a:gd name="T76" fmla="*/ 166 w 174"/>
                  <a:gd name="T77" fmla="*/ 168 h 227"/>
                  <a:gd name="T78" fmla="*/ 166 w 174"/>
                  <a:gd name="T79" fmla="*/ 158 h 227"/>
                  <a:gd name="T80" fmla="*/ 166 w 174"/>
                  <a:gd name="T81" fmla="*/ 147 h 227"/>
                  <a:gd name="T82" fmla="*/ 161 w 174"/>
                  <a:gd name="T83" fmla="*/ 141 h 227"/>
                  <a:gd name="T84" fmla="*/ 157 w 174"/>
                  <a:gd name="T85" fmla="*/ 137 h 227"/>
                  <a:gd name="T86" fmla="*/ 157 w 174"/>
                  <a:gd name="T87" fmla="*/ 133 h 227"/>
                  <a:gd name="T88" fmla="*/ 161 w 174"/>
                  <a:gd name="T89" fmla="*/ 133 h 227"/>
                  <a:gd name="T90" fmla="*/ 166 w 174"/>
                  <a:gd name="T91" fmla="*/ 133 h 227"/>
                  <a:gd name="T92" fmla="*/ 168 w 174"/>
                  <a:gd name="T93" fmla="*/ 127 h 227"/>
                  <a:gd name="T94" fmla="*/ 174 w 174"/>
                  <a:gd name="T95" fmla="*/ 129 h 227"/>
                  <a:gd name="T96" fmla="*/ 174 w 174"/>
                  <a:gd name="T97" fmla="*/ 90 h 227"/>
                  <a:gd name="T98" fmla="*/ 168 w 174"/>
                  <a:gd name="T99" fmla="*/ 74 h 227"/>
                  <a:gd name="T100" fmla="*/ 159 w 174"/>
                  <a:gd name="T101" fmla="*/ 62 h 227"/>
                  <a:gd name="T102" fmla="*/ 151 w 174"/>
                  <a:gd name="T103" fmla="*/ 51 h 227"/>
                  <a:gd name="T104" fmla="*/ 149 w 174"/>
                  <a:gd name="T105" fmla="*/ 43 h 227"/>
                  <a:gd name="T106" fmla="*/ 147 w 174"/>
                  <a:gd name="T107" fmla="*/ 37 h 227"/>
                  <a:gd name="T108" fmla="*/ 141 w 174"/>
                  <a:gd name="T109" fmla="*/ 31 h 227"/>
                  <a:gd name="T110" fmla="*/ 135 w 174"/>
                  <a:gd name="T111" fmla="*/ 25 h 227"/>
                  <a:gd name="T112" fmla="*/ 131 w 174"/>
                  <a:gd name="T113" fmla="*/ 21 h 227"/>
                  <a:gd name="T114" fmla="*/ 129 w 174"/>
                  <a:gd name="T115" fmla="*/ 17 h 227"/>
                  <a:gd name="T116" fmla="*/ 121 w 174"/>
                  <a:gd name="T117" fmla="*/ 4 h 227"/>
                  <a:gd name="T118" fmla="*/ 114 w 174"/>
                  <a:gd name="T119" fmla="*/ 2 h 227"/>
                  <a:gd name="T120" fmla="*/ 106 w 174"/>
                  <a:gd name="T121" fmla="*/ 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227">
                    <a:moveTo>
                      <a:pt x="106" y="4"/>
                    </a:moveTo>
                    <a:lnTo>
                      <a:pt x="104" y="6"/>
                    </a:lnTo>
                    <a:lnTo>
                      <a:pt x="102" y="10"/>
                    </a:lnTo>
                    <a:lnTo>
                      <a:pt x="100" y="15"/>
                    </a:lnTo>
                    <a:lnTo>
                      <a:pt x="98" y="15"/>
                    </a:lnTo>
                    <a:lnTo>
                      <a:pt x="94" y="13"/>
                    </a:lnTo>
                    <a:lnTo>
                      <a:pt x="84" y="17"/>
                    </a:lnTo>
                    <a:lnTo>
                      <a:pt x="84" y="17"/>
                    </a:lnTo>
                    <a:lnTo>
                      <a:pt x="80" y="13"/>
                    </a:lnTo>
                    <a:lnTo>
                      <a:pt x="76" y="15"/>
                    </a:lnTo>
                    <a:lnTo>
                      <a:pt x="76" y="19"/>
                    </a:lnTo>
                    <a:lnTo>
                      <a:pt x="74" y="25"/>
                    </a:lnTo>
                    <a:lnTo>
                      <a:pt x="74" y="33"/>
                    </a:lnTo>
                    <a:lnTo>
                      <a:pt x="80" y="45"/>
                    </a:lnTo>
                    <a:lnTo>
                      <a:pt x="74" y="49"/>
                    </a:lnTo>
                    <a:lnTo>
                      <a:pt x="76" y="53"/>
                    </a:lnTo>
                    <a:lnTo>
                      <a:pt x="74" y="55"/>
                    </a:lnTo>
                    <a:lnTo>
                      <a:pt x="67" y="60"/>
                    </a:lnTo>
                    <a:lnTo>
                      <a:pt x="53" y="62"/>
                    </a:lnTo>
                    <a:lnTo>
                      <a:pt x="53" y="62"/>
                    </a:lnTo>
                    <a:lnTo>
                      <a:pt x="49" y="68"/>
                    </a:lnTo>
                    <a:lnTo>
                      <a:pt x="59" y="72"/>
                    </a:lnTo>
                    <a:lnTo>
                      <a:pt x="65" y="76"/>
                    </a:lnTo>
                    <a:lnTo>
                      <a:pt x="78" y="76"/>
                    </a:lnTo>
                    <a:lnTo>
                      <a:pt x="78" y="82"/>
                    </a:lnTo>
                    <a:lnTo>
                      <a:pt x="70" y="86"/>
                    </a:lnTo>
                    <a:lnTo>
                      <a:pt x="67" y="90"/>
                    </a:lnTo>
                    <a:lnTo>
                      <a:pt x="67" y="94"/>
                    </a:lnTo>
                    <a:lnTo>
                      <a:pt x="67" y="100"/>
                    </a:lnTo>
                    <a:lnTo>
                      <a:pt x="65" y="102"/>
                    </a:lnTo>
                    <a:lnTo>
                      <a:pt x="63" y="98"/>
                    </a:lnTo>
                    <a:lnTo>
                      <a:pt x="57" y="100"/>
                    </a:lnTo>
                    <a:lnTo>
                      <a:pt x="55" y="102"/>
                    </a:lnTo>
                    <a:lnTo>
                      <a:pt x="57" y="107"/>
                    </a:lnTo>
                    <a:lnTo>
                      <a:pt x="55" y="111"/>
                    </a:lnTo>
                    <a:lnTo>
                      <a:pt x="47" y="113"/>
                    </a:lnTo>
                    <a:lnTo>
                      <a:pt x="51" y="127"/>
                    </a:lnTo>
                    <a:lnTo>
                      <a:pt x="57" y="133"/>
                    </a:lnTo>
                    <a:lnTo>
                      <a:pt x="45" y="139"/>
                    </a:lnTo>
                    <a:lnTo>
                      <a:pt x="37" y="145"/>
                    </a:lnTo>
                    <a:lnTo>
                      <a:pt x="39" y="145"/>
                    </a:lnTo>
                    <a:lnTo>
                      <a:pt x="37" y="152"/>
                    </a:lnTo>
                    <a:lnTo>
                      <a:pt x="39" y="156"/>
                    </a:lnTo>
                    <a:lnTo>
                      <a:pt x="39" y="166"/>
                    </a:lnTo>
                    <a:lnTo>
                      <a:pt x="37" y="172"/>
                    </a:lnTo>
                    <a:lnTo>
                      <a:pt x="31" y="172"/>
                    </a:lnTo>
                    <a:lnTo>
                      <a:pt x="27" y="174"/>
                    </a:lnTo>
                    <a:lnTo>
                      <a:pt x="20" y="180"/>
                    </a:lnTo>
                    <a:lnTo>
                      <a:pt x="14" y="184"/>
                    </a:lnTo>
                    <a:lnTo>
                      <a:pt x="12" y="184"/>
                    </a:lnTo>
                    <a:lnTo>
                      <a:pt x="6" y="184"/>
                    </a:lnTo>
                    <a:lnTo>
                      <a:pt x="2" y="184"/>
                    </a:lnTo>
                    <a:lnTo>
                      <a:pt x="0" y="186"/>
                    </a:lnTo>
                    <a:lnTo>
                      <a:pt x="4" y="195"/>
                    </a:lnTo>
                    <a:lnTo>
                      <a:pt x="16" y="199"/>
                    </a:lnTo>
                    <a:lnTo>
                      <a:pt x="23" y="205"/>
                    </a:lnTo>
                    <a:lnTo>
                      <a:pt x="27" y="205"/>
                    </a:lnTo>
                    <a:lnTo>
                      <a:pt x="31" y="207"/>
                    </a:lnTo>
                    <a:lnTo>
                      <a:pt x="31" y="211"/>
                    </a:lnTo>
                    <a:lnTo>
                      <a:pt x="37" y="213"/>
                    </a:lnTo>
                    <a:lnTo>
                      <a:pt x="47" y="217"/>
                    </a:lnTo>
                    <a:lnTo>
                      <a:pt x="63" y="215"/>
                    </a:lnTo>
                    <a:lnTo>
                      <a:pt x="80" y="211"/>
                    </a:lnTo>
                    <a:lnTo>
                      <a:pt x="80" y="217"/>
                    </a:lnTo>
                    <a:lnTo>
                      <a:pt x="84" y="217"/>
                    </a:lnTo>
                    <a:lnTo>
                      <a:pt x="84" y="219"/>
                    </a:lnTo>
                    <a:lnTo>
                      <a:pt x="84" y="227"/>
                    </a:lnTo>
                    <a:lnTo>
                      <a:pt x="84" y="227"/>
                    </a:lnTo>
                    <a:lnTo>
                      <a:pt x="166" y="227"/>
                    </a:lnTo>
                    <a:lnTo>
                      <a:pt x="166" y="227"/>
                    </a:lnTo>
                    <a:lnTo>
                      <a:pt x="170" y="227"/>
                    </a:lnTo>
                    <a:lnTo>
                      <a:pt x="174" y="227"/>
                    </a:lnTo>
                    <a:lnTo>
                      <a:pt x="174" y="192"/>
                    </a:lnTo>
                    <a:lnTo>
                      <a:pt x="174" y="190"/>
                    </a:lnTo>
                    <a:lnTo>
                      <a:pt x="172" y="188"/>
                    </a:lnTo>
                    <a:lnTo>
                      <a:pt x="172" y="184"/>
                    </a:lnTo>
                    <a:lnTo>
                      <a:pt x="168" y="176"/>
                    </a:lnTo>
                    <a:lnTo>
                      <a:pt x="166" y="168"/>
                    </a:lnTo>
                    <a:lnTo>
                      <a:pt x="164" y="160"/>
                    </a:lnTo>
                    <a:lnTo>
                      <a:pt x="166" y="158"/>
                    </a:lnTo>
                    <a:lnTo>
                      <a:pt x="166" y="152"/>
                    </a:lnTo>
                    <a:lnTo>
                      <a:pt x="166" y="147"/>
                    </a:lnTo>
                    <a:lnTo>
                      <a:pt x="166" y="145"/>
                    </a:lnTo>
                    <a:lnTo>
                      <a:pt x="161" y="141"/>
                    </a:lnTo>
                    <a:lnTo>
                      <a:pt x="159" y="139"/>
                    </a:lnTo>
                    <a:lnTo>
                      <a:pt x="157" y="137"/>
                    </a:lnTo>
                    <a:lnTo>
                      <a:pt x="155" y="135"/>
                    </a:lnTo>
                    <a:lnTo>
                      <a:pt x="157" y="133"/>
                    </a:lnTo>
                    <a:lnTo>
                      <a:pt x="159" y="133"/>
                    </a:lnTo>
                    <a:lnTo>
                      <a:pt x="161" y="133"/>
                    </a:lnTo>
                    <a:lnTo>
                      <a:pt x="164" y="133"/>
                    </a:lnTo>
                    <a:lnTo>
                      <a:pt x="166" y="133"/>
                    </a:lnTo>
                    <a:lnTo>
                      <a:pt x="166" y="129"/>
                    </a:lnTo>
                    <a:lnTo>
                      <a:pt x="168" y="127"/>
                    </a:lnTo>
                    <a:lnTo>
                      <a:pt x="172" y="129"/>
                    </a:lnTo>
                    <a:lnTo>
                      <a:pt x="174" y="129"/>
                    </a:lnTo>
                    <a:lnTo>
                      <a:pt x="174" y="90"/>
                    </a:lnTo>
                    <a:lnTo>
                      <a:pt x="174" y="90"/>
                    </a:lnTo>
                    <a:lnTo>
                      <a:pt x="170" y="82"/>
                    </a:lnTo>
                    <a:lnTo>
                      <a:pt x="168" y="74"/>
                    </a:lnTo>
                    <a:lnTo>
                      <a:pt x="164" y="68"/>
                    </a:lnTo>
                    <a:lnTo>
                      <a:pt x="159" y="62"/>
                    </a:lnTo>
                    <a:lnTo>
                      <a:pt x="153" y="53"/>
                    </a:lnTo>
                    <a:lnTo>
                      <a:pt x="151" y="51"/>
                    </a:lnTo>
                    <a:lnTo>
                      <a:pt x="151" y="47"/>
                    </a:lnTo>
                    <a:lnTo>
                      <a:pt x="149" y="43"/>
                    </a:lnTo>
                    <a:lnTo>
                      <a:pt x="149" y="39"/>
                    </a:lnTo>
                    <a:lnTo>
                      <a:pt x="147" y="37"/>
                    </a:lnTo>
                    <a:lnTo>
                      <a:pt x="143" y="33"/>
                    </a:lnTo>
                    <a:lnTo>
                      <a:pt x="141" y="31"/>
                    </a:lnTo>
                    <a:lnTo>
                      <a:pt x="139" y="27"/>
                    </a:lnTo>
                    <a:lnTo>
                      <a:pt x="135" y="25"/>
                    </a:lnTo>
                    <a:lnTo>
                      <a:pt x="133" y="23"/>
                    </a:lnTo>
                    <a:lnTo>
                      <a:pt x="131" y="21"/>
                    </a:lnTo>
                    <a:lnTo>
                      <a:pt x="129" y="19"/>
                    </a:lnTo>
                    <a:lnTo>
                      <a:pt x="129" y="17"/>
                    </a:lnTo>
                    <a:lnTo>
                      <a:pt x="125" y="10"/>
                    </a:lnTo>
                    <a:lnTo>
                      <a:pt x="121" y="4"/>
                    </a:lnTo>
                    <a:lnTo>
                      <a:pt x="119" y="2"/>
                    </a:lnTo>
                    <a:lnTo>
                      <a:pt x="114" y="2"/>
                    </a:lnTo>
                    <a:lnTo>
                      <a:pt x="112" y="0"/>
                    </a:lnTo>
                    <a:lnTo>
                      <a:pt x="10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6" name="Freeform 437"/>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7" name="Freeform 438"/>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8" name="Freeform 439"/>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9" name="Freeform 440"/>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0" name="Freeform 441"/>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1" name="Freeform 442"/>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2" name="Freeform 443"/>
              <p:cNvSpPr>
                <a:spLocks/>
              </p:cNvSpPr>
              <p:nvPr/>
            </p:nvSpPr>
            <p:spPr bwMode="auto">
              <a:xfrm>
                <a:off x="5511" y="2673"/>
                <a:ext cx="141" cy="291"/>
              </a:xfrm>
              <a:custGeom>
                <a:avLst/>
                <a:gdLst>
                  <a:gd name="T0" fmla="*/ 76 w 141"/>
                  <a:gd name="T1" fmla="*/ 6 h 291"/>
                  <a:gd name="T2" fmla="*/ 84 w 141"/>
                  <a:gd name="T3" fmla="*/ 6 h 291"/>
                  <a:gd name="T4" fmla="*/ 74 w 141"/>
                  <a:gd name="T5" fmla="*/ 10 h 291"/>
                  <a:gd name="T6" fmla="*/ 66 w 141"/>
                  <a:gd name="T7" fmla="*/ 6 h 291"/>
                  <a:gd name="T8" fmla="*/ 78 w 141"/>
                  <a:gd name="T9" fmla="*/ 21 h 291"/>
                  <a:gd name="T10" fmla="*/ 86 w 141"/>
                  <a:gd name="T11" fmla="*/ 17 h 291"/>
                  <a:gd name="T12" fmla="*/ 92 w 141"/>
                  <a:gd name="T13" fmla="*/ 33 h 291"/>
                  <a:gd name="T14" fmla="*/ 96 w 141"/>
                  <a:gd name="T15" fmla="*/ 47 h 291"/>
                  <a:gd name="T16" fmla="*/ 98 w 141"/>
                  <a:gd name="T17" fmla="*/ 62 h 291"/>
                  <a:gd name="T18" fmla="*/ 92 w 141"/>
                  <a:gd name="T19" fmla="*/ 70 h 291"/>
                  <a:gd name="T20" fmla="*/ 86 w 141"/>
                  <a:gd name="T21" fmla="*/ 60 h 291"/>
                  <a:gd name="T22" fmla="*/ 76 w 141"/>
                  <a:gd name="T23" fmla="*/ 43 h 291"/>
                  <a:gd name="T24" fmla="*/ 78 w 141"/>
                  <a:gd name="T25" fmla="*/ 35 h 291"/>
                  <a:gd name="T26" fmla="*/ 76 w 141"/>
                  <a:gd name="T27" fmla="*/ 33 h 291"/>
                  <a:gd name="T28" fmla="*/ 74 w 141"/>
                  <a:gd name="T29" fmla="*/ 47 h 291"/>
                  <a:gd name="T30" fmla="*/ 78 w 141"/>
                  <a:gd name="T31" fmla="*/ 57 h 291"/>
                  <a:gd name="T32" fmla="*/ 86 w 141"/>
                  <a:gd name="T33" fmla="*/ 78 h 291"/>
                  <a:gd name="T34" fmla="*/ 88 w 141"/>
                  <a:gd name="T35" fmla="*/ 102 h 291"/>
                  <a:gd name="T36" fmla="*/ 96 w 141"/>
                  <a:gd name="T37" fmla="*/ 117 h 291"/>
                  <a:gd name="T38" fmla="*/ 80 w 141"/>
                  <a:gd name="T39" fmla="*/ 113 h 291"/>
                  <a:gd name="T40" fmla="*/ 68 w 141"/>
                  <a:gd name="T41" fmla="*/ 102 h 291"/>
                  <a:gd name="T42" fmla="*/ 55 w 141"/>
                  <a:gd name="T43" fmla="*/ 115 h 291"/>
                  <a:gd name="T44" fmla="*/ 68 w 141"/>
                  <a:gd name="T45" fmla="*/ 123 h 291"/>
                  <a:gd name="T46" fmla="*/ 90 w 141"/>
                  <a:gd name="T47" fmla="*/ 133 h 291"/>
                  <a:gd name="T48" fmla="*/ 94 w 141"/>
                  <a:gd name="T49" fmla="*/ 143 h 291"/>
                  <a:gd name="T50" fmla="*/ 90 w 141"/>
                  <a:gd name="T51" fmla="*/ 158 h 291"/>
                  <a:gd name="T52" fmla="*/ 70 w 141"/>
                  <a:gd name="T53" fmla="*/ 158 h 291"/>
                  <a:gd name="T54" fmla="*/ 63 w 141"/>
                  <a:gd name="T55" fmla="*/ 162 h 291"/>
                  <a:gd name="T56" fmla="*/ 49 w 141"/>
                  <a:gd name="T57" fmla="*/ 170 h 291"/>
                  <a:gd name="T58" fmla="*/ 37 w 141"/>
                  <a:gd name="T59" fmla="*/ 172 h 291"/>
                  <a:gd name="T60" fmla="*/ 10 w 141"/>
                  <a:gd name="T61" fmla="*/ 170 h 291"/>
                  <a:gd name="T62" fmla="*/ 8 w 141"/>
                  <a:gd name="T63" fmla="*/ 182 h 291"/>
                  <a:gd name="T64" fmla="*/ 0 w 141"/>
                  <a:gd name="T65" fmla="*/ 188 h 291"/>
                  <a:gd name="T66" fmla="*/ 8 w 141"/>
                  <a:gd name="T67" fmla="*/ 188 h 291"/>
                  <a:gd name="T68" fmla="*/ 12 w 141"/>
                  <a:gd name="T69" fmla="*/ 194 h 291"/>
                  <a:gd name="T70" fmla="*/ 25 w 141"/>
                  <a:gd name="T71" fmla="*/ 203 h 291"/>
                  <a:gd name="T72" fmla="*/ 41 w 141"/>
                  <a:gd name="T73" fmla="*/ 227 h 291"/>
                  <a:gd name="T74" fmla="*/ 10 w 141"/>
                  <a:gd name="T75" fmla="*/ 235 h 291"/>
                  <a:gd name="T76" fmla="*/ 21 w 141"/>
                  <a:gd name="T77" fmla="*/ 241 h 291"/>
                  <a:gd name="T78" fmla="*/ 33 w 141"/>
                  <a:gd name="T79" fmla="*/ 276 h 291"/>
                  <a:gd name="T80" fmla="*/ 117 w 141"/>
                  <a:gd name="T81" fmla="*/ 286 h 291"/>
                  <a:gd name="T82" fmla="*/ 117 w 141"/>
                  <a:gd name="T83" fmla="*/ 264 h 291"/>
                  <a:gd name="T84" fmla="*/ 123 w 141"/>
                  <a:gd name="T85" fmla="*/ 244 h 291"/>
                  <a:gd name="T86" fmla="*/ 141 w 141"/>
                  <a:gd name="T87" fmla="*/ 246 h 291"/>
                  <a:gd name="T88" fmla="*/ 139 w 141"/>
                  <a:gd name="T89" fmla="*/ 211 h 291"/>
                  <a:gd name="T90" fmla="*/ 123 w 141"/>
                  <a:gd name="T91" fmla="*/ 199 h 291"/>
                  <a:gd name="T92" fmla="*/ 106 w 141"/>
                  <a:gd name="T93" fmla="*/ 205 h 291"/>
                  <a:gd name="T94" fmla="*/ 76 w 141"/>
                  <a:gd name="T95" fmla="*/ 188 h 291"/>
                  <a:gd name="T96" fmla="*/ 68 w 141"/>
                  <a:gd name="T97" fmla="*/ 207 h 291"/>
                  <a:gd name="T98" fmla="*/ 61 w 141"/>
                  <a:gd name="T99" fmla="*/ 227 h 291"/>
                  <a:gd name="T100" fmla="*/ 49 w 141"/>
                  <a:gd name="T101" fmla="*/ 203 h 291"/>
                  <a:gd name="T102" fmla="*/ 74 w 141"/>
                  <a:gd name="T103" fmla="*/ 184 h 291"/>
                  <a:gd name="T104" fmla="*/ 92 w 141"/>
                  <a:gd name="T105" fmla="*/ 197 h 291"/>
                  <a:gd name="T106" fmla="*/ 106 w 141"/>
                  <a:gd name="T107" fmla="*/ 194 h 291"/>
                  <a:gd name="T108" fmla="*/ 123 w 141"/>
                  <a:gd name="T109" fmla="*/ 194 h 291"/>
                  <a:gd name="T110" fmla="*/ 123 w 141"/>
                  <a:gd name="T111" fmla="*/ 186 h 291"/>
                  <a:gd name="T112" fmla="*/ 131 w 141"/>
                  <a:gd name="T113" fmla="*/ 176 h 291"/>
                  <a:gd name="T114" fmla="*/ 141 w 141"/>
                  <a:gd name="T115" fmla="*/ 90 h 291"/>
                  <a:gd name="T116" fmla="*/ 131 w 141"/>
                  <a:gd name="T117" fmla="*/ 74 h 291"/>
                  <a:gd name="T118" fmla="*/ 115 w 141"/>
                  <a:gd name="T119" fmla="*/ 49 h 291"/>
                  <a:gd name="T120" fmla="*/ 102 w 141"/>
                  <a:gd name="T121" fmla="*/ 27 h 291"/>
                  <a:gd name="T122" fmla="*/ 90 w 141"/>
                  <a:gd name="T123" fmla="*/ 6 h 291"/>
                  <a:gd name="T124" fmla="*/ 76 w 141"/>
                  <a:gd name="T12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291">
                    <a:moveTo>
                      <a:pt x="76" y="0"/>
                    </a:moveTo>
                    <a:lnTo>
                      <a:pt x="74" y="2"/>
                    </a:lnTo>
                    <a:lnTo>
                      <a:pt x="74" y="6"/>
                    </a:lnTo>
                    <a:lnTo>
                      <a:pt x="76" y="6"/>
                    </a:lnTo>
                    <a:lnTo>
                      <a:pt x="78" y="6"/>
                    </a:lnTo>
                    <a:lnTo>
                      <a:pt x="80" y="4"/>
                    </a:lnTo>
                    <a:lnTo>
                      <a:pt x="84" y="4"/>
                    </a:lnTo>
                    <a:lnTo>
                      <a:pt x="84" y="6"/>
                    </a:lnTo>
                    <a:lnTo>
                      <a:pt x="82" y="8"/>
                    </a:lnTo>
                    <a:lnTo>
                      <a:pt x="80" y="10"/>
                    </a:lnTo>
                    <a:lnTo>
                      <a:pt x="76" y="10"/>
                    </a:lnTo>
                    <a:lnTo>
                      <a:pt x="74" y="10"/>
                    </a:lnTo>
                    <a:lnTo>
                      <a:pt x="72" y="8"/>
                    </a:lnTo>
                    <a:lnTo>
                      <a:pt x="70" y="4"/>
                    </a:lnTo>
                    <a:lnTo>
                      <a:pt x="68" y="2"/>
                    </a:lnTo>
                    <a:lnTo>
                      <a:pt x="66" y="6"/>
                    </a:lnTo>
                    <a:lnTo>
                      <a:pt x="68" y="10"/>
                    </a:lnTo>
                    <a:lnTo>
                      <a:pt x="72" y="15"/>
                    </a:lnTo>
                    <a:lnTo>
                      <a:pt x="76" y="17"/>
                    </a:lnTo>
                    <a:lnTo>
                      <a:pt x="78" y="21"/>
                    </a:lnTo>
                    <a:lnTo>
                      <a:pt x="80" y="21"/>
                    </a:lnTo>
                    <a:lnTo>
                      <a:pt x="82" y="19"/>
                    </a:lnTo>
                    <a:lnTo>
                      <a:pt x="84" y="17"/>
                    </a:lnTo>
                    <a:lnTo>
                      <a:pt x="86" y="17"/>
                    </a:lnTo>
                    <a:lnTo>
                      <a:pt x="88" y="19"/>
                    </a:lnTo>
                    <a:lnTo>
                      <a:pt x="90" y="23"/>
                    </a:lnTo>
                    <a:lnTo>
                      <a:pt x="90" y="29"/>
                    </a:lnTo>
                    <a:lnTo>
                      <a:pt x="92" y="33"/>
                    </a:lnTo>
                    <a:lnTo>
                      <a:pt x="94" y="37"/>
                    </a:lnTo>
                    <a:lnTo>
                      <a:pt x="94" y="39"/>
                    </a:lnTo>
                    <a:lnTo>
                      <a:pt x="94" y="43"/>
                    </a:lnTo>
                    <a:lnTo>
                      <a:pt x="96" y="47"/>
                    </a:lnTo>
                    <a:lnTo>
                      <a:pt x="96" y="53"/>
                    </a:lnTo>
                    <a:lnTo>
                      <a:pt x="96" y="55"/>
                    </a:lnTo>
                    <a:lnTo>
                      <a:pt x="98" y="60"/>
                    </a:lnTo>
                    <a:lnTo>
                      <a:pt x="98" y="62"/>
                    </a:lnTo>
                    <a:lnTo>
                      <a:pt x="96" y="64"/>
                    </a:lnTo>
                    <a:lnTo>
                      <a:pt x="96" y="68"/>
                    </a:lnTo>
                    <a:lnTo>
                      <a:pt x="94" y="70"/>
                    </a:lnTo>
                    <a:lnTo>
                      <a:pt x="92" y="70"/>
                    </a:lnTo>
                    <a:lnTo>
                      <a:pt x="88" y="68"/>
                    </a:lnTo>
                    <a:lnTo>
                      <a:pt x="86" y="66"/>
                    </a:lnTo>
                    <a:lnTo>
                      <a:pt x="86" y="64"/>
                    </a:lnTo>
                    <a:lnTo>
                      <a:pt x="86" y="60"/>
                    </a:lnTo>
                    <a:lnTo>
                      <a:pt x="82" y="57"/>
                    </a:lnTo>
                    <a:lnTo>
                      <a:pt x="80" y="53"/>
                    </a:lnTo>
                    <a:lnTo>
                      <a:pt x="78" y="49"/>
                    </a:lnTo>
                    <a:lnTo>
                      <a:pt x="76" y="43"/>
                    </a:lnTo>
                    <a:lnTo>
                      <a:pt x="76" y="41"/>
                    </a:lnTo>
                    <a:lnTo>
                      <a:pt x="76" y="37"/>
                    </a:lnTo>
                    <a:lnTo>
                      <a:pt x="76" y="35"/>
                    </a:lnTo>
                    <a:lnTo>
                      <a:pt x="78" y="35"/>
                    </a:lnTo>
                    <a:lnTo>
                      <a:pt x="80" y="33"/>
                    </a:lnTo>
                    <a:lnTo>
                      <a:pt x="78" y="31"/>
                    </a:lnTo>
                    <a:lnTo>
                      <a:pt x="76" y="31"/>
                    </a:lnTo>
                    <a:lnTo>
                      <a:pt x="76" y="33"/>
                    </a:lnTo>
                    <a:lnTo>
                      <a:pt x="74" y="37"/>
                    </a:lnTo>
                    <a:lnTo>
                      <a:pt x="72" y="39"/>
                    </a:lnTo>
                    <a:lnTo>
                      <a:pt x="74" y="43"/>
                    </a:lnTo>
                    <a:lnTo>
                      <a:pt x="74" y="47"/>
                    </a:lnTo>
                    <a:lnTo>
                      <a:pt x="74" y="49"/>
                    </a:lnTo>
                    <a:lnTo>
                      <a:pt x="76" y="53"/>
                    </a:lnTo>
                    <a:lnTo>
                      <a:pt x="76" y="55"/>
                    </a:lnTo>
                    <a:lnTo>
                      <a:pt x="78" y="57"/>
                    </a:lnTo>
                    <a:lnTo>
                      <a:pt x="80" y="68"/>
                    </a:lnTo>
                    <a:lnTo>
                      <a:pt x="80" y="72"/>
                    </a:lnTo>
                    <a:lnTo>
                      <a:pt x="84" y="74"/>
                    </a:lnTo>
                    <a:lnTo>
                      <a:pt x="86" y="78"/>
                    </a:lnTo>
                    <a:lnTo>
                      <a:pt x="90" y="86"/>
                    </a:lnTo>
                    <a:lnTo>
                      <a:pt x="90" y="90"/>
                    </a:lnTo>
                    <a:lnTo>
                      <a:pt x="88" y="100"/>
                    </a:lnTo>
                    <a:lnTo>
                      <a:pt x="88" y="102"/>
                    </a:lnTo>
                    <a:lnTo>
                      <a:pt x="90" y="105"/>
                    </a:lnTo>
                    <a:lnTo>
                      <a:pt x="94" y="109"/>
                    </a:lnTo>
                    <a:lnTo>
                      <a:pt x="96" y="115"/>
                    </a:lnTo>
                    <a:lnTo>
                      <a:pt x="96" y="117"/>
                    </a:lnTo>
                    <a:lnTo>
                      <a:pt x="94" y="119"/>
                    </a:lnTo>
                    <a:lnTo>
                      <a:pt x="88" y="119"/>
                    </a:lnTo>
                    <a:lnTo>
                      <a:pt x="84" y="117"/>
                    </a:lnTo>
                    <a:lnTo>
                      <a:pt x="80" y="113"/>
                    </a:lnTo>
                    <a:lnTo>
                      <a:pt x="78" y="109"/>
                    </a:lnTo>
                    <a:lnTo>
                      <a:pt x="76" y="105"/>
                    </a:lnTo>
                    <a:lnTo>
                      <a:pt x="72" y="102"/>
                    </a:lnTo>
                    <a:lnTo>
                      <a:pt x="68" y="102"/>
                    </a:lnTo>
                    <a:lnTo>
                      <a:pt x="63" y="102"/>
                    </a:lnTo>
                    <a:lnTo>
                      <a:pt x="61" y="107"/>
                    </a:lnTo>
                    <a:lnTo>
                      <a:pt x="57" y="111"/>
                    </a:lnTo>
                    <a:lnTo>
                      <a:pt x="55" y="115"/>
                    </a:lnTo>
                    <a:lnTo>
                      <a:pt x="55" y="117"/>
                    </a:lnTo>
                    <a:lnTo>
                      <a:pt x="59" y="121"/>
                    </a:lnTo>
                    <a:lnTo>
                      <a:pt x="63" y="123"/>
                    </a:lnTo>
                    <a:lnTo>
                      <a:pt x="68" y="123"/>
                    </a:lnTo>
                    <a:lnTo>
                      <a:pt x="74" y="125"/>
                    </a:lnTo>
                    <a:lnTo>
                      <a:pt x="82" y="129"/>
                    </a:lnTo>
                    <a:lnTo>
                      <a:pt x="88" y="131"/>
                    </a:lnTo>
                    <a:lnTo>
                      <a:pt x="90" y="133"/>
                    </a:lnTo>
                    <a:lnTo>
                      <a:pt x="90" y="135"/>
                    </a:lnTo>
                    <a:lnTo>
                      <a:pt x="92" y="139"/>
                    </a:lnTo>
                    <a:lnTo>
                      <a:pt x="92" y="141"/>
                    </a:lnTo>
                    <a:lnTo>
                      <a:pt x="94" y="143"/>
                    </a:lnTo>
                    <a:lnTo>
                      <a:pt x="96" y="145"/>
                    </a:lnTo>
                    <a:lnTo>
                      <a:pt x="96" y="149"/>
                    </a:lnTo>
                    <a:lnTo>
                      <a:pt x="94" y="154"/>
                    </a:lnTo>
                    <a:lnTo>
                      <a:pt x="90" y="158"/>
                    </a:lnTo>
                    <a:lnTo>
                      <a:pt x="86" y="160"/>
                    </a:lnTo>
                    <a:lnTo>
                      <a:pt x="82" y="160"/>
                    </a:lnTo>
                    <a:lnTo>
                      <a:pt x="74" y="156"/>
                    </a:lnTo>
                    <a:lnTo>
                      <a:pt x="70" y="158"/>
                    </a:lnTo>
                    <a:lnTo>
                      <a:pt x="66" y="160"/>
                    </a:lnTo>
                    <a:lnTo>
                      <a:pt x="66" y="160"/>
                    </a:lnTo>
                    <a:lnTo>
                      <a:pt x="66" y="162"/>
                    </a:lnTo>
                    <a:lnTo>
                      <a:pt x="63" y="162"/>
                    </a:lnTo>
                    <a:lnTo>
                      <a:pt x="61" y="164"/>
                    </a:lnTo>
                    <a:lnTo>
                      <a:pt x="55" y="166"/>
                    </a:lnTo>
                    <a:lnTo>
                      <a:pt x="53" y="168"/>
                    </a:lnTo>
                    <a:lnTo>
                      <a:pt x="49" y="170"/>
                    </a:lnTo>
                    <a:lnTo>
                      <a:pt x="45" y="170"/>
                    </a:lnTo>
                    <a:lnTo>
                      <a:pt x="41" y="166"/>
                    </a:lnTo>
                    <a:lnTo>
                      <a:pt x="35" y="168"/>
                    </a:lnTo>
                    <a:lnTo>
                      <a:pt x="37" y="172"/>
                    </a:lnTo>
                    <a:lnTo>
                      <a:pt x="35" y="174"/>
                    </a:lnTo>
                    <a:lnTo>
                      <a:pt x="29" y="176"/>
                    </a:lnTo>
                    <a:lnTo>
                      <a:pt x="21" y="174"/>
                    </a:lnTo>
                    <a:lnTo>
                      <a:pt x="10" y="170"/>
                    </a:lnTo>
                    <a:lnTo>
                      <a:pt x="8" y="172"/>
                    </a:lnTo>
                    <a:lnTo>
                      <a:pt x="6" y="178"/>
                    </a:lnTo>
                    <a:lnTo>
                      <a:pt x="8" y="182"/>
                    </a:lnTo>
                    <a:lnTo>
                      <a:pt x="8" y="182"/>
                    </a:lnTo>
                    <a:lnTo>
                      <a:pt x="6" y="184"/>
                    </a:lnTo>
                    <a:lnTo>
                      <a:pt x="4" y="182"/>
                    </a:lnTo>
                    <a:lnTo>
                      <a:pt x="2" y="184"/>
                    </a:lnTo>
                    <a:lnTo>
                      <a:pt x="0" y="188"/>
                    </a:lnTo>
                    <a:lnTo>
                      <a:pt x="2" y="190"/>
                    </a:lnTo>
                    <a:lnTo>
                      <a:pt x="6" y="192"/>
                    </a:lnTo>
                    <a:lnTo>
                      <a:pt x="8" y="190"/>
                    </a:lnTo>
                    <a:lnTo>
                      <a:pt x="8" y="188"/>
                    </a:lnTo>
                    <a:lnTo>
                      <a:pt x="8" y="186"/>
                    </a:lnTo>
                    <a:lnTo>
                      <a:pt x="12" y="186"/>
                    </a:lnTo>
                    <a:lnTo>
                      <a:pt x="12" y="192"/>
                    </a:lnTo>
                    <a:lnTo>
                      <a:pt x="12" y="194"/>
                    </a:lnTo>
                    <a:lnTo>
                      <a:pt x="10" y="197"/>
                    </a:lnTo>
                    <a:lnTo>
                      <a:pt x="12" y="199"/>
                    </a:lnTo>
                    <a:lnTo>
                      <a:pt x="21" y="201"/>
                    </a:lnTo>
                    <a:lnTo>
                      <a:pt x="25" y="203"/>
                    </a:lnTo>
                    <a:lnTo>
                      <a:pt x="27" y="207"/>
                    </a:lnTo>
                    <a:lnTo>
                      <a:pt x="33" y="215"/>
                    </a:lnTo>
                    <a:lnTo>
                      <a:pt x="41" y="225"/>
                    </a:lnTo>
                    <a:lnTo>
                      <a:pt x="41" y="227"/>
                    </a:lnTo>
                    <a:lnTo>
                      <a:pt x="35" y="231"/>
                    </a:lnTo>
                    <a:lnTo>
                      <a:pt x="31" y="231"/>
                    </a:lnTo>
                    <a:lnTo>
                      <a:pt x="16" y="231"/>
                    </a:lnTo>
                    <a:lnTo>
                      <a:pt x="10" y="235"/>
                    </a:lnTo>
                    <a:lnTo>
                      <a:pt x="10" y="237"/>
                    </a:lnTo>
                    <a:lnTo>
                      <a:pt x="12" y="239"/>
                    </a:lnTo>
                    <a:lnTo>
                      <a:pt x="16" y="241"/>
                    </a:lnTo>
                    <a:lnTo>
                      <a:pt x="21" y="241"/>
                    </a:lnTo>
                    <a:lnTo>
                      <a:pt x="23" y="244"/>
                    </a:lnTo>
                    <a:lnTo>
                      <a:pt x="29" y="268"/>
                    </a:lnTo>
                    <a:lnTo>
                      <a:pt x="31" y="276"/>
                    </a:lnTo>
                    <a:lnTo>
                      <a:pt x="33" y="276"/>
                    </a:lnTo>
                    <a:lnTo>
                      <a:pt x="43" y="291"/>
                    </a:lnTo>
                    <a:lnTo>
                      <a:pt x="106" y="291"/>
                    </a:lnTo>
                    <a:lnTo>
                      <a:pt x="110" y="291"/>
                    </a:lnTo>
                    <a:lnTo>
                      <a:pt x="117" y="286"/>
                    </a:lnTo>
                    <a:lnTo>
                      <a:pt x="119" y="284"/>
                    </a:lnTo>
                    <a:lnTo>
                      <a:pt x="117" y="280"/>
                    </a:lnTo>
                    <a:lnTo>
                      <a:pt x="123" y="276"/>
                    </a:lnTo>
                    <a:lnTo>
                      <a:pt x="117" y="264"/>
                    </a:lnTo>
                    <a:lnTo>
                      <a:pt x="117" y="256"/>
                    </a:lnTo>
                    <a:lnTo>
                      <a:pt x="119" y="250"/>
                    </a:lnTo>
                    <a:lnTo>
                      <a:pt x="119" y="246"/>
                    </a:lnTo>
                    <a:lnTo>
                      <a:pt x="123" y="244"/>
                    </a:lnTo>
                    <a:lnTo>
                      <a:pt x="127" y="248"/>
                    </a:lnTo>
                    <a:lnTo>
                      <a:pt x="127" y="248"/>
                    </a:lnTo>
                    <a:lnTo>
                      <a:pt x="137" y="244"/>
                    </a:lnTo>
                    <a:lnTo>
                      <a:pt x="141" y="246"/>
                    </a:lnTo>
                    <a:lnTo>
                      <a:pt x="141" y="246"/>
                    </a:lnTo>
                    <a:lnTo>
                      <a:pt x="141" y="217"/>
                    </a:lnTo>
                    <a:lnTo>
                      <a:pt x="141" y="215"/>
                    </a:lnTo>
                    <a:lnTo>
                      <a:pt x="139" y="211"/>
                    </a:lnTo>
                    <a:lnTo>
                      <a:pt x="135" y="207"/>
                    </a:lnTo>
                    <a:lnTo>
                      <a:pt x="131" y="203"/>
                    </a:lnTo>
                    <a:lnTo>
                      <a:pt x="127" y="201"/>
                    </a:lnTo>
                    <a:lnTo>
                      <a:pt x="123" y="199"/>
                    </a:lnTo>
                    <a:lnTo>
                      <a:pt x="115" y="199"/>
                    </a:lnTo>
                    <a:lnTo>
                      <a:pt x="115" y="201"/>
                    </a:lnTo>
                    <a:lnTo>
                      <a:pt x="113" y="201"/>
                    </a:lnTo>
                    <a:lnTo>
                      <a:pt x="106" y="205"/>
                    </a:lnTo>
                    <a:lnTo>
                      <a:pt x="102" y="205"/>
                    </a:lnTo>
                    <a:lnTo>
                      <a:pt x="86" y="199"/>
                    </a:lnTo>
                    <a:lnTo>
                      <a:pt x="82" y="190"/>
                    </a:lnTo>
                    <a:lnTo>
                      <a:pt x="76" y="188"/>
                    </a:lnTo>
                    <a:lnTo>
                      <a:pt x="72" y="190"/>
                    </a:lnTo>
                    <a:lnTo>
                      <a:pt x="66" y="197"/>
                    </a:lnTo>
                    <a:lnTo>
                      <a:pt x="66" y="199"/>
                    </a:lnTo>
                    <a:lnTo>
                      <a:pt x="68" y="207"/>
                    </a:lnTo>
                    <a:lnTo>
                      <a:pt x="70" y="221"/>
                    </a:lnTo>
                    <a:lnTo>
                      <a:pt x="68" y="225"/>
                    </a:lnTo>
                    <a:lnTo>
                      <a:pt x="66" y="227"/>
                    </a:lnTo>
                    <a:lnTo>
                      <a:pt x="61" y="227"/>
                    </a:lnTo>
                    <a:lnTo>
                      <a:pt x="57" y="219"/>
                    </a:lnTo>
                    <a:lnTo>
                      <a:pt x="53" y="213"/>
                    </a:lnTo>
                    <a:lnTo>
                      <a:pt x="45" y="207"/>
                    </a:lnTo>
                    <a:lnTo>
                      <a:pt x="49" y="203"/>
                    </a:lnTo>
                    <a:lnTo>
                      <a:pt x="51" y="199"/>
                    </a:lnTo>
                    <a:lnTo>
                      <a:pt x="53" y="197"/>
                    </a:lnTo>
                    <a:lnTo>
                      <a:pt x="53" y="194"/>
                    </a:lnTo>
                    <a:lnTo>
                      <a:pt x="74" y="184"/>
                    </a:lnTo>
                    <a:lnTo>
                      <a:pt x="80" y="184"/>
                    </a:lnTo>
                    <a:lnTo>
                      <a:pt x="84" y="186"/>
                    </a:lnTo>
                    <a:lnTo>
                      <a:pt x="88" y="192"/>
                    </a:lnTo>
                    <a:lnTo>
                      <a:pt x="92" y="197"/>
                    </a:lnTo>
                    <a:lnTo>
                      <a:pt x="104" y="199"/>
                    </a:lnTo>
                    <a:lnTo>
                      <a:pt x="104" y="197"/>
                    </a:lnTo>
                    <a:lnTo>
                      <a:pt x="104" y="197"/>
                    </a:lnTo>
                    <a:lnTo>
                      <a:pt x="106" y="194"/>
                    </a:lnTo>
                    <a:lnTo>
                      <a:pt x="108" y="197"/>
                    </a:lnTo>
                    <a:lnTo>
                      <a:pt x="115" y="194"/>
                    </a:lnTo>
                    <a:lnTo>
                      <a:pt x="117" y="197"/>
                    </a:lnTo>
                    <a:lnTo>
                      <a:pt x="123" y="194"/>
                    </a:lnTo>
                    <a:lnTo>
                      <a:pt x="123" y="194"/>
                    </a:lnTo>
                    <a:lnTo>
                      <a:pt x="121" y="192"/>
                    </a:lnTo>
                    <a:lnTo>
                      <a:pt x="121" y="190"/>
                    </a:lnTo>
                    <a:lnTo>
                      <a:pt x="123" y="186"/>
                    </a:lnTo>
                    <a:lnTo>
                      <a:pt x="123" y="184"/>
                    </a:lnTo>
                    <a:lnTo>
                      <a:pt x="127" y="180"/>
                    </a:lnTo>
                    <a:lnTo>
                      <a:pt x="127" y="178"/>
                    </a:lnTo>
                    <a:lnTo>
                      <a:pt x="131" y="176"/>
                    </a:lnTo>
                    <a:lnTo>
                      <a:pt x="135" y="174"/>
                    </a:lnTo>
                    <a:lnTo>
                      <a:pt x="139" y="174"/>
                    </a:lnTo>
                    <a:lnTo>
                      <a:pt x="141" y="170"/>
                    </a:lnTo>
                    <a:lnTo>
                      <a:pt x="141" y="90"/>
                    </a:lnTo>
                    <a:lnTo>
                      <a:pt x="139" y="86"/>
                    </a:lnTo>
                    <a:lnTo>
                      <a:pt x="137" y="82"/>
                    </a:lnTo>
                    <a:lnTo>
                      <a:pt x="133" y="78"/>
                    </a:lnTo>
                    <a:lnTo>
                      <a:pt x="131" y="74"/>
                    </a:lnTo>
                    <a:lnTo>
                      <a:pt x="125" y="66"/>
                    </a:lnTo>
                    <a:lnTo>
                      <a:pt x="121" y="60"/>
                    </a:lnTo>
                    <a:lnTo>
                      <a:pt x="119" y="55"/>
                    </a:lnTo>
                    <a:lnTo>
                      <a:pt x="115" y="49"/>
                    </a:lnTo>
                    <a:lnTo>
                      <a:pt x="113" y="43"/>
                    </a:lnTo>
                    <a:lnTo>
                      <a:pt x="108" y="39"/>
                    </a:lnTo>
                    <a:lnTo>
                      <a:pt x="106" y="33"/>
                    </a:lnTo>
                    <a:lnTo>
                      <a:pt x="102" y="27"/>
                    </a:lnTo>
                    <a:lnTo>
                      <a:pt x="98" y="23"/>
                    </a:lnTo>
                    <a:lnTo>
                      <a:pt x="94" y="15"/>
                    </a:lnTo>
                    <a:lnTo>
                      <a:pt x="90" y="10"/>
                    </a:lnTo>
                    <a:lnTo>
                      <a:pt x="90" y="6"/>
                    </a:lnTo>
                    <a:lnTo>
                      <a:pt x="86" y="2"/>
                    </a:lnTo>
                    <a:lnTo>
                      <a:pt x="82" y="0"/>
                    </a:lnTo>
                    <a:lnTo>
                      <a:pt x="80" y="0"/>
                    </a:lnTo>
                    <a:lnTo>
                      <a:pt x="7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3" name="Freeform 444"/>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4" name="Freeform 445"/>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5" name="Freeform 446"/>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6" name="Freeform 447"/>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7" name="Freeform 448"/>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288" name="Freeform 449"/>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9" name="Freeform 450"/>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290" name="Freeform 451"/>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1" name="Freeform 452"/>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292" name="Freeform 453"/>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3" name="Freeform 454"/>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4" name="Freeform 455"/>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5" name="Freeform 456"/>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6" name="Freeform 457"/>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7" name="Freeform 458"/>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8" name="Freeform 459"/>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9" name="Freeform 460"/>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0" name="Freeform 461"/>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1" name="Freeform 462"/>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2" name="Freeform 463"/>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3" name="Freeform 464"/>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4" name="Freeform 465"/>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5" name="Freeform 466"/>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6" name="Freeform 467"/>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7" name="Freeform 468"/>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8" name="Freeform 469"/>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9" name="Freeform 470"/>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0" name="Freeform 471"/>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1" name="Freeform 472"/>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2" name="Freeform 473"/>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3" name="Freeform 474"/>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4" name="Freeform 475"/>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5" name="Freeform 476"/>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6" name="Freeform 477"/>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7" name="Freeform 478"/>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8" name="Freeform 479"/>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9" name="Freeform 480"/>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0" name="Freeform 481"/>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1" name="Freeform 482"/>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2" name="Freeform 483"/>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3" name="Freeform 484"/>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4" name="Freeform 485"/>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5" name="Freeform 486"/>
              <p:cNvSpPr>
                <a:spLocks/>
              </p:cNvSpPr>
              <p:nvPr/>
            </p:nvSpPr>
            <p:spPr bwMode="auto">
              <a:xfrm>
                <a:off x="4992" y="2757"/>
                <a:ext cx="235" cy="192"/>
              </a:xfrm>
              <a:custGeom>
                <a:avLst/>
                <a:gdLst>
                  <a:gd name="T0" fmla="*/ 70 w 235"/>
                  <a:gd name="T1" fmla="*/ 12 h 192"/>
                  <a:gd name="T2" fmla="*/ 55 w 235"/>
                  <a:gd name="T3" fmla="*/ 14 h 192"/>
                  <a:gd name="T4" fmla="*/ 55 w 235"/>
                  <a:gd name="T5" fmla="*/ 35 h 192"/>
                  <a:gd name="T6" fmla="*/ 49 w 235"/>
                  <a:gd name="T7" fmla="*/ 49 h 192"/>
                  <a:gd name="T8" fmla="*/ 29 w 235"/>
                  <a:gd name="T9" fmla="*/ 55 h 192"/>
                  <a:gd name="T10" fmla="*/ 8 w 235"/>
                  <a:gd name="T11" fmla="*/ 45 h 192"/>
                  <a:gd name="T12" fmla="*/ 4 w 235"/>
                  <a:gd name="T13" fmla="*/ 59 h 192"/>
                  <a:gd name="T14" fmla="*/ 16 w 235"/>
                  <a:gd name="T15" fmla="*/ 70 h 192"/>
                  <a:gd name="T16" fmla="*/ 31 w 235"/>
                  <a:gd name="T17" fmla="*/ 76 h 192"/>
                  <a:gd name="T18" fmla="*/ 41 w 235"/>
                  <a:gd name="T19" fmla="*/ 92 h 192"/>
                  <a:gd name="T20" fmla="*/ 53 w 235"/>
                  <a:gd name="T21" fmla="*/ 102 h 192"/>
                  <a:gd name="T22" fmla="*/ 65 w 235"/>
                  <a:gd name="T23" fmla="*/ 98 h 192"/>
                  <a:gd name="T24" fmla="*/ 72 w 235"/>
                  <a:gd name="T25" fmla="*/ 106 h 192"/>
                  <a:gd name="T26" fmla="*/ 74 w 235"/>
                  <a:gd name="T27" fmla="*/ 113 h 192"/>
                  <a:gd name="T28" fmla="*/ 63 w 235"/>
                  <a:gd name="T29" fmla="*/ 110 h 192"/>
                  <a:gd name="T30" fmla="*/ 72 w 235"/>
                  <a:gd name="T31" fmla="*/ 119 h 192"/>
                  <a:gd name="T32" fmla="*/ 84 w 235"/>
                  <a:gd name="T33" fmla="*/ 127 h 192"/>
                  <a:gd name="T34" fmla="*/ 92 w 235"/>
                  <a:gd name="T35" fmla="*/ 135 h 192"/>
                  <a:gd name="T36" fmla="*/ 74 w 235"/>
                  <a:gd name="T37" fmla="*/ 133 h 192"/>
                  <a:gd name="T38" fmla="*/ 53 w 235"/>
                  <a:gd name="T39" fmla="*/ 117 h 192"/>
                  <a:gd name="T40" fmla="*/ 37 w 235"/>
                  <a:gd name="T41" fmla="*/ 106 h 192"/>
                  <a:gd name="T42" fmla="*/ 29 w 235"/>
                  <a:gd name="T43" fmla="*/ 96 h 192"/>
                  <a:gd name="T44" fmla="*/ 27 w 235"/>
                  <a:gd name="T45" fmla="*/ 104 h 192"/>
                  <a:gd name="T46" fmla="*/ 39 w 235"/>
                  <a:gd name="T47" fmla="*/ 121 h 192"/>
                  <a:gd name="T48" fmla="*/ 43 w 235"/>
                  <a:gd name="T49" fmla="*/ 131 h 192"/>
                  <a:gd name="T50" fmla="*/ 45 w 235"/>
                  <a:gd name="T51" fmla="*/ 141 h 192"/>
                  <a:gd name="T52" fmla="*/ 59 w 235"/>
                  <a:gd name="T53" fmla="*/ 145 h 192"/>
                  <a:gd name="T54" fmla="*/ 74 w 235"/>
                  <a:gd name="T55" fmla="*/ 143 h 192"/>
                  <a:gd name="T56" fmla="*/ 92 w 235"/>
                  <a:gd name="T57" fmla="*/ 149 h 192"/>
                  <a:gd name="T58" fmla="*/ 90 w 235"/>
                  <a:gd name="T59" fmla="*/ 162 h 192"/>
                  <a:gd name="T60" fmla="*/ 74 w 235"/>
                  <a:gd name="T61" fmla="*/ 164 h 192"/>
                  <a:gd name="T62" fmla="*/ 88 w 235"/>
                  <a:gd name="T63" fmla="*/ 170 h 192"/>
                  <a:gd name="T64" fmla="*/ 96 w 235"/>
                  <a:gd name="T65" fmla="*/ 178 h 192"/>
                  <a:gd name="T66" fmla="*/ 106 w 235"/>
                  <a:gd name="T67" fmla="*/ 192 h 192"/>
                  <a:gd name="T68" fmla="*/ 202 w 235"/>
                  <a:gd name="T69" fmla="*/ 180 h 192"/>
                  <a:gd name="T70" fmla="*/ 196 w 235"/>
                  <a:gd name="T71" fmla="*/ 162 h 192"/>
                  <a:gd name="T72" fmla="*/ 198 w 235"/>
                  <a:gd name="T73" fmla="*/ 139 h 192"/>
                  <a:gd name="T74" fmla="*/ 213 w 235"/>
                  <a:gd name="T75" fmla="*/ 143 h 192"/>
                  <a:gd name="T76" fmla="*/ 227 w 235"/>
                  <a:gd name="T77" fmla="*/ 145 h 192"/>
                  <a:gd name="T78" fmla="*/ 235 w 235"/>
                  <a:gd name="T79" fmla="*/ 94 h 192"/>
                  <a:gd name="T80" fmla="*/ 223 w 235"/>
                  <a:gd name="T81" fmla="*/ 74 h 192"/>
                  <a:gd name="T82" fmla="*/ 219 w 235"/>
                  <a:gd name="T83" fmla="*/ 59 h 192"/>
                  <a:gd name="T84" fmla="*/ 184 w 235"/>
                  <a:gd name="T85" fmla="*/ 37 h 192"/>
                  <a:gd name="T86" fmla="*/ 145 w 235"/>
                  <a:gd name="T87" fmla="*/ 53 h 192"/>
                  <a:gd name="T88" fmla="*/ 119 w 235"/>
                  <a:gd name="T89" fmla="*/ 45 h 192"/>
                  <a:gd name="T90" fmla="*/ 110 w 235"/>
                  <a:gd name="T91" fmla="*/ 33 h 192"/>
                  <a:gd name="T92" fmla="*/ 110 w 235"/>
                  <a:gd name="T93" fmla="*/ 8 h 192"/>
                  <a:gd name="T94" fmla="*/ 88 w 235"/>
                  <a:gd name="T9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192">
                    <a:moveTo>
                      <a:pt x="82" y="2"/>
                    </a:moveTo>
                    <a:lnTo>
                      <a:pt x="78" y="4"/>
                    </a:lnTo>
                    <a:lnTo>
                      <a:pt x="74" y="8"/>
                    </a:lnTo>
                    <a:lnTo>
                      <a:pt x="70" y="12"/>
                    </a:lnTo>
                    <a:lnTo>
                      <a:pt x="68" y="14"/>
                    </a:lnTo>
                    <a:lnTo>
                      <a:pt x="59" y="14"/>
                    </a:lnTo>
                    <a:lnTo>
                      <a:pt x="57" y="14"/>
                    </a:lnTo>
                    <a:lnTo>
                      <a:pt x="55" y="14"/>
                    </a:lnTo>
                    <a:lnTo>
                      <a:pt x="49" y="16"/>
                    </a:lnTo>
                    <a:lnTo>
                      <a:pt x="55" y="25"/>
                    </a:lnTo>
                    <a:lnTo>
                      <a:pt x="57" y="33"/>
                    </a:lnTo>
                    <a:lnTo>
                      <a:pt x="55" y="35"/>
                    </a:lnTo>
                    <a:lnTo>
                      <a:pt x="55" y="39"/>
                    </a:lnTo>
                    <a:lnTo>
                      <a:pt x="51" y="43"/>
                    </a:lnTo>
                    <a:lnTo>
                      <a:pt x="51" y="47"/>
                    </a:lnTo>
                    <a:lnTo>
                      <a:pt x="49" y="49"/>
                    </a:lnTo>
                    <a:lnTo>
                      <a:pt x="47" y="53"/>
                    </a:lnTo>
                    <a:lnTo>
                      <a:pt x="41" y="57"/>
                    </a:lnTo>
                    <a:lnTo>
                      <a:pt x="37" y="57"/>
                    </a:lnTo>
                    <a:lnTo>
                      <a:pt x="29" y="55"/>
                    </a:lnTo>
                    <a:lnTo>
                      <a:pt x="27" y="53"/>
                    </a:lnTo>
                    <a:lnTo>
                      <a:pt x="18" y="49"/>
                    </a:lnTo>
                    <a:lnTo>
                      <a:pt x="12" y="45"/>
                    </a:lnTo>
                    <a:lnTo>
                      <a:pt x="8" y="45"/>
                    </a:lnTo>
                    <a:lnTo>
                      <a:pt x="2" y="45"/>
                    </a:lnTo>
                    <a:lnTo>
                      <a:pt x="0" y="51"/>
                    </a:lnTo>
                    <a:lnTo>
                      <a:pt x="2" y="55"/>
                    </a:lnTo>
                    <a:lnTo>
                      <a:pt x="4" y="59"/>
                    </a:lnTo>
                    <a:lnTo>
                      <a:pt x="8" y="61"/>
                    </a:lnTo>
                    <a:lnTo>
                      <a:pt x="12" y="63"/>
                    </a:lnTo>
                    <a:lnTo>
                      <a:pt x="14" y="68"/>
                    </a:lnTo>
                    <a:lnTo>
                      <a:pt x="16" y="70"/>
                    </a:lnTo>
                    <a:lnTo>
                      <a:pt x="23" y="72"/>
                    </a:lnTo>
                    <a:lnTo>
                      <a:pt x="27" y="74"/>
                    </a:lnTo>
                    <a:lnTo>
                      <a:pt x="29" y="74"/>
                    </a:lnTo>
                    <a:lnTo>
                      <a:pt x="31" y="76"/>
                    </a:lnTo>
                    <a:lnTo>
                      <a:pt x="33" y="80"/>
                    </a:lnTo>
                    <a:lnTo>
                      <a:pt x="37" y="86"/>
                    </a:lnTo>
                    <a:lnTo>
                      <a:pt x="39" y="88"/>
                    </a:lnTo>
                    <a:lnTo>
                      <a:pt x="41" y="92"/>
                    </a:lnTo>
                    <a:lnTo>
                      <a:pt x="45" y="96"/>
                    </a:lnTo>
                    <a:lnTo>
                      <a:pt x="47" y="98"/>
                    </a:lnTo>
                    <a:lnTo>
                      <a:pt x="51" y="100"/>
                    </a:lnTo>
                    <a:lnTo>
                      <a:pt x="53" y="102"/>
                    </a:lnTo>
                    <a:lnTo>
                      <a:pt x="57" y="102"/>
                    </a:lnTo>
                    <a:lnTo>
                      <a:pt x="59" y="102"/>
                    </a:lnTo>
                    <a:lnTo>
                      <a:pt x="63" y="102"/>
                    </a:lnTo>
                    <a:lnTo>
                      <a:pt x="65" y="98"/>
                    </a:lnTo>
                    <a:lnTo>
                      <a:pt x="68" y="102"/>
                    </a:lnTo>
                    <a:lnTo>
                      <a:pt x="70" y="104"/>
                    </a:lnTo>
                    <a:lnTo>
                      <a:pt x="72" y="104"/>
                    </a:lnTo>
                    <a:lnTo>
                      <a:pt x="72" y="106"/>
                    </a:lnTo>
                    <a:lnTo>
                      <a:pt x="72" y="108"/>
                    </a:lnTo>
                    <a:lnTo>
                      <a:pt x="76" y="108"/>
                    </a:lnTo>
                    <a:lnTo>
                      <a:pt x="76" y="110"/>
                    </a:lnTo>
                    <a:lnTo>
                      <a:pt x="74" y="113"/>
                    </a:lnTo>
                    <a:lnTo>
                      <a:pt x="72" y="110"/>
                    </a:lnTo>
                    <a:lnTo>
                      <a:pt x="68" y="108"/>
                    </a:lnTo>
                    <a:lnTo>
                      <a:pt x="65" y="106"/>
                    </a:lnTo>
                    <a:lnTo>
                      <a:pt x="63" y="110"/>
                    </a:lnTo>
                    <a:lnTo>
                      <a:pt x="63" y="113"/>
                    </a:lnTo>
                    <a:lnTo>
                      <a:pt x="65" y="117"/>
                    </a:lnTo>
                    <a:lnTo>
                      <a:pt x="70" y="119"/>
                    </a:lnTo>
                    <a:lnTo>
                      <a:pt x="72" y="119"/>
                    </a:lnTo>
                    <a:lnTo>
                      <a:pt x="74" y="119"/>
                    </a:lnTo>
                    <a:lnTo>
                      <a:pt x="78" y="119"/>
                    </a:lnTo>
                    <a:lnTo>
                      <a:pt x="82" y="123"/>
                    </a:lnTo>
                    <a:lnTo>
                      <a:pt x="84" y="127"/>
                    </a:lnTo>
                    <a:lnTo>
                      <a:pt x="84" y="129"/>
                    </a:lnTo>
                    <a:lnTo>
                      <a:pt x="88" y="131"/>
                    </a:lnTo>
                    <a:lnTo>
                      <a:pt x="90" y="131"/>
                    </a:lnTo>
                    <a:lnTo>
                      <a:pt x="92" y="135"/>
                    </a:lnTo>
                    <a:lnTo>
                      <a:pt x="92" y="139"/>
                    </a:lnTo>
                    <a:lnTo>
                      <a:pt x="86" y="139"/>
                    </a:lnTo>
                    <a:lnTo>
                      <a:pt x="80" y="137"/>
                    </a:lnTo>
                    <a:lnTo>
                      <a:pt x="74" y="133"/>
                    </a:lnTo>
                    <a:lnTo>
                      <a:pt x="68" y="129"/>
                    </a:lnTo>
                    <a:lnTo>
                      <a:pt x="61" y="125"/>
                    </a:lnTo>
                    <a:lnTo>
                      <a:pt x="55" y="123"/>
                    </a:lnTo>
                    <a:lnTo>
                      <a:pt x="53" y="117"/>
                    </a:lnTo>
                    <a:lnTo>
                      <a:pt x="49" y="117"/>
                    </a:lnTo>
                    <a:lnTo>
                      <a:pt x="45" y="113"/>
                    </a:lnTo>
                    <a:lnTo>
                      <a:pt x="41" y="108"/>
                    </a:lnTo>
                    <a:lnTo>
                      <a:pt x="37" y="106"/>
                    </a:lnTo>
                    <a:lnTo>
                      <a:pt x="33" y="102"/>
                    </a:lnTo>
                    <a:lnTo>
                      <a:pt x="31" y="100"/>
                    </a:lnTo>
                    <a:lnTo>
                      <a:pt x="31" y="98"/>
                    </a:lnTo>
                    <a:lnTo>
                      <a:pt x="29" y="96"/>
                    </a:lnTo>
                    <a:lnTo>
                      <a:pt x="27" y="94"/>
                    </a:lnTo>
                    <a:lnTo>
                      <a:pt x="25" y="96"/>
                    </a:lnTo>
                    <a:lnTo>
                      <a:pt x="25" y="100"/>
                    </a:lnTo>
                    <a:lnTo>
                      <a:pt x="27" y="104"/>
                    </a:lnTo>
                    <a:lnTo>
                      <a:pt x="29" y="110"/>
                    </a:lnTo>
                    <a:lnTo>
                      <a:pt x="33" y="113"/>
                    </a:lnTo>
                    <a:lnTo>
                      <a:pt x="35" y="117"/>
                    </a:lnTo>
                    <a:lnTo>
                      <a:pt x="39" y="121"/>
                    </a:lnTo>
                    <a:lnTo>
                      <a:pt x="43" y="123"/>
                    </a:lnTo>
                    <a:lnTo>
                      <a:pt x="43" y="125"/>
                    </a:lnTo>
                    <a:lnTo>
                      <a:pt x="45" y="129"/>
                    </a:lnTo>
                    <a:lnTo>
                      <a:pt x="43" y="131"/>
                    </a:lnTo>
                    <a:lnTo>
                      <a:pt x="43" y="133"/>
                    </a:lnTo>
                    <a:lnTo>
                      <a:pt x="41" y="135"/>
                    </a:lnTo>
                    <a:lnTo>
                      <a:pt x="43" y="139"/>
                    </a:lnTo>
                    <a:lnTo>
                      <a:pt x="45" y="141"/>
                    </a:lnTo>
                    <a:lnTo>
                      <a:pt x="51" y="141"/>
                    </a:lnTo>
                    <a:lnTo>
                      <a:pt x="55" y="143"/>
                    </a:lnTo>
                    <a:lnTo>
                      <a:pt x="57" y="143"/>
                    </a:lnTo>
                    <a:lnTo>
                      <a:pt x="59" y="145"/>
                    </a:lnTo>
                    <a:lnTo>
                      <a:pt x="61" y="143"/>
                    </a:lnTo>
                    <a:lnTo>
                      <a:pt x="65" y="143"/>
                    </a:lnTo>
                    <a:lnTo>
                      <a:pt x="70" y="143"/>
                    </a:lnTo>
                    <a:lnTo>
                      <a:pt x="74" y="143"/>
                    </a:lnTo>
                    <a:lnTo>
                      <a:pt x="80" y="145"/>
                    </a:lnTo>
                    <a:lnTo>
                      <a:pt x="82" y="145"/>
                    </a:lnTo>
                    <a:lnTo>
                      <a:pt x="88" y="147"/>
                    </a:lnTo>
                    <a:lnTo>
                      <a:pt x="92" y="149"/>
                    </a:lnTo>
                    <a:lnTo>
                      <a:pt x="94" y="153"/>
                    </a:lnTo>
                    <a:lnTo>
                      <a:pt x="94" y="157"/>
                    </a:lnTo>
                    <a:lnTo>
                      <a:pt x="92" y="160"/>
                    </a:lnTo>
                    <a:lnTo>
                      <a:pt x="90" y="162"/>
                    </a:lnTo>
                    <a:lnTo>
                      <a:pt x="86" y="162"/>
                    </a:lnTo>
                    <a:lnTo>
                      <a:pt x="82" y="160"/>
                    </a:lnTo>
                    <a:lnTo>
                      <a:pt x="76" y="160"/>
                    </a:lnTo>
                    <a:lnTo>
                      <a:pt x="74" y="164"/>
                    </a:lnTo>
                    <a:lnTo>
                      <a:pt x="76" y="166"/>
                    </a:lnTo>
                    <a:lnTo>
                      <a:pt x="82" y="166"/>
                    </a:lnTo>
                    <a:lnTo>
                      <a:pt x="86" y="168"/>
                    </a:lnTo>
                    <a:lnTo>
                      <a:pt x="88" y="170"/>
                    </a:lnTo>
                    <a:lnTo>
                      <a:pt x="90" y="170"/>
                    </a:lnTo>
                    <a:lnTo>
                      <a:pt x="90" y="170"/>
                    </a:lnTo>
                    <a:lnTo>
                      <a:pt x="94" y="174"/>
                    </a:lnTo>
                    <a:lnTo>
                      <a:pt x="96" y="178"/>
                    </a:lnTo>
                    <a:lnTo>
                      <a:pt x="100" y="180"/>
                    </a:lnTo>
                    <a:lnTo>
                      <a:pt x="102" y="184"/>
                    </a:lnTo>
                    <a:lnTo>
                      <a:pt x="106" y="188"/>
                    </a:lnTo>
                    <a:lnTo>
                      <a:pt x="106" y="192"/>
                    </a:lnTo>
                    <a:lnTo>
                      <a:pt x="106" y="192"/>
                    </a:lnTo>
                    <a:lnTo>
                      <a:pt x="198" y="192"/>
                    </a:lnTo>
                    <a:lnTo>
                      <a:pt x="204" y="188"/>
                    </a:lnTo>
                    <a:lnTo>
                      <a:pt x="202" y="180"/>
                    </a:lnTo>
                    <a:lnTo>
                      <a:pt x="202" y="170"/>
                    </a:lnTo>
                    <a:lnTo>
                      <a:pt x="200" y="170"/>
                    </a:lnTo>
                    <a:lnTo>
                      <a:pt x="198" y="166"/>
                    </a:lnTo>
                    <a:lnTo>
                      <a:pt x="196" y="162"/>
                    </a:lnTo>
                    <a:lnTo>
                      <a:pt x="198" y="151"/>
                    </a:lnTo>
                    <a:lnTo>
                      <a:pt x="194" y="147"/>
                    </a:lnTo>
                    <a:lnTo>
                      <a:pt x="192" y="139"/>
                    </a:lnTo>
                    <a:lnTo>
                      <a:pt x="198" y="139"/>
                    </a:lnTo>
                    <a:lnTo>
                      <a:pt x="202" y="143"/>
                    </a:lnTo>
                    <a:lnTo>
                      <a:pt x="204" y="143"/>
                    </a:lnTo>
                    <a:lnTo>
                      <a:pt x="206" y="145"/>
                    </a:lnTo>
                    <a:lnTo>
                      <a:pt x="213" y="143"/>
                    </a:lnTo>
                    <a:lnTo>
                      <a:pt x="215" y="147"/>
                    </a:lnTo>
                    <a:lnTo>
                      <a:pt x="221" y="149"/>
                    </a:lnTo>
                    <a:lnTo>
                      <a:pt x="225" y="149"/>
                    </a:lnTo>
                    <a:lnTo>
                      <a:pt x="227" y="145"/>
                    </a:lnTo>
                    <a:lnTo>
                      <a:pt x="231" y="143"/>
                    </a:lnTo>
                    <a:lnTo>
                      <a:pt x="235" y="139"/>
                    </a:lnTo>
                    <a:lnTo>
                      <a:pt x="235" y="139"/>
                    </a:lnTo>
                    <a:lnTo>
                      <a:pt x="235" y="94"/>
                    </a:lnTo>
                    <a:lnTo>
                      <a:pt x="229" y="84"/>
                    </a:lnTo>
                    <a:lnTo>
                      <a:pt x="225" y="80"/>
                    </a:lnTo>
                    <a:lnTo>
                      <a:pt x="217" y="78"/>
                    </a:lnTo>
                    <a:lnTo>
                      <a:pt x="223" y="74"/>
                    </a:lnTo>
                    <a:lnTo>
                      <a:pt x="223" y="72"/>
                    </a:lnTo>
                    <a:lnTo>
                      <a:pt x="223" y="70"/>
                    </a:lnTo>
                    <a:lnTo>
                      <a:pt x="219" y="65"/>
                    </a:lnTo>
                    <a:lnTo>
                      <a:pt x="219" y="59"/>
                    </a:lnTo>
                    <a:lnTo>
                      <a:pt x="196" y="47"/>
                    </a:lnTo>
                    <a:lnTo>
                      <a:pt x="192" y="41"/>
                    </a:lnTo>
                    <a:lnTo>
                      <a:pt x="190" y="33"/>
                    </a:lnTo>
                    <a:lnTo>
                      <a:pt x="184" y="37"/>
                    </a:lnTo>
                    <a:lnTo>
                      <a:pt x="172" y="49"/>
                    </a:lnTo>
                    <a:lnTo>
                      <a:pt x="170" y="51"/>
                    </a:lnTo>
                    <a:lnTo>
                      <a:pt x="159" y="51"/>
                    </a:lnTo>
                    <a:lnTo>
                      <a:pt x="145" y="53"/>
                    </a:lnTo>
                    <a:lnTo>
                      <a:pt x="133" y="51"/>
                    </a:lnTo>
                    <a:lnTo>
                      <a:pt x="125" y="51"/>
                    </a:lnTo>
                    <a:lnTo>
                      <a:pt x="121" y="49"/>
                    </a:lnTo>
                    <a:lnTo>
                      <a:pt x="119" y="45"/>
                    </a:lnTo>
                    <a:lnTo>
                      <a:pt x="117" y="45"/>
                    </a:lnTo>
                    <a:lnTo>
                      <a:pt x="112" y="41"/>
                    </a:lnTo>
                    <a:lnTo>
                      <a:pt x="112" y="37"/>
                    </a:lnTo>
                    <a:lnTo>
                      <a:pt x="110" y="33"/>
                    </a:lnTo>
                    <a:lnTo>
                      <a:pt x="108" y="25"/>
                    </a:lnTo>
                    <a:lnTo>
                      <a:pt x="110" y="18"/>
                    </a:lnTo>
                    <a:lnTo>
                      <a:pt x="110" y="12"/>
                    </a:lnTo>
                    <a:lnTo>
                      <a:pt x="110" y="8"/>
                    </a:lnTo>
                    <a:lnTo>
                      <a:pt x="108" y="4"/>
                    </a:lnTo>
                    <a:lnTo>
                      <a:pt x="104" y="2"/>
                    </a:lnTo>
                    <a:lnTo>
                      <a:pt x="96" y="2"/>
                    </a:lnTo>
                    <a:lnTo>
                      <a:pt x="88" y="0"/>
                    </a:lnTo>
                    <a:lnTo>
                      <a:pt x="82"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6" name="Freeform 487"/>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7" name="Freeform 488"/>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8" name="Freeform 489"/>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9" name="Freeform 490"/>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0" name="Freeform 491"/>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1" name="Freeform 492"/>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2" name="Freeform 493"/>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3" name="Freeform 494"/>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4" name="Freeform 495"/>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5" name="Freeform 496"/>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6" name="Freeform 497"/>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7" name="Freeform 498"/>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8" name="Freeform 499"/>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9" name="Freeform 500"/>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1" name="Freeform 502"/>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42" name="Freeform 503"/>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3" name="Freeform 504"/>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44" name="Freeform 505"/>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6" name="Freeform 507"/>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47" name="Freeform 508"/>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8" name="Freeform 509"/>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9" name="Freeform 510"/>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0" name="Freeform 511"/>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1" name="Freeform 512"/>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2" name="Freeform 513"/>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3" name="Freeform 514"/>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4" name="Freeform 515"/>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5" name="Freeform 516"/>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6" name="Freeform 517"/>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7" name="Freeform 518"/>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8" name="Freeform 519"/>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9" name="Freeform 520"/>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0" name="Freeform 521"/>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1" name="Freeform 522"/>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2" name="Freeform 523"/>
              <p:cNvSpPr>
                <a:spLocks/>
              </p:cNvSpPr>
              <p:nvPr/>
            </p:nvSpPr>
            <p:spPr bwMode="auto">
              <a:xfrm>
                <a:off x="5117" y="2894"/>
                <a:ext cx="245" cy="303"/>
              </a:xfrm>
              <a:custGeom>
                <a:avLst/>
                <a:gdLst>
                  <a:gd name="T0" fmla="*/ 96 w 245"/>
                  <a:gd name="T1" fmla="*/ 12 h 303"/>
                  <a:gd name="T2" fmla="*/ 77 w 245"/>
                  <a:gd name="T3" fmla="*/ 6 h 303"/>
                  <a:gd name="T4" fmla="*/ 71 w 245"/>
                  <a:gd name="T5" fmla="*/ 25 h 303"/>
                  <a:gd name="T6" fmla="*/ 79 w 245"/>
                  <a:gd name="T7" fmla="*/ 51 h 303"/>
                  <a:gd name="T8" fmla="*/ 41 w 245"/>
                  <a:gd name="T9" fmla="*/ 57 h 303"/>
                  <a:gd name="T10" fmla="*/ 28 w 245"/>
                  <a:gd name="T11" fmla="*/ 90 h 303"/>
                  <a:gd name="T12" fmla="*/ 18 w 245"/>
                  <a:gd name="T13" fmla="*/ 110 h 303"/>
                  <a:gd name="T14" fmla="*/ 6 w 245"/>
                  <a:gd name="T15" fmla="*/ 106 h 303"/>
                  <a:gd name="T16" fmla="*/ 4 w 245"/>
                  <a:gd name="T17" fmla="*/ 117 h 303"/>
                  <a:gd name="T18" fmla="*/ 14 w 245"/>
                  <a:gd name="T19" fmla="*/ 133 h 303"/>
                  <a:gd name="T20" fmla="*/ 16 w 245"/>
                  <a:gd name="T21" fmla="*/ 137 h 303"/>
                  <a:gd name="T22" fmla="*/ 14 w 245"/>
                  <a:gd name="T23" fmla="*/ 170 h 303"/>
                  <a:gd name="T24" fmla="*/ 14 w 245"/>
                  <a:gd name="T25" fmla="*/ 184 h 303"/>
                  <a:gd name="T26" fmla="*/ 12 w 245"/>
                  <a:gd name="T27" fmla="*/ 200 h 303"/>
                  <a:gd name="T28" fmla="*/ 20 w 245"/>
                  <a:gd name="T29" fmla="*/ 211 h 303"/>
                  <a:gd name="T30" fmla="*/ 12 w 245"/>
                  <a:gd name="T31" fmla="*/ 213 h 303"/>
                  <a:gd name="T32" fmla="*/ 2 w 245"/>
                  <a:gd name="T33" fmla="*/ 211 h 303"/>
                  <a:gd name="T34" fmla="*/ 8 w 245"/>
                  <a:gd name="T35" fmla="*/ 217 h 303"/>
                  <a:gd name="T36" fmla="*/ 20 w 245"/>
                  <a:gd name="T37" fmla="*/ 223 h 303"/>
                  <a:gd name="T38" fmla="*/ 37 w 245"/>
                  <a:gd name="T39" fmla="*/ 237 h 303"/>
                  <a:gd name="T40" fmla="*/ 51 w 245"/>
                  <a:gd name="T41" fmla="*/ 249 h 303"/>
                  <a:gd name="T42" fmla="*/ 69 w 245"/>
                  <a:gd name="T43" fmla="*/ 249 h 303"/>
                  <a:gd name="T44" fmla="*/ 79 w 245"/>
                  <a:gd name="T45" fmla="*/ 264 h 303"/>
                  <a:gd name="T46" fmla="*/ 77 w 245"/>
                  <a:gd name="T47" fmla="*/ 288 h 303"/>
                  <a:gd name="T48" fmla="*/ 84 w 245"/>
                  <a:gd name="T49" fmla="*/ 301 h 303"/>
                  <a:gd name="T50" fmla="*/ 81 w 245"/>
                  <a:gd name="T51" fmla="*/ 292 h 303"/>
                  <a:gd name="T52" fmla="*/ 84 w 245"/>
                  <a:gd name="T53" fmla="*/ 288 h 303"/>
                  <a:gd name="T54" fmla="*/ 92 w 245"/>
                  <a:gd name="T55" fmla="*/ 282 h 303"/>
                  <a:gd name="T56" fmla="*/ 84 w 245"/>
                  <a:gd name="T57" fmla="*/ 270 h 303"/>
                  <a:gd name="T58" fmla="*/ 98 w 245"/>
                  <a:gd name="T59" fmla="*/ 274 h 303"/>
                  <a:gd name="T60" fmla="*/ 102 w 245"/>
                  <a:gd name="T61" fmla="*/ 284 h 303"/>
                  <a:gd name="T62" fmla="*/ 114 w 245"/>
                  <a:gd name="T63" fmla="*/ 290 h 303"/>
                  <a:gd name="T64" fmla="*/ 145 w 245"/>
                  <a:gd name="T65" fmla="*/ 294 h 303"/>
                  <a:gd name="T66" fmla="*/ 151 w 245"/>
                  <a:gd name="T67" fmla="*/ 286 h 303"/>
                  <a:gd name="T68" fmla="*/ 155 w 245"/>
                  <a:gd name="T69" fmla="*/ 280 h 303"/>
                  <a:gd name="T70" fmla="*/ 165 w 245"/>
                  <a:gd name="T71" fmla="*/ 286 h 303"/>
                  <a:gd name="T72" fmla="*/ 171 w 245"/>
                  <a:gd name="T73" fmla="*/ 301 h 303"/>
                  <a:gd name="T74" fmla="*/ 184 w 245"/>
                  <a:gd name="T75" fmla="*/ 297 h 303"/>
                  <a:gd name="T76" fmla="*/ 204 w 245"/>
                  <a:gd name="T77" fmla="*/ 272 h 303"/>
                  <a:gd name="T78" fmla="*/ 216 w 245"/>
                  <a:gd name="T79" fmla="*/ 258 h 303"/>
                  <a:gd name="T80" fmla="*/ 220 w 245"/>
                  <a:gd name="T81" fmla="*/ 241 h 303"/>
                  <a:gd name="T82" fmla="*/ 204 w 245"/>
                  <a:gd name="T83" fmla="*/ 229 h 303"/>
                  <a:gd name="T84" fmla="*/ 190 w 245"/>
                  <a:gd name="T85" fmla="*/ 219 h 303"/>
                  <a:gd name="T86" fmla="*/ 200 w 245"/>
                  <a:gd name="T87" fmla="*/ 190 h 303"/>
                  <a:gd name="T88" fmla="*/ 239 w 245"/>
                  <a:gd name="T89" fmla="*/ 172 h 303"/>
                  <a:gd name="T90" fmla="*/ 243 w 245"/>
                  <a:gd name="T91" fmla="*/ 92 h 303"/>
                  <a:gd name="T92" fmla="*/ 229 w 245"/>
                  <a:gd name="T93" fmla="*/ 84 h 303"/>
                  <a:gd name="T94" fmla="*/ 225 w 245"/>
                  <a:gd name="T95" fmla="*/ 88 h 303"/>
                  <a:gd name="T96" fmla="*/ 214 w 245"/>
                  <a:gd name="T97" fmla="*/ 72 h 303"/>
                  <a:gd name="T98" fmla="*/ 198 w 245"/>
                  <a:gd name="T99" fmla="*/ 72 h 303"/>
                  <a:gd name="T100" fmla="*/ 210 w 245"/>
                  <a:gd name="T101" fmla="*/ 33 h 303"/>
                  <a:gd name="T102" fmla="*/ 196 w 245"/>
                  <a:gd name="T103" fmla="*/ 25 h 303"/>
                  <a:gd name="T104" fmla="*/ 147 w 245"/>
                  <a:gd name="T105" fmla="*/ 6 h 303"/>
                  <a:gd name="T106" fmla="*/ 110 w 245"/>
                  <a:gd name="T107"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303">
                    <a:moveTo>
                      <a:pt x="110" y="2"/>
                    </a:moveTo>
                    <a:lnTo>
                      <a:pt x="106" y="6"/>
                    </a:lnTo>
                    <a:lnTo>
                      <a:pt x="102" y="8"/>
                    </a:lnTo>
                    <a:lnTo>
                      <a:pt x="100" y="12"/>
                    </a:lnTo>
                    <a:lnTo>
                      <a:pt x="96" y="12"/>
                    </a:lnTo>
                    <a:lnTo>
                      <a:pt x="90" y="10"/>
                    </a:lnTo>
                    <a:lnTo>
                      <a:pt x="88" y="6"/>
                    </a:lnTo>
                    <a:lnTo>
                      <a:pt x="81" y="8"/>
                    </a:lnTo>
                    <a:lnTo>
                      <a:pt x="79" y="6"/>
                    </a:lnTo>
                    <a:lnTo>
                      <a:pt x="77" y="6"/>
                    </a:lnTo>
                    <a:lnTo>
                      <a:pt x="73" y="2"/>
                    </a:lnTo>
                    <a:lnTo>
                      <a:pt x="67" y="2"/>
                    </a:lnTo>
                    <a:lnTo>
                      <a:pt x="69" y="10"/>
                    </a:lnTo>
                    <a:lnTo>
                      <a:pt x="73" y="14"/>
                    </a:lnTo>
                    <a:lnTo>
                      <a:pt x="71" y="25"/>
                    </a:lnTo>
                    <a:lnTo>
                      <a:pt x="73" y="29"/>
                    </a:lnTo>
                    <a:lnTo>
                      <a:pt x="75" y="33"/>
                    </a:lnTo>
                    <a:lnTo>
                      <a:pt x="77" y="33"/>
                    </a:lnTo>
                    <a:lnTo>
                      <a:pt x="77" y="43"/>
                    </a:lnTo>
                    <a:lnTo>
                      <a:pt x="79" y="51"/>
                    </a:lnTo>
                    <a:lnTo>
                      <a:pt x="69" y="57"/>
                    </a:lnTo>
                    <a:lnTo>
                      <a:pt x="63" y="55"/>
                    </a:lnTo>
                    <a:lnTo>
                      <a:pt x="61" y="57"/>
                    </a:lnTo>
                    <a:lnTo>
                      <a:pt x="61" y="61"/>
                    </a:lnTo>
                    <a:lnTo>
                      <a:pt x="41" y="57"/>
                    </a:lnTo>
                    <a:lnTo>
                      <a:pt x="37" y="61"/>
                    </a:lnTo>
                    <a:lnTo>
                      <a:pt x="39" y="68"/>
                    </a:lnTo>
                    <a:lnTo>
                      <a:pt x="32" y="80"/>
                    </a:lnTo>
                    <a:lnTo>
                      <a:pt x="30" y="88"/>
                    </a:lnTo>
                    <a:lnTo>
                      <a:pt x="28" y="90"/>
                    </a:lnTo>
                    <a:lnTo>
                      <a:pt x="22" y="92"/>
                    </a:lnTo>
                    <a:lnTo>
                      <a:pt x="18" y="106"/>
                    </a:lnTo>
                    <a:lnTo>
                      <a:pt x="16" y="106"/>
                    </a:lnTo>
                    <a:lnTo>
                      <a:pt x="16" y="108"/>
                    </a:lnTo>
                    <a:lnTo>
                      <a:pt x="18" y="110"/>
                    </a:lnTo>
                    <a:lnTo>
                      <a:pt x="14" y="112"/>
                    </a:lnTo>
                    <a:lnTo>
                      <a:pt x="10" y="110"/>
                    </a:lnTo>
                    <a:lnTo>
                      <a:pt x="8" y="108"/>
                    </a:lnTo>
                    <a:lnTo>
                      <a:pt x="8" y="108"/>
                    </a:lnTo>
                    <a:lnTo>
                      <a:pt x="6" y="106"/>
                    </a:lnTo>
                    <a:lnTo>
                      <a:pt x="4" y="104"/>
                    </a:lnTo>
                    <a:lnTo>
                      <a:pt x="4" y="106"/>
                    </a:lnTo>
                    <a:lnTo>
                      <a:pt x="4" y="110"/>
                    </a:lnTo>
                    <a:lnTo>
                      <a:pt x="4" y="115"/>
                    </a:lnTo>
                    <a:lnTo>
                      <a:pt x="4" y="117"/>
                    </a:lnTo>
                    <a:lnTo>
                      <a:pt x="6" y="119"/>
                    </a:lnTo>
                    <a:lnTo>
                      <a:pt x="8" y="123"/>
                    </a:lnTo>
                    <a:lnTo>
                      <a:pt x="10" y="127"/>
                    </a:lnTo>
                    <a:lnTo>
                      <a:pt x="12" y="131"/>
                    </a:lnTo>
                    <a:lnTo>
                      <a:pt x="14" y="133"/>
                    </a:lnTo>
                    <a:lnTo>
                      <a:pt x="18" y="131"/>
                    </a:lnTo>
                    <a:lnTo>
                      <a:pt x="20" y="131"/>
                    </a:lnTo>
                    <a:lnTo>
                      <a:pt x="20" y="135"/>
                    </a:lnTo>
                    <a:lnTo>
                      <a:pt x="18" y="137"/>
                    </a:lnTo>
                    <a:lnTo>
                      <a:pt x="16" y="137"/>
                    </a:lnTo>
                    <a:lnTo>
                      <a:pt x="14" y="137"/>
                    </a:lnTo>
                    <a:lnTo>
                      <a:pt x="14" y="143"/>
                    </a:lnTo>
                    <a:lnTo>
                      <a:pt x="16" y="151"/>
                    </a:lnTo>
                    <a:lnTo>
                      <a:pt x="14" y="162"/>
                    </a:lnTo>
                    <a:lnTo>
                      <a:pt x="14" y="170"/>
                    </a:lnTo>
                    <a:lnTo>
                      <a:pt x="14" y="174"/>
                    </a:lnTo>
                    <a:lnTo>
                      <a:pt x="12" y="178"/>
                    </a:lnTo>
                    <a:lnTo>
                      <a:pt x="14" y="180"/>
                    </a:lnTo>
                    <a:lnTo>
                      <a:pt x="12" y="182"/>
                    </a:lnTo>
                    <a:lnTo>
                      <a:pt x="14" y="184"/>
                    </a:lnTo>
                    <a:lnTo>
                      <a:pt x="12" y="188"/>
                    </a:lnTo>
                    <a:lnTo>
                      <a:pt x="10" y="192"/>
                    </a:lnTo>
                    <a:lnTo>
                      <a:pt x="10" y="194"/>
                    </a:lnTo>
                    <a:lnTo>
                      <a:pt x="12" y="198"/>
                    </a:lnTo>
                    <a:lnTo>
                      <a:pt x="12" y="200"/>
                    </a:lnTo>
                    <a:lnTo>
                      <a:pt x="14" y="202"/>
                    </a:lnTo>
                    <a:lnTo>
                      <a:pt x="16" y="205"/>
                    </a:lnTo>
                    <a:lnTo>
                      <a:pt x="18" y="207"/>
                    </a:lnTo>
                    <a:lnTo>
                      <a:pt x="18" y="211"/>
                    </a:lnTo>
                    <a:lnTo>
                      <a:pt x="20" y="211"/>
                    </a:lnTo>
                    <a:lnTo>
                      <a:pt x="20" y="213"/>
                    </a:lnTo>
                    <a:lnTo>
                      <a:pt x="18" y="215"/>
                    </a:lnTo>
                    <a:lnTo>
                      <a:pt x="16" y="215"/>
                    </a:lnTo>
                    <a:lnTo>
                      <a:pt x="14" y="217"/>
                    </a:lnTo>
                    <a:lnTo>
                      <a:pt x="12" y="213"/>
                    </a:lnTo>
                    <a:lnTo>
                      <a:pt x="10" y="211"/>
                    </a:lnTo>
                    <a:lnTo>
                      <a:pt x="6" y="209"/>
                    </a:lnTo>
                    <a:lnTo>
                      <a:pt x="2" y="207"/>
                    </a:lnTo>
                    <a:lnTo>
                      <a:pt x="0" y="209"/>
                    </a:lnTo>
                    <a:lnTo>
                      <a:pt x="2" y="211"/>
                    </a:lnTo>
                    <a:lnTo>
                      <a:pt x="4" y="213"/>
                    </a:lnTo>
                    <a:lnTo>
                      <a:pt x="4" y="215"/>
                    </a:lnTo>
                    <a:lnTo>
                      <a:pt x="6" y="217"/>
                    </a:lnTo>
                    <a:lnTo>
                      <a:pt x="6" y="217"/>
                    </a:lnTo>
                    <a:lnTo>
                      <a:pt x="8" y="217"/>
                    </a:lnTo>
                    <a:lnTo>
                      <a:pt x="10" y="217"/>
                    </a:lnTo>
                    <a:lnTo>
                      <a:pt x="12" y="215"/>
                    </a:lnTo>
                    <a:lnTo>
                      <a:pt x="14" y="217"/>
                    </a:lnTo>
                    <a:lnTo>
                      <a:pt x="16" y="221"/>
                    </a:lnTo>
                    <a:lnTo>
                      <a:pt x="20" y="223"/>
                    </a:lnTo>
                    <a:lnTo>
                      <a:pt x="24" y="225"/>
                    </a:lnTo>
                    <a:lnTo>
                      <a:pt x="26" y="227"/>
                    </a:lnTo>
                    <a:lnTo>
                      <a:pt x="30" y="229"/>
                    </a:lnTo>
                    <a:lnTo>
                      <a:pt x="32" y="233"/>
                    </a:lnTo>
                    <a:lnTo>
                      <a:pt x="37" y="237"/>
                    </a:lnTo>
                    <a:lnTo>
                      <a:pt x="39" y="241"/>
                    </a:lnTo>
                    <a:lnTo>
                      <a:pt x="41" y="245"/>
                    </a:lnTo>
                    <a:lnTo>
                      <a:pt x="43" y="247"/>
                    </a:lnTo>
                    <a:lnTo>
                      <a:pt x="45" y="249"/>
                    </a:lnTo>
                    <a:lnTo>
                      <a:pt x="51" y="249"/>
                    </a:lnTo>
                    <a:lnTo>
                      <a:pt x="53" y="249"/>
                    </a:lnTo>
                    <a:lnTo>
                      <a:pt x="59" y="247"/>
                    </a:lnTo>
                    <a:lnTo>
                      <a:pt x="63" y="249"/>
                    </a:lnTo>
                    <a:lnTo>
                      <a:pt x="65" y="249"/>
                    </a:lnTo>
                    <a:lnTo>
                      <a:pt x="69" y="249"/>
                    </a:lnTo>
                    <a:lnTo>
                      <a:pt x="71" y="249"/>
                    </a:lnTo>
                    <a:lnTo>
                      <a:pt x="73" y="254"/>
                    </a:lnTo>
                    <a:lnTo>
                      <a:pt x="75" y="258"/>
                    </a:lnTo>
                    <a:lnTo>
                      <a:pt x="77" y="262"/>
                    </a:lnTo>
                    <a:lnTo>
                      <a:pt x="79" y="264"/>
                    </a:lnTo>
                    <a:lnTo>
                      <a:pt x="79" y="274"/>
                    </a:lnTo>
                    <a:lnTo>
                      <a:pt x="79" y="280"/>
                    </a:lnTo>
                    <a:lnTo>
                      <a:pt x="77" y="284"/>
                    </a:lnTo>
                    <a:lnTo>
                      <a:pt x="77" y="284"/>
                    </a:lnTo>
                    <a:lnTo>
                      <a:pt x="77" y="288"/>
                    </a:lnTo>
                    <a:lnTo>
                      <a:pt x="77" y="294"/>
                    </a:lnTo>
                    <a:lnTo>
                      <a:pt x="77" y="303"/>
                    </a:lnTo>
                    <a:lnTo>
                      <a:pt x="77" y="303"/>
                    </a:lnTo>
                    <a:lnTo>
                      <a:pt x="84" y="303"/>
                    </a:lnTo>
                    <a:lnTo>
                      <a:pt x="84" y="301"/>
                    </a:lnTo>
                    <a:lnTo>
                      <a:pt x="84" y="299"/>
                    </a:lnTo>
                    <a:lnTo>
                      <a:pt x="84" y="297"/>
                    </a:lnTo>
                    <a:lnTo>
                      <a:pt x="84" y="294"/>
                    </a:lnTo>
                    <a:lnTo>
                      <a:pt x="84" y="292"/>
                    </a:lnTo>
                    <a:lnTo>
                      <a:pt x="81" y="292"/>
                    </a:lnTo>
                    <a:lnTo>
                      <a:pt x="79" y="292"/>
                    </a:lnTo>
                    <a:lnTo>
                      <a:pt x="79" y="284"/>
                    </a:lnTo>
                    <a:lnTo>
                      <a:pt x="81" y="286"/>
                    </a:lnTo>
                    <a:lnTo>
                      <a:pt x="81" y="286"/>
                    </a:lnTo>
                    <a:lnTo>
                      <a:pt x="84" y="288"/>
                    </a:lnTo>
                    <a:lnTo>
                      <a:pt x="86" y="286"/>
                    </a:lnTo>
                    <a:lnTo>
                      <a:pt x="88" y="284"/>
                    </a:lnTo>
                    <a:lnTo>
                      <a:pt x="88" y="284"/>
                    </a:lnTo>
                    <a:lnTo>
                      <a:pt x="88" y="284"/>
                    </a:lnTo>
                    <a:lnTo>
                      <a:pt x="92" y="282"/>
                    </a:lnTo>
                    <a:lnTo>
                      <a:pt x="94" y="278"/>
                    </a:lnTo>
                    <a:lnTo>
                      <a:pt x="92" y="278"/>
                    </a:lnTo>
                    <a:lnTo>
                      <a:pt x="90" y="278"/>
                    </a:lnTo>
                    <a:lnTo>
                      <a:pt x="86" y="272"/>
                    </a:lnTo>
                    <a:lnTo>
                      <a:pt x="84" y="270"/>
                    </a:lnTo>
                    <a:lnTo>
                      <a:pt x="86" y="268"/>
                    </a:lnTo>
                    <a:lnTo>
                      <a:pt x="88" y="270"/>
                    </a:lnTo>
                    <a:lnTo>
                      <a:pt x="92" y="270"/>
                    </a:lnTo>
                    <a:lnTo>
                      <a:pt x="96" y="272"/>
                    </a:lnTo>
                    <a:lnTo>
                      <a:pt x="98" y="274"/>
                    </a:lnTo>
                    <a:lnTo>
                      <a:pt x="102" y="278"/>
                    </a:lnTo>
                    <a:lnTo>
                      <a:pt x="102" y="280"/>
                    </a:lnTo>
                    <a:lnTo>
                      <a:pt x="102" y="282"/>
                    </a:lnTo>
                    <a:lnTo>
                      <a:pt x="102" y="284"/>
                    </a:lnTo>
                    <a:lnTo>
                      <a:pt x="102" y="284"/>
                    </a:lnTo>
                    <a:lnTo>
                      <a:pt x="102" y="288"/>
                    </a:lnTo>
                    <a:lnTo>
                      <a:pt x="102" y="288"/>
                    </a:lnTo>
                    <a:lnTo>
                      <a:pt x="106" y="290"/>
                    </a:lnTo>
                    <a:lnTo>
                      <a:pt x="108" y="290"/>
                    </a:lnTo>
                    <a:lnTo>
                      <a:pt x="114" y="290"/>
                    </a:lnTo>
                    <a:lnTo>
                      <a:pt x="122" y="294"/>
                    </a:lnTo>
                    <a:lnTo>
                      <a:pt x="133" y="294"/>
                    </a:lnTo>
                    <a:lnTo>
                      <a:pt x="139" y="297"/>
                    </a:lnTo>
                    <a:lnTo>
                      <a:pt x="145" y="294"/>
                    </a:lnTo>
                    <a:lnTo>
                      <a:pt x="145" y="294"/>
                    </a:lnTo>
                    <a:lnTo>
                      <a:pt x="147" y="292"/>
                    </a:lnTo>
                    <a:lnTo>
                      <a:pt x="147" y="288"/>
                    </a:lnTo>
                    <a:lnTo>
                      <a:pt x="149" y="286"/>
                    </a:lnTo>
                    <a:lnTo>
                      <a:pt x="151" y="286"/>
                    </a:lnTo>
                    <a:lnTo>
                      <a:pt x="151" y="286"/>
                    </a:lnTo>
                    <a:lnTo>
                      <a:pt x="153" y="288"/>
                    </a:lnTo>
                    <a:lnTo>
                      <a:pt x="155" y="286"/>
                    </a:lnTo>
                    <a:lnTo>
                      <a:pt x="155" y="284"/>
                    </a:lnTo>
                    <a:lnTo>
                      <a:pt x="155" y="282"/>
                    </a:lnTo>
                    <a:lnTo>
                      <a:pt x="155" y="280"/>
                    </a:lnTo>
                    <a:lnTo>
                      <a:pt x="157" y="280"/>
                    </a:lnTo>
                    <a:lnTo>
                      <a:pt x="161" y="280"/>
                    </a:lnTo>
                    <a:lnTo>
                      <a:pt x="163" y="280"/>
                    </a:lnTo>
                    <a:lnTo>
                      <a:pt x="165" y="282"/>
                    </a:lnTo>
                    <a:lnTo>
                      <a:pt x="165" y="286"/>
                    </a:lnTo>
                    <a:lnTo>
                      <a:pt x="165" y="288"/>
                    </a:lnTo>
                    <a:lnTo>
                      <a:pt x="167" y="292"/>
                    </a:lnTo>
                    <a:lnTo>
                      <a:pt x="167" y="294"/>
                    </a:lnTo>
                    <a:lnTo>
                      <a:pt x="169" y="297"/>
                    </a:lnTo>
                    <a:lnTo>
                      <a:pt x="171" y="301"/>
                    </a:lnTo>
                    <a:lnTo>
                      <a:pt x="173" y="303"/>
                    </a:lnTo>
                    <a:lnTo>
                      <a:pt x="182" y="303"/>
                    </a:lnTo>
                    <a:lnTo>
                      <a:pt x="180" y="301"/>
                    </a:lnTo>
                    <a:lnTo>
                      <a:pt x="180" y="292"/>
                    </a:lnTo>
                    <a:lnTo>
                      <a:pt x="184" y="297"/>
                    </a:lnTo>
                    <a:lnTo>
                      <a:pt x="184" y="297"/>
                    </a:lnTo>
                    <a:lnTo>
                      <a:pt x="188" y="294"/>
                    </a:lnTo>
                    <a:lnTo>
                      <a:pt x="190" y="288"/>
                    </a:lnTo>
                    <a:lnTo>
                      <a:pt x="198" y="284"/>
                    </a:lnTo>
                    <a:lnTo>
                      <a:pt x="204" y="272"/>
                    </a:lnTo>
                    <a:lnTo>
                      <a:pt x="206" y="270"/>
                    </a:lnTo>
                    <a:lnTo>
                      <a:pt x="210" y="270"/>
                    </a:lnTo>
                    <a:lnTo>
                      <a:pt x="212" y="270"/>
                    </a:lnTo>
                    <a:lnTo>
                      <a:pt x="214" y="260"/>
                    </a:lnTo>
                    <a:lnTo>
                      <a:pt x="216" y="258"/>
                    </a:lnTo>
                    <a:lnTo>
                      <a:pt x="216" y="252"/>
                    </a:lnTo>
                    <a:lnTo>
                      <a:pt x="220" y="249"/>
                    </a:lnTo>
                    <a:lnTo>
                      <a:pt x="225" y="247"/>
                    </a:lnTo>
                    <a:lnTo>
                      <a:pt x="225" y="243"/>
                    </a:lnTo>
                    <a:lnTo>
                      <a:pt x="220" y="241"/>
                    </a:lnTo>
                    <a:lnTo>
                      <a:pt x="214" y="243"/>
                    </a:lnTo>
                    <a:lnTo>
                      <a:pt x="210" y="243"/>
                    </a:lnTo>
                    <a:lnTo>
                      <a:pt x="204" y="241"/>
                    </a:lnTo>
                    <a:lnTo>
                      <a:pt x="202" y="235"/>
                    </a:lnTo>
                    <a:lnTo>
                      <a:pt x="204" y="229"/>
                    </a:lnTo>
                    <a:lnTo>
                      <a:pt x="200" y="227"/>
                    </a:lnTo>
                    <a:lnTo>
                      <a:pt x="198" y="225"/>
                    </a:lnTo>
                    <a:lnTo>
                      <a:pt x="194" y="223"/>
                    </a:lnTo>
                    <a:lnTo>
                      <a:pt x="190" y="223"/>
                    </a:lnTo>
                    <a:lnTo>
                      <a:pt x="190" y="219"/>
                    </a:lnTo>
                    <a:lnTo>
                      <a:pt x="192" y="215"/>
                    </a:lnTo>
                    <a:lnTo>
                      <a:pt x="192" y="211"/>
                    </a:lnTo>
                    <a:lnTo>
                      <a:pt x="190" y="207"/>
                    </a:lnTo>
                    <a:lnTo>
                      <a:pt x="194" y="190"/>
                    </a:lnTo>
                    <a:lnTo>
                      <a:pt x="200" y="190"/>
                    </a:lnTo>
                    <a:lnTo>
                      <a:pt x="212" y="184"/>
                    </a:lnTo>
                    <a:lnTo>
                      <a:pt x="218" y="184"/>
                    </a:lnTo>
                    <a:lnTo>
                      <a:pt x="220" y="182"/>
                    </a:lnTo>
                    <a:lnTo>
                      <a:pt x="237" y="178"/>
                    </a:lnTo>
                    <a:lnTo>
                      <a:pt x="239" y="172"/>
                    </a:lnTo>
                    <a:lnTo>
                      <a:pt x="243" y="170"/>
                    </a:lnTo>
                    <a:lnTo>
                      <a:pt x="243" y="164"/>
                    </a:lnTo>
                    <a:lnTo>
                      <a:pt x="245" y="164"/>
                    </a:lnTo>
                    <a:lnTo>
                      <a:pt x="245" y="94"/>
                    </a:lnTo>
                    <a:lnTo>
                      <a:pt x="243" y="92"/>
                    </a:lnTo>
                    <a:lnTo>
                      <a:pt x="239" y="86"/>
                    </a:lnTo>
                    <a:lnTo>
                      <a:pt x="235" y="84"/>
                    </a:lnTo>
                    <a:lnTo>
                      <a:pt x="233" y="82"/>
                    </a:lnTo>
                    <a:lnTo>
                      <a:pt x="227" y="84"/>
                    </a:lnTo>
                    <a:lnTo>
                      <a:pt x="229" y="84"/>
                    </a:lnTo>
                    <a:lnTo>
                      <a:pt x="229" y="88"/>
                    </a:lnTo>
                    <a:lnTo>
                      <a:pt x="229" y="88"/>
                    </a:lnTo>
                    <a:lnTo>
                      <a:pt x="227" y="90"/>
                    </a:lnTo>
                    <a:lnTo>
                      <a:pt x="227" y="88"/>
                    </a:lnTo>
                    <a:lnTo>
                      <a:pt x="225" y="88"/>
                    </a:lnTo>
                    <a:lnTo>
                      <a:pt x="225" y="86"/>
                    </a:lnTo>
                    <a:lnTo>
                      <a:pt x="222" y="82"/>
                    </a:lnTo>
                    <a:lnTo>
                      <a:pt x="220" y="80"/>
                    </a:lnTo>
                    <a:lnTo>
                      <a:pt x="220" y="76"/>
                    </a:lnTo>
                    <a:lnTo>
                      <a:pt x="214" y="72"/>
                    </a:lnTo>
                    <a:lnTo>
                      <a:pt x="208" y="78"/>
                    </a:lnTo>
                    <a:lnTo>
                      <a:pt x="204" y="76"/>
                    </a:lnTo>
                    <a:lnTo>
                      <a:pt x="198" y="82"/>
                    </a:lnTo>
                    <a:lnTo>
                      <a:pt x="196" y="76"/>
                    </a:lnTo>
                    <a:lnTo>
                      <a:pt x="198" y="72"/>
                    </a:lnTo>
                    <a:lnTo>
                      <a:pt x="202" y="63"/>
                    </a:lnTo>
                    <a:lnTo>
                      <a:pt x="204" y="55"/>
                    </a:lnTo>
                    <a:lnTo>
                      <a:pt x="204" y="45"/>
                    </a:lnTo>
                    <a:lnTo>
                      <a:pt x="210" y="37"/>
                    </a:lnTo>
                    <a:lnTo>
                      <a:pt x="210" y="33"/>
                    </a:lnTo>
                    <a:lnTo>
                      <a:pt x="208" y="29"/>
                    </a:lnTo>
                    <a:lnTo>
                      <a:pt x="204" y="29"/>
                    </a:lnTo>
                    <a:lnTo>
                      <a:pt x="200" y="29"/>
                    </a:lnTo>
                    <a:lnTo>
                      <a:pt x="198" y="27"/>
                    </a:lnTo>
                    <a:lnTo>
                      <a:pt x="196" y="25"/>
                    </a:lnTo>
                    <a:lnTo>
                      <a:pt x="190" y="20"/>
                    </a:lnTo>
                    <a:lnTo>
                      <a:pt x="178" y="14"/>
                    </a:lnTo>
                    <a:lnTo>
                      <a:pt x="169" y="12"/>
                    </a:lnTo>
                    <a:lnTo>
                      <a:pt x="167" y="8"/>
                    </a:lnTo>
                    <a:lnTo>
                      <a:pt x="147" y="6"/>
                    </a:lnTo>
                    <a:lnTo>
                      <a:pt x="141" y="2"/>
                    </a:lnTo>
                    <a:lnTo>
                      <a:pt x="135" y="2"/>
                    </a:lnTo>
                    <a:lnTo>
                      <a:pt x="124" y="2"/>
                    </a:lnTo>
                    <a:lnTo>
                      <a:pt x="120" y="0"/>
                    </a:lnTo>
                    <a:lnTo>
                      <a:pt x="11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3" name="Freeform 524"/>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4" name="Freeform 525"/>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5" name="Freeform 526"/>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6" name="Freeform 527"/>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7" name="Freeform 528"/>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8" name="Freeform 529"/>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9" name="Freeform 530"/>
              <p:cNvSpPr>
                <a:spLocks/>
              </p:cNvSpPr>
              <p:nvPr/>
            </p:nvSpPr>
            <p:spPr bwMode="auto">
              <a:xfrm>
                <a:off x="5064" y="3019"/>
                <a:ext cx="28" cy="37"/>
              </a:xfrm>
              <a:custGeom>
                <a:avLst/>
                <a:gdLst>
                  <a:gd name="T0" fmla="*/ 14 w 28"/>
                  <a:gd name="T1" fmla="*/ 4 h 37"/>
                  <a:gd name="T2" fmla="*/ 14 w 28"/>
                  <a:gd name="T3" fmla="*/ 8 h 37"/>
                  <a:gd name="T4" fmla="*/ 10 w 28"/>
                  <a:gd name="T5" fmla="*/ 6 h 37"/>
                  <a:gd name="T6" fmla="*/ 8 w 28"/>
                  <a:gd name="T7" fmla="*/ 0 h 37"/>
                  <a:gd name="T8" fmla="*/ 6 w 28"/>
                  <a:gd name="T9" fmla="*/ 2 h 37"/>
                  <a:gd name="T10" fmla="*/ 2 w 28"/>
                  <a:gd name="T11" fmla="*/ 4 h 37"/>
                  <a:gd name="T12" fmla="*/ 0 w 28"/>
                  <a:gd name="T13" fmla="*/ 10 h 37"/>
                  <a:gd name="T14" fmla="*/ 6 w 28"/>
                  <a:gd name="T15" fmla="*/ 16 h 37"/>
                  <a:gd name="T16" fmla="*/ 6 w 28"/>
                  <a:gd name="T17" fmla="*/ 30 h 37"/>
                  <a:gd name="T18" fmla="*/ 8 w 28"/>
                  <a:gd name="T19" fmla="*/ 37 h 37"/>
                  <a:gd name="T20" fmla="*/ 10 w 28"/>
                  <a:gd name="T21" fmla="*/ 37 h 37"/>
                  <a:gd name="T22" fmla="*/ 14 w 28"/>
                  <a:gd name="T23" fmla="*/ 32 h 37"/>
                  <a:gd name="T24" fmla="*/ 24 w 28"/>
                  <a:gd name="T25" fmla="*/ 30 h 37"/>
                  <a:gd name="T26" fmla="*/ 28 w 28"/>
                  <a:gd name="T27" fmla="*/ 28 h 37"/>
                  <a:gd name="T28" fmla="*/ 28 w 28"/>
                  <a:gd name="T29" fmla="*/ 24 h 37"/>
                  <a:gd name="T30" fmla="*/ 28 w 28"/>
                  <a:gd name="T31" fmla="*/ 12 h 37"/>
                  <a:gd name="T32" fmla="*/ 24 w 28"/>
                  <a:gd name="T33" fmla="*/ 6 h 37"/>
                  <a:gd name="T34" fmla="*/ 20 w 28"/>
                  <a:gd name="T35" fmla="*/ 0 h 37"/>
                  <a:gd name="T36" fmla="*/ 14 w 28"/>
                  <a:gd name="T3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14" y="4"/>
                    </a:moveTo>
                    <a:lnTo>
                      <a:pt x="14" y="8"/>
                    </a:lnTo>
                    <a:lnTo>
                      <a:pt x="10" y="6"/>
                    </a:lnTo>
                    <a:lnTo>
                      <a:pt x="8" y="0"/>
                    </a:lnTo>
                    <a:lnTo>
                      <a:pt x="6" y="2"/>
                    </a:lnTo>
                    <a:lnTo>
                      <a:pt x="2" y="4"/>
                    </a:lnTo>
                    <a:lnTo>
                      <a:pt x="0" y="10"/>
                    </a:lnTo>
                    <a:lnTo>
                      <a:pt x="6" y="16"/>
                    </a:lnTo>
                    <a:lnTo>
                      <a:pt x="6" y="30"/>
                    </a:lnTo>
                    <a:lnTo>
                      <a:pt x="8" y="37"/>
                    </a:lnTo>
                    <a:lnTo>
                      <a:pt x="10" y="37"/>
                    </a:lnTo>
                    <a:lnTo>
                      <a:pt x="14" y="32"/>
                    </a:lnTo>
                    <a:lnTo>
                      <a:pt x="24" y="30"/>
                    </a:lnTo>
                    <a:lnTo>
                      <a:pt x="28" y="28"/>
                    </a:lnTo>
                    <a:lnTo>
                      <a:pt x="28" y="24"/>
                    </a:lnTo>
                    <a:lnTo>
                      <a:pt x="28" y="12"/>
                    </a:lnTo>
                    <a:lnTo>
                      <a:pt x="24" y="6"/>
                    </a:lnTo>
                    <a:lnTo>
                      <a:pt x="20" y="0"/>
                    </a:lnTo>
                    <a:lnTo>
                      <a:pt x="14"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0" name="Rectangle 531"/>
              <p:cNvSpPr>
                <a:spLocks noChangeArrowheads="1"/>
              </p:cNvSpPr>
              <p:nvPr/>
            </p:nvSpPr>
            <p:spPr bwMode="auto">
              <a:xfrm>
                <a:off x="5043" y="2968"/>
                <a:ext cx="29" cy="34"/>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71" name="Freeform 532"/>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2" name="Freeform 533"/>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3" name="Freeform 534"/>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4" name="Freeform 535"/>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5" name="Freeform 536"/>
              <p:cNvSpPr>
                <a:spLocks/>
              </p:cNvSpPr>
              <p:nvPr/>
            </p:nvSpPr>
            <p:spPr bwMode="auto">
              <a:xfrm>
                <a:off x="4688" y="2671"/>
                <a:ext cx="294" cy="315"/>
              </a:xfrm>
              <a:custGeom>
                <a:avLst/>
                <a:gdLst>
                  <a:gd name="T0" fmla="*/ 184 w 294"/>
                  <a:gd name="T1" fmla="*/ 21 h 315"/>
                  <a:gd name="T2" fmla="*/ 165 w 294"/>
                  <a:gd name="T3" fmla="*/ 45 h 315"/>
                  <a:gd name="T4" fmla="*/ 161 w 294"/>
                  <a:gd name="T5" fmla="*/ 53 h 315"/>
                  <a:gd name="T6" fmla="*/ 147 w 294"/>
                  <a:gd name="T7" fmla="*/ 64 h 315"/>
                  <a:gd name="T8" fmla="*/ 130 w 294"/>
                  <a:gd name="T9" fmla="*/ 66 h 315"/>
                  <a:gd name="T10" fmla="*/ 106 w 294"/>
                  <a:gd name="T11" fmla="*/ 45 h 315"/>
                  <a:gd name="T12" fmla="*/ 87 w 294"/>
                  <a:gd name="T13" fmla="*/ 64 h 315"/>
                  <a:gd name="T14" fmla="*/ 77 w 294"/>
                  <a:gd name="T15" fmla="*/ 62 h 315"/>
                  <a:gd name="T16" fmla="*/ 55 w 294"/>
                  <a:gd name="T17" fmla="*/ 53 h 315"/>
                  <a:gd name="T18" fmla="*/ 40 w 294"/>
                  <a:gd name="T19" fmla="*/ 57 h 315"/>
                  <a:gd name="T20" fmla="*/ 43 w 294"/>
                  <a:gd name="T21" fmla="*/ 86 h 315"/>
                  <a:gd name="T22" fmla="*/ 36 w 294"/>
                  <a:gd name="T23" fmla="*/ 104 h 315"/>
                  <a:gd name="T24" fmla="*/ 47 w 294"/>
                  <a:gd name="T25" fmla="*/ 117 h 315"/>
                  <a:gd name="T26" fmla="*/ 59 w 294"/>
                  <a:gd name="T27" fmla="*/ 147 h 315"/>
                  <a:gd name="T28" fmla="*/ 51 w 294"/>
                  <a:gd name="T29" fmla="*/ 158 h 315"/>
                  <a:gd name="T30" fmla="*/ 38 w 294"/>
                  <a:gd name="T31" fmla="*/ 162 h 315"/>
                  <a:gd name="T32" fmla="*/ 32 w 294"/>
                  <a:gd name="T33" fmla="*/ 176 h 315"/>
                  <a:gd name="T34" fmla="*/ 22 w 294"/>
                  <a:gd name="T35" fmla="*/ 192 h 315"/>
                  <a:gd name="T36" fmla="*/ 6 w 294"/>
                  <a:gd name="T37" fmla="*/ 192 h 315"/>
                  <a:gd name="T38" fmla="*/ 6 w 294"/>
                  <a:gd name="T39" fmla="*/ 211 h 315"/>
                  <a:gd name="T40" fmla="*/ 4 w 294"/>
                  <a:gd name="T41" fmla="*/ 219 h 315"/>
                  <a:gd name="T42" fmla="*/ 0 w 294"/>
                  <a:gd name="T43" fmla="*/ 233 h 315"/>
                  <a:gd name="T44" fmla="*/ 12 w 294"/>
                  <a:gd name="T45" fmla="*/ 262 h 315"/>
                  <a:gd name="T46" fmla="*/ 43 w 294"/>
                  <a:gd name="T47" fmla="*/ 276 h 315"/>
                  <a:gd name="T48" fmla="*/ 43 w 294"/>
                  <a:gd name="T49" fmla="*/ 291 h 315"/>
                  <a:gd name="T50" fmla="*/ 57 w 294"/>
                  <a:gd name="T51" fmla="*/ 305 h 315"/>
                  <a:gd name="T52" fmla="*/ 55 w 294"/>
                  <a:gd name="T53" fmla="*/ 315 h 315"/>
                  <a:gd name="T54" fmla="*/ 255 w 294"/>
                  <a:gd name="T55" fmla="*/ 311 h 315"/>
                  <a:gd name="T56" fmla="*/ 267 w 294"/>
                  <a:gd name="T57" fmla="*/ 284 h 315"/>
                  <a:gd name="T58" fmla="*/ 249 w 294"/>
                  <a:gd name="T59" fmla="*/ 241 h 315"/>
                  <a:gd name="T60" fmla="*/ 259 w 294"/>
                  <a:gd name="T61" fmla="*/ 231 h 315"/>
                  <a:gd name="T62" fmla="*/ 271 w 294"/>
                  <a:gd name="T63" fmla="*/ 231 h 315"/>
                  <a:gd name="T64" fmla="*/ 286 w 294"/>
                  <a:gd name="T65" fmla="*/ 225 h 315"/>
                  <a:gd name="T66" fmla="*/ 294 w 294"/>
                  <a:gd name="T67" fmla="*/ 219 h 315"/>
                  <a:gd name="T68" fmla="*/ 288 w 294"/>
                  <a:gd name="T69" fmla="*/ 168 h 315"/>
                  <a:gd name="T70" fmla="*/ 280 w 294"/>
                  <a:gd name="T71" fmla="*/ 160 h 315"/>
                  <a:gd name="T72" fmla="*/ 261 w 294"/>
                  <a:gd name="T73" fmla="*/ 154 h 315"/>
                  <a:gd name="T74" fmla="*/ 255 w 294"/>
                  <a:gd name="T75" fmla="*/ 156 h 315"/>
                  <a:gd name="T76" fmla="*/ 243 w 294"/>
                  <a:gd name="T77" fmla="*/ 166 h 315"/>
                  <a:gd name="T78" fmla="*/ 233 w 294"/>
                  <a:gd name="T79" fmla="*/ 160 h 315"/>
                  <a:gd name="T80" fmla="*/ 220 w 294"/>
                  <a:gd name="T81" fmla="*/ 162 h 315"/>
                  <a:gd name="T82" fmla="*/ 208 w 294"/>
                  <a:gd name="T83" fmla="*/ 168 h 315"/>
                  <a:gd name="T84" fmla="*/ 194 w 294"/>
                  <a:gd name="T85" fmla="*/ 170 h 315"/>
                  <a:gd name="T86" fmla="*/ 186 w 294"/>
                  <a:gd name="T87" fmla="*/ 162 h 315"/>
                  <a:gd name="T88" fmla="*/ 198 w 294"/>
                  <a:gd name="T89" fmla="*/ 151 h 315"/>
                  <a:gd name="T90" fmla="*/ 212 w 294"/>
                  <a:gd name="T91" fmla="*/ 154 h 315"/>
                  <a:gd name="T92" fmla="*/ 231 w 294"/>
                  <a:gd name="T93" fmla="*/ 156 h 315"/>
                  <a:gd name="T94" fmla="*/ 243 w 294"/>
                  <a:gd name="T95" fmla="*/ 156 h 315"/>
                  <a:gd name="T96" fmla="*/ 243 w 294"/>
                  <a:gd name="T97" fmla="*/ 145 h 315"/>
                  <a:gd name="T98" fmla="*/ 243 w 294"/>
                  <a:gd name="T99" fmla="*/ 135 h 315"/>
                  <a:gd name="T100" fmla="*/ 243 w 294"/>
                  <a:gd name="T101" fmla="*/ 129 h 315"/>
                  <a:gd name="T102" fmla="*/ 233 w 294"/>
                  <a:gd name="T103" fmla="*/ 125 h 315"/>
                  <a:gd name="T104" fmla="*/ 237 w 294"/>
                  <a:gd name="T105" fmla="*/ 121 h 315"/>
                  <a:gd name="T106" fmla="*/ 239 w 294"/>
                  <a:gd name="T107" fmla="*/ 111 h 315"/>
                  <a:gd name="T108" fmla="*/ 249 w 294"/>
                  <a:gd name="T109" fmla="*/ 96 h 315"/>
                  <a:gd name="T110" fmla="*/ 239 w 294"/>
                  <a:gd name="T111" fmla="*/ 80 h 315"/>
                  <a:gd name="T112" fmla="*/ 226 w 294"/>
                  <a:gd name="T113" fmla="*/ 59 h 315"/>
                  <a:gd name="T114" fmla="*/ 206 w 294"/>
                  <a:gd name="T115" fmla="*/ 53 h 315"/>
                  <a:gd name="T116" fmla="*/ 198 w 294"/>
                  <a:gd name="T117" fmla="*/ 19 h 315"/>
                  <a:gd name="T118" fmla="*/ 192 w 294"/>
                  <a:gd name="T119" fmla="*/ 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4" h="315">
                    <a:moveTo>
                      <a:pt x="184" y="10"/>
                    </a:moveTo>
                    <a:lnTo>
                      <a:pt x="184" y="14"/>
                    </a:lnTo>
                    <a:lnTo>
                      <a:pt x="184" y="21"/>
                    </a:lnTo>
                    <a:lnTo>
                      <a:pt x="179" y="35"/>
                    </a:lnTo>
                    <a:lnTo>
                      <a:pt x="175" y="41"/>
                    </a:lnTo>
                    <a:lnTo>
                      <a:pt x="165" y="45"/>
                    </a:lnTo>
                    <a:lnTo>
                      <a:pt x="161" y="53"/>
                    </a:lnTo>
                    <a:lnTo>
                      <a:pt x="161" y="55"/>
                    </a:lnTo>
                    <a:lnTo>
                      <a:pt x="161" y="53"/>
                    </a:lnTo>
                    <a:lnTo>
                      <a:pt x="161" y="55"/>
                    </a:lnTo>
                    <a:lnTo>
                      <a:pt x="157" y="62"/>
                    </a:lnTo>
                    <a:lnTo>
                      <a:pt x="147" y="64"/>
                    </a:lnTo>
                    <a:lnTo>
                      <a:pt x="143" y="66"/>
                    </a:lnTo>
                    <a:lnTo>
                      <a:pt x="139" y="66"/>
                    </a:lnTo>
                    <a:lnTo>
                      <a:pt x="130" y="66"/>
                    </a:lnTo>
                    <a:lnTo>
                      <a:pt x="130" y="59"/>
                    </a:lnTo>
                    <a:lnTo>
                      <a:pt x="116" y="51"/>
                    </a:lnTo>
                    <a:lnTo>
                      <a:pt x="106" y="45"/>
                    </a:lnTo>
                    <a:lnTo>
                      <a:pt x="92" y="55"/>
                    </a:lnTo>
                    <a:lnTo>
                      <a:pt x="90" y="62"/>
                    </a:lnTo>
                    <a:lnTo>
                      <a:pt x="87" y="64"/>
                    </a:lnTo>
                    <a:lnTo>
                      <a:pt x="90" y="62"/>
                    </a:lnTo>
                    <a:lnTo>
                      <a:pt x="87" y="64"/>
                    </a:lnTo>
                    <a:lnTo>
                      <a:pt x="77" y="62"/>
                    </a:lnTo>
                    <a:lnTo>
                      <a:pt x="75" y="55"/>
                    </a:lnTo>
                    <a:lnTo>
                      <a:pt x="69" y="55"/>
                    </a:lnTo>
                    <a:lnTo>
                      <a:pt x="55" y="53"/>
                    </a:lnTo>
                    <a:lnTo>
                      <a:pt x="49" y="51"/>
                    </a:lnTo>
                    <a:lnTo>
                      <a:pt x="40" y="49"/>
                    </a:lnTo>
                    <a:lnTo>
                      <a:pt x="40" y="57"/>
                    </a:lnTo>
                    <a:lnTo>
                      <a:pt x="45" y="72"/>
                    </a:lnTo>
                    <a:lnTo>
                      <a:pt x="40" y="78"/>
                    </a:lnTo>
                    <a:lnTo>
                      <a:pt x="43" y="86"/>
                    </a:lnTo>
                    <a:lnTo>
                      <a:pt x="36" y="90"/>
                    </a:lnTo>
                    <a:lnTo>
                      <a:pt x="34" y="98"/>
                    </a:lnTo>
                    <a:lnTo>
                      <a:pt x="36" y="104"/>
                    </a:lnTo>
                    <a:lnTo>
                      <a:pt x="38" y="107"/>
                    </a:lnTo>
                    <a:lnTo>
                      <a:pt x="38" y="111"/>
                    </a:lnTo>
                    <a:lnTo>
                      <a:pt x="47" y="117"/>
                    </a:lnTo>
                    <a:lnTo>
                      <a:pt x="49" y="125"/>
                    </a:lnTo>
                    <a:lnTo>
                      <a:pt x="53" y="133"/>
                    </a:lnTo>
                    <a:lnTo>
                      <a:pt x="59" y="147"/>
                    </a:lnTo>
                    <a:lnTo>
                      <a:pt x="61" y="149"/>
                    </a:lnTo>
                    <a:lnTo>
                      <a:pt x="55" y="156"/>
                    </a:lnTo>
                    <a:lnTo>
                      <a:pt x="51" y="158"/>
                    </a:lnTo>
                    <a:lnTo>
                      <a:pt x="49" y="160"/>
                    </a:lnTo>
                    <a:lnTo>
                      <a:pt x="40" y="160"/>
                    </a:lnTo>
                    <a:lnTo>
                      <a:pt x="38" y="162"/>
                    </a:lnTo>
                    <a:lnTo>
                      <a:pt x="34" y="168"/>
                    </a:lnTo>
                    <a:lnTo>
                      <a:pt x="32" y="170"/>
                    </a:lnTo>
                    <a:lnTo>
                      <a:pt x="32" y="176"/>
                    </a:lnTo>
                    <a:lnTo>
                      <a:pt x="30" y="184"/>
                    </a:lnTo>
                    <a:lnTo>
                      <a:pt x="26" y="190"/>
                    </a:lnTo>
                    <a:lnTo>
                      <a:pt x="22" y="192"/>
                    </a:lnTo>
                    <a:lnTo>
                      <a:pt x="14" y="194"/>
                    </a:lnTo>
                    <a:lnTo>
                      <a:pt x="8" y="194"/>
                    </a:lnTo>
                    <a:lnTo>
                      <a:pt x="6" y="192"/>
                    </a:lnTo>
                    <a:lnTo>
                      <a:pt x="2" y="196"/>
                    </a:lnTo>
                    <a:lnTo>
                      <a:pt x="0" y="201"/>
                    </a:lnTo>
                    <a:lnTo>
                      <a:pt x="6" y="211"/>
                    </a:lnTo>
                    <a:lnTo>
                      <a:pt x="4" y="213"/>
                    </a:lnTo>
                    <a:lnTo>
                      <a:pt x="4" y="219"/>
                    </a:lnTo>
                    <a:lnTo>
                      <a:pt x="4" y="219"/>
                    </a:lnTo>
                    <a:lnTo>
                      <a:pt x="4" y="223"/>
                    </a:lnTo>
                    <a:lnTo>
                      <a:pt x="4" y="225"/>
                    </a:lnTo>
                    <a:lnTo>
                      <a:pt x="0" y="233"/>
                    </a:lnTo>
                    <a:lnTo>
                      <a:pt x="4" y="237"/>
                    </a:lnTo>
                    <a:lnTo>
                      <a:pt x="10" y="260"/>
                    </a:lnTo>
                    <a:lnTo>
                      <a:pt x="12" y="262"/>
                    </a:lnTo>
                    <a:lnTo>
                      <a:pt x="20" y="266"/>
                    </a:lnTo>
                    <a:lnTo>
                      <a:pt x="40" y="274"/>
                    </a:lnTo>
                    <a:lnTo>
                      <a:pt x="43" y="276"/>
                    </a:lnTo>
                    <a:lnTo>
                      <a:pt x="40" y="284"/>
                    </a:lnTo>
                    <a:lnTo>
                      <a:pt x="47" y="288"/>
                    </a:lnTo>
                    <a:lnTo>
                      <a:pt x="43" y="291"/>
                    </a:lnTo>
                    <a:lnTo>
                      <a:pt x="47" y="295"/>
                    </a:lnTo>
                    <a:lnTo>
                      <a:pt x="57" y="305"/>
                    </a:lnTo>
                    <a:lnTo>
                      <a:pt x="57" y="305"/>
                    </a:lnTo>
                    <a:lnTo>
                      <a:pt x="53" y="309"/>
                    </a:lnTo>
                    <a:lnTo>
                      <a:pt x="53" y="313"/>
                    </a:lnTo>
                    <a:lnTo>
                      <a:pt x="55" y="315"/>
                    </a:lnTo>
                    <a:lnTo>
                      <a:pt x="255" y="315"/>
                    </a:lnTo>
                    <a:lnTo>
                      <a:pt x="257" y="313"/>
                    </a:lnTo>
                    <a:lnTo>
                      <a:pt x="255" y="311"/>
                    </a:lnTo>
                    <a:lnTo>
                      <a:pt x="263" y="293"/>
                    </a:lnTo>
                    <a:lnTo>
                      <a:pt x="265" y="293"/>
                    </a:lnTo>
                    <a:lnTo>
                      <a:pt x="267" y="284"/>
                    </a:lnTo>
                    <a:lnTo>
                      <a:pt x="267" y="274"/>
                    </a:lnTo>
                    <a:lnTo>
                      <a:pt x="249" y="241"/>
                    </a:lnTo>
                    <a:lnTo>
                      <a:pt x="249" y="241"/>
                    </a:lnTo>
                    <a:lnTo>
                      <a:pt x="251" y="237"/>
                    </a:lnTo>
                    <a:lnTo>
                      <a:pt x="253" y="235"/>
                    </a:lnTo>
                    <a:lnTo>
                      <a:pt x="259" y="231"/>
                    </a:lnTo>
                    <a:lnTo>
                      <a:pt x="265" y="231"/>
                    </a:lnTo>
                    <a:lnTo>
                      <a:pt x="267" y="231"/>
                    </a:lnTo>
                    <a:lnTo>
                      <a:pt x="271" y="231"/>
                    </a:lnTo>
                    <a:lnTo>
                      <a:pt x="275" y="229"/>
                    </a:lnTo>
                    <a:lnTo>
                      <a:pt x="280" y="229"/>
                    </a:lnTo>
                    <a:lnTo>
                      <a:pt x="286" y="225"/>
                    </a:lnTo>
                    <a:lnTo>
                      <a:pt x="288" y="223"/>
                    </a:lnTo>
                    <a:lnTo>
                      <a:pt x="294" y="219"/>
                    </a:lnTo>
                    <a:lnTo>
                      <a:pt x="294" y="219"/>
                    </a:lnTo>
                    <a:lnTo>
                      <a:pt x="294" y="174"/>
                    </a:lnTo>
                    <a:lnTo>
                      <a:pt x="292" y="172"/>
                    </a:lnTo>
                    <a:lnTo>
                      <a:pt x="288" y="168"/>
                    </a:lnTo>
                    <a:lnTo>
                      <a:pt x="284" y="166"/>
                    </a:lnTo>
                    <a:lnTo>
                      <a:pt x="282" y="162"/>
                    </a:lnTo>
                    <a:lnTo>
                      <a:pt x="280" y="160"/>
                    </a:lnTo>
                    <a:lnTo>
                      <a:pt x="273" y="154"/>
                    </a:lnTo>
                    <a:lnTo>
                      <a:pt x="269" y="154"/>
                    </a:lnTo>
                    <a:lnTo>
                      <a:pt x="261" y="154"/>
                    </a:lnTo>
                    <a:lnTo>
                      <a:pt x="259" y="154"/>
                    </a:lnTo>
                    <a:lnTo>
                      <a:pt x="257" y="151"/>
                    </a:lnTo>
                    <a:lnTo>
                      <a:pt x="255" y="156"/>
                    </a:lnTo>
                    <a:lnTo>
                      <a:pt x="251" y="162"/>
                    </a:lnTo>
                    <a:lnTo>
                      <a:pt x="247" y="164"/>
                    </a:lnTo>
                    <a:lnTo>
                      <a:pt x="243" y="166"/>
                    </a:lnTo>
                    <a:lnTo>
                      <a:pt x="241" y="164"/>
                    </a:lnTo>
                    <a:lnTo>
                      <a:pt x="237" y="162"/>
                    </a:lnTo>
                    <a:lnTo>
                      <a:pt x="233" y="160"/>
                    </a:lnTo>
                    <a:lnTo>
                      <a:pt x="228" y="162"/>
                    </a:lnTo>
                    <a:lnTo>
                      <a:pt x="222" y="162"/>
                    </a:lnTo>
                    <a:lnTo>
                      <a:pt x="220" y="162"/>
                    </a:lnTo>
                    <a:lnTo>
                      <a:pt x="218" y="164"/>
                    </a:lnTo>
                    <a:lnTo>
                      <a:pt x="214" y="166"/>
                    </a:lnTo>
                    <a:lnTo>
                      <a:pt x="208" y="168"/>
                    </a:lnTo>
                    <a:lnTo>
                      <a:pt x="204" y="168"/>
                    </a:lnTo>
                    <a:lnTo>
                      <a:pt x="196" y="170"/>
                    </a:lnTo>
                    <a:lnTo>
                      <a:pt x="194" y="170"/>
                    </a:lnTo>
                    <a:lnTo>
                      <a:pt x="190" y="168"/>
                    </a:lnTo>
                    <a:lnTo>
                      <a:pt x="186" y="162"/>
                    </a:lnTo>
                    <a:lnTo>
                      <a:pt x="186" y="162"/>
                    </a:lnTo>
                    <a:lnTo>
                      <a:pt x="190" y="158"/>
                    </a:lnTo>
                    <a:lnTo>
                      <a:pt x="192" y="156"/>
                    </a:lnTo>
                    <a:lnTo>
                      <a:pt x="198" y="151"/>
                    </a:lnTo>
                    <a:lnTo>
                      <a:pt x="200" y="151"/>
                    </a:lnTo>
                    <a:lnTo>
                      <a:pt x="206" y="154"/>
                    </a:lnTo>
                    <a:lnTo>
                      <a:pt x="212" y="154"/>
                    </a:lnTo>
                    <a:lnTo>
                      <a:pt x="218" y="154"/>
                    </a:lnTo>
                    <a:lnTo>
                      <a:pt x="222" y="156"/>
                    </a:lnTo>
                    <a:lnTo>
                      <a:pt x="231" y="156"/>
                    </a:lnTo>
                    <a:lnTo>
                      <a:pt x="235" y="154"/>
                    </a:lnTo>
                    <a:lnTo>
                      <a:pt x="239" y="154"/>
                    </a:lnTo>
                    <a:lnTo>
                      <a:pt x="243" y="156"/>
                    </a:lnTo>
                    <a:lnTo>
                      <a:pt x="245" y="151"/>
                    </a:lnTo>
                    <a:lnTo>
                      <a:pt x="245" y="147"/>
                    </a:lnTo>
                    <a:lnTo>
                      <a:pt x="243" y="145"/>
                    </a:lnTo>
                    <a:lnTo>
                      <a:pt x="241" y="141"/>
                    </a:lnTo>
                    <a:lnTo>
                      <a:pt x="241" y="137"/>
                    </a:lnTo>
                    <a:lnTo>
                      <a:pt x="243" y="135"/>
                    </a:lnTo>
                    <a:lnTo>
                      <a:pt x="247" y="131"/>
                    </a:lnTo>
                    <a:lnTo>
                      <a:pt x="245" y="129"/>
                    </a:lnTo>
                    <a:lnTo>
                      <a:pt x="243" y="129"/>
                    </a:lnTo>
                    <a:lnTo>
                      <a:pt x="239" y="129"/>
                    </a:lnTo>
                    <a:lnTo>
                      <a:pt x="235" y="129"/>
                    </a:lnTo>
                    <a:lnTo>
                      <a:pt x="233" y="125"/>
                    </a:lnTo>
                    <a:lnTo>
                      <a:pt x="233" y="123"/>
                    </a:lnTo>
                    <a:lnTo>
                      <a:pt x="233" y="121"/>
                    </a:lnTo>
                    <a:lnTo>
                      <a:pt x="237" y="121"/>
                    </a:lnTo>
                    <a:lnTo>
                      <a:pt x="239" y="123"/>
                    </a:lnTo>
                    <a:lnTo>
                      <a:pt x="239" y="117"/>
                    </a:lnTo>
                    <a:lnTo>
                      <a:pt x="239" y="111"/>
                    </a:lnTo>
                    <a:lnTo>
                      <a:pt x="239" y="104"/>
                    </a:lnTo>
                    <a:lnTo>
                      <a:pt x="247" y="102"/>
                    </a:lnTo>
                    <a:lnTo>
                      <a:pt x="249" y="96"/>
                    </a:lnTo>
                    <a:lnTo>
                      <a:pt x="241" y="92"/>
                    </a:lnTo>
                    <a:lnTo>
                      <a:pt x="239" y="84"/>
                    </a:lnTo>
                    <a:lnTo>
                      <a:pt x="239" y="80"/>
                    </a:lnTo>
                    <a:lnTo>
                      <a:pt x="237" y="74"/>
                    </a:lnTo>
                    <a:lnTo>
                      <a:pt x="226" y="64"/>
                    </a:lnTo>
                    <a:lnTo>
                      <a:pt x="226" y="59"/>
                    </a:lnTo>
                    <a:lnTo>
                      <a:pt x="214" y="57"/>
                    </a:lnTo>
                    <a:lnTo>
                      <a:pt x="208" y="55"/>
                    </a:lnTo>
                    <a:lnTo>
                      <a:pt x="206" y="53"/>
                    </a:lnTo>
                    <a:lnTo>
                      <a:pt x="204" y="43"/>
                    </a:lnTo>
                    <a:lnTo>
                      <a:pt x="202" y="21"/>
                    </a:lnTo>
                    <a:lnTo>
                      <a:pt x="198" y="19"/>
                    </a:lnTo>
                    <a:lnTo>
                      <a:pt x="196" y="10"/>
                    </a:lnTo>
                    <a:lnTo>
                      <a:pt x="192" y="8"/>
                    </a:lnTo>
                    <a:lnTo>
                      <a:pt x="192" y="6"/>
                    </a:lnTo>
                    <a:lnTo>
                      <a:pt x="181" y="0"/>
                    </a:lnTo>
                    <a:lnTo>
                      <a:pt x="184"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6" name="Freeform 537"/>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7" name="Freeform 538"/>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8" name="Freeform 539"/>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9" name="Freeform 540"/>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0" name="Freeform 541"/>
              <p:cNvSpPr>
                <a:spLocks/>
              </p:cNvSpPr>
              <p:nvPr/>
            </p:nvSpPr>
            <p:spPr bwMode="auto">
              <a:xfrm>
                <a:off x="4201" y="3107"/>
                <a:ext cx="491" cy="353"/>
              </a:xfrm>
              <a:custGeom>
                <a:avLst/>
                <a:gdLst>
                  <a:gd name="T0" fmla="*/ 129 w 491"/>
                  <a:gd name="T1" fmla="*/ 6 h 353"/>
                  <a:gd name="T2" fmla="*/ 127 w 491"/>
                  <a:gd name="T3" fmla="*/ 20 h 353"/>
                  <a:gd name="T4" fmla="*/ 127 w 491"/>
                  <a:gd name="T5" fmla="*/ 28 h 353"/>
                  <a:gd name="T6" fmla="*/ 133 w 491"/>
                  <a:gd name="T7" fmla="*/ 34 h 353"/>
                  <a:gd name="T8" fmla="*/ 141 w 491"/>
                  <a:gd name="T9" fmla="*/ 84 h 353"/>
                  <a:gd name="T10" fmla="*/ 121 w 491"/>
                  <a:gd name="T11" fmla="*/ 114 h 353"/>
                  <a:gd name="T12" fmla="*/ 84 w 491"/>
                  <a:gd name="T13" fmla="*/ 114 h 353"/>
                  <a:gd name="T14" fmla="*/ 68 w 491"/>
                  <a:gd name="T15" fmla="*/ 104 h 353"/>
                  <a:gd name="T16" fmla="*/ 80 w 491"/>
                  <a:gd name="T17" fmla="*/ 84 h 353"/>
                  <a:gd name="T18" fmla="*/ 84 w 491"/>
                  <a:gd name="T19" fmla="*/ 67 h 353"/>
                  <a:gd name="T20" fmla="*/ 70 w 491"/>
                  <a:gd name="T21" fmla="*/ 61 h 353"/>
                  <a:gd name="T22" fmla="*/ 62 w 491"/>
                  <a:gd name="T23" fmla="*/ 55 h 353"/>
                  <a:gd name="T24" fmla="*/ 47 w 491"/>
                  <a:gd name="T25" fmla="*/ 53 h 353"/>
                  <a:gd name="T26" fmla="*/ 41 w 491"/>
                  <a:gd name="T27" fmla="*/ 47 h 353"/>
                  <a:gd name="T28" fmla="*/ 27 w 491"/>
                  <a:gd name="T29" fmla="*/ 49 h 353"/>
                  <a:gd name="T30" fmla="*/ 25 w 491"/>
                  <a:gd name="T31" fmla="*/ 57 h 353"/>
                  <a:gd name="T32" fmla="*/ 15 w 491"/>
                  <a:gd name="T33" fmla="*/ 63 h 353"/>
                  <a:gd name="T34" fmla="*/ 11 w 491"/>
                  <a:gd name="T35" fmla="*/ 86 h 353"/>
                  <a:gd name="T36" fmla="*/ 8 w 491"/>
                  <a:gd name="T37" fmla="*/ 131 h 353"/>
                  <a:gd name="T38" fmla="*/ 0 w 491"/>
                  <a:gd name="T39" fmla="*/ 169 h 353"/>
                  <a:gd name="T40" fmla="*/ 11 w 491"/>
                  <a:gd name="T41" fmla="*/ 198 h 353"/>
                  <a:gd name="T42" fmla="*/ 27 w 491"/>
                  <a:gd name="T43" fmla="*/ 216 h 353"/>
                  <a:gd name="T44" fmla="*/ 35 w 491"/>
                  <a:gd name="T45" fmla="*/ 216 h 353"/>
                  <a:gd name="T46" fmla="*/ 45 w 491"/>
                  <a:gd name="T47" fmla="*/ 210 h 353"/>
                  <a:gd name="T48" fmla="*/ 45 w 491"/>
                  <a:gd name="T49" fmla="*/ 204 h 353"/>
                  <a:gd name="T50" fmla="*/ 64 w 491"/>
                  <a:gd name="T51" fmla="*/ 194 h 353"/>
                  <a:gd name="T52" fmla="*/ 62 w 491"/>
                  <a:gd name="T53" fmla="*/ 169 h 353"/>
                  <a:gd name="T54" fmla="*/ 58 w 491"/>
                  <a:gd name="T55" fmla="*/ 137 h 353"/>
                  <a:gd name="T56" fmla="*/ 64 w 491"/>
                  <a:gd name="T57" fmla="*/ 118 h 353"/>
                  <a:gd name="T58" fmla="*/ 113 w 491"/>
                  <a:gd name="T59" fmla="*/ 120 h 353"/>
                  <a:gd name="T60" fmla="*/ 141 w 491"/>
                  <a:gd name="T61" fmla="*/ 118 h 353"/>
                  <a:gd name="T62" fmla="*/ 141 w 491"/>
                  <a:gd name="T63" fmla="*/ 126 h 353"/>
                  <a:gd name="T64" fmla="*/ 135 w 491"/>
                  <a:gd name="T65" fmla="*/ 149 h 353"/>
                  <a:gd name="T66" fmla="*/ 121 w 491"/>
                  <a:gd name="T67" fmla="*/ 190 h 353"/>
                  <a:gd name="T68" fmla="*/ 115 w 491"/>
                  <a:gd name="T69" fmla="*/ 218 h 353"/>
                  <a:gd name="T70" fmla="*/ 111 w 491"/>
                  <a:gd name="T71" fmla="*/ 233 h 353"/>
                  <a:gd name="T72" fmla="*/ 125 w 491"/>
                  <a:gd name="T73" fmla="*/ 300 h 353"/>
                  <a:gd name="T74" fmla="*/ 125 w 491"/>
                  <a:gd name="T75" fmla="*/ 337 h 353"/>
                  <a:gd name="T76" fmla="*/ 354 w 491"/>
                  <a:gd name="T77" fmla="*/ 353 h 353"/>
                  <a:gd name="T78" fmla="*/ 360 w 491"/>
                  <a:gd name="T79" fmla="*/ 329 h 353"/>
                  <a:gd name="T80" fmla="*/ 391 w 491"/>
                  <a:gd name="T81" fmla="*/ 323 h 353"/>
                  <a:gd name="T82" fmla="*/ 397 w 491"/>
                  <a:gd name="T83" fmla="*/ 296 h 353"/>
                  <a:gd name="T84" fmla="*/ 397 w 491"/>
                  <a:gd name="T85" fmla="*/ 255 h 353"/>
                  <a:gd name="T86" fmla="*/ 413 w 491"/>
                  <a:gd name="T87" fmla="*/ 235 h 353"/>
                  <a:gd name="T88" fmla="*/ 431 w 491"/>
                  <a:gd name="T89" fmla="*/ 216 h 353"/>
                  <a:gd name="T90" fmla="*/ 421 w 491"/>
                  <a:gd name="T91" fmla="*/ 186 h 353"/>
                  <a:gd name="T92" fmla="*/ 425 w 491"/>
                  <a:gd name="T93" fmla="*/ 182 h 353"/>
                  <a:gd name="T94" fmla="*/ 440 w 491"/>
                  <a:gd name="T95" fmla="*/ 171 h 353"/>
                  <a:gd name="T96" fmla="*/ 470 w 491"/>
                  <a:gd name="T97" fmla="*/ 173 h 353"/>
                  <a:gd name="T98" fmla="*/ 476 w 491"/>
                  <a:gd name="T99" fmla="*/ 122 h 353"/>
                  <a:gd name="T100" fmla="*/ 427 w 491"/>
                  <a:gd name="T101" fmla="*/ 102 h 353"/>
                  <a:gd name="T102" fmla="*/ 417 w 491"/>
                  <a:gd name="T103" fmla="*/ 57 h 353"/>
                  <a:gd name="T104" fmla="*/ 362 w 491"/>
                  <a:gd name="T105" fmla="*/ 18 h 353"/>
                  <a:gd name="T106" fmla="*/ 319 w 491"/>
                  <a:gd name="T107" fmla="*/ 41 h 353"/>
                  <a:gd name="T108" fmla="*/ 301 w 491"/>
                  <a:gd name="T109" fmla="*/ 51 h 353"/>
                  <a:gd name="T110" fmla="*/ 264 w 491"/>
                  <a:gd name="T111" fmla="*/ 24 h 353"/>
                  <a:gd name="T112" fmla="*/ 199 w 491"/>
                  <a:gd name="T113" fmla="*/ 1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1" h="353">
                    <a:moveTo>
                      <a:pt x="141" y="0"/>
                    </a:move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18"/>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53"/>
                    </a:lnTo>
                    <a:lnTo>
                      <a:pt x="354" y="353"/>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1" y="159"/>
                    </a:lnTo>
                    <a:lnTo>
                      <a:pt x="491" y="126"/>
                    </a:lnTo>
                    <a:lnTo>
                      <a:pt x="476" y="122"/>
                    </a:ln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1" name="Freeform 542"/>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2" name="Freeform 543"/>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3" name="Freeform 544"/>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84" name="Freeform 545"/>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5" name="Freeform 546"/>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86" name="Freeform 547"/>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7" name="Freeform 548"/>
              <p:cNvSpPr>
                <a:spLocks/>
              </p:cNvSpPr>
              <p:nvPr/>
            </p:nvSpPr>
            <p:spPr bwMode="auto">
              <a:xfrm>
                <a:off x="4475" y="2955"/>
                <a:ext cx="527" cy="240"/>
              </a:xfrm>
              <a:custGeom>
                <a:avLst/>
                <a:gdLst>
                  <a:gd name="T0" fmla="*/ 231 w 527"/>
                  <a:gd name="T1" fmla="*/ 7 h 240"/>
                  <a:gd name="T2" fmla="*/ 213 w 527"/>
                  <a:gd name="T3" fmla="*/ 31 h 240"/>
                  <a:gd name="T4" fmla="*/ 204 w 527"/>
                  <a:gd name="T5" fmla="*/ 56 h 240"/>
                  <a:gd name="T6" fmla="*/ 192 w 527"/>
                  <a:gd name="T7" fmla="*/ 58 h 240"/>
                  <a:gd name="T8" fmla="*/ 188 w 527"/>
                  <a:gd name="T9" fmla="*/ 88 h 240"/>
                  <a:gd name="T10" fmla="*/ 170 w 527"/>
                  <a:gd name="T11" fmla="*/ 107 h 240"/>
                  <a:gd name="T12" fmla="*/ 149 w 527"/>
                  <a:gd name="T13" fmla="*/ 101 h 240"/>
                  <a:gd name="T14" fmla="*/ 139 w 527"/>
                  <a:gd name="T15" fmla="*/ 60 h 240"/>
                  <a:gd name="T16" fmla="*/ 127 w 527"/>
                  <a:gd name="T17" fmla="*/ 62 h 240"/>
                  <a:gd name="T18" fmla="*/ 106 w 527"/>
                  <a:gd name="T19" fmla="*/ 72 h 240"/>
                  <a:gd name="T20" fmla="*/ 86 w 527"/>
                  <a:gd name="T21" fmla="*/ 66 h 240"/>
                  <a:gd name="T22" fmla="*/ 45 w 527"/>
                  <a:gd name="T23" fmla="*/ 58 h 240"/>
                  <a:gd name="T24" fmla="*/ 31 w 527"/>
                  <a:gd name="T25" fmla="*/ 78 h 240"/>
                  <a:gd name="T26" fmla="*/ 4 w 527"/>
                  <a:gd name="T27" fmla="*/ 76 h 240"/>
                  <a:gd name="T28" fmla="*/ 21 w 527"/>
                  <a:gd name="T29" fmla="*/ 99 h 240"/>
                  <a:gd name="T30" fmla="*/ 27 w 527"/>
                  <a:gd name="T31" fmla="*/ 123 h 240"/>
                  <a:gd name="T32" fmla="*/ 25 w 527"/>
                  <a:gd name="T33" fmla="*/ 209 h 240"/>
                  <a:gd name="T34" fmla="*/ 53 w 527"/>
                  <a:gd name="T35" fmla="*/ 193 h 240"/>
                  <a:gd name="T36" fmla="*/ 90 w 527"/>
                  <a:gd name="T37" fmla="*/ 170 h 240"/>
                  <a:gd name="T38" fmla="*/ 164 w 527"/>
                  <a:gd name="T39" fmla="*/ 240 h 240"/>
                  <a:gd name="T40" fmla="*/ 450 w 527"/>
                  <a:gd name="T41" fmla="*/ 236 h 240"/>
                  <a:gd name="T42" fmla="*/ 460 w 527"/>
                  <a:gd name="T43" fmla="*/ 221 h 240"/>
                  <a:gd name="T44" fmla="*/ 482 w 527"/>
                  <a:gd name="T45" fmla="*/ 221 h 240"/>
                  <a:gd name="T46" fmla="*/ 495 w 527"/>
                  <a:gd name="T47" fmla="*/ 229 h 240"/>
                  <a:gd name="T48" fmla="*/ 488 w 527"/>
                  <a:gd name="T49" fmla="*/ 231 h 240"/>
                  <a:gd name="T50" fmla="*/ 484 w 527"/>
                  <a:gd name="T51" fmla="*/ 231 h 240"/>
                  <a:gd name="T52" fmla="*/ 495 w 527"/>
                  <a:gd name="T53" fmla="*/ 240 h 240"/>
                  <a:gd name="T54" fmla="*/ 513 w 527"/>
                  <a:gd name="T55" fmla="*/ 225 h 240"/>
                  <a:gd name="T56" fmla="*/ 523 w 527"/>
                  <a:gd name="T57" fmla="*/ 188 h 240"/>
                  <a:gd name="T58" fmla="*/ 515 w 527"/>
                  <a:gd name="T59" fmla="*/ 197 h 240"/>
                  <a:gd name="T60" fmla="*/ 507 w 527"/>
                  <a:gd name="T61" fmla="*/ 195 h 240"/>
                  <a:gd name="T62" fmla="*/ 515 w 527"/>
                  <a:gd name="T63" fmla="*/ 180 h 240"/>
                  <a:gd name="T64" fmla="*/ 525 w 527"/>
                  <a:gd name="T65" fmla="*/ 184 h 240"/>
                  <a:gd name="T66" fmla="*/ 517 w 527"/>
                  <a:gd name="T67" fmla="*/ 125 h 240"/>
                  <a:gd name="T68" fmla="*/ 505 w 527"/>
                  <a:gd name="T69" fmla="*/ 115 h 240"/>
                  <a:gd name="T70" fmla="*/ 493 w 527"/>
                  <a:gd name="T71" fmla="*/ 113 h 240"/>
                  <a:gd name="T72" fmla="*/ 476 w 527"/>
                  <a:gd name="T73" fmla="*/ 129 h 240"/>
                  <a:gd name="T74" fmla="*/ 460 w 527"/>
                  <a:gd name="T75" fmla="*/ 137 h 240"/>
                  <a:gd name="T76" fmla="*/ 452 w 527"/>
                  <a:gd name="T77" fmla="*/ 154 h 240"/>
                  <a:gd name="T78" fmla="*/ 419 w 527"/>
                  <a:gd name="T79" fmla="*/ 156 h 240"/>
                  <a:gd name="T80" fmla="*/ 409 w 527"/>
                  <a:gd name="T81" fmla="*/ 154 h 240"/>
                  <a:gd name="T82" fmla="*/ 444 w 527"/>
                  <a:gd name="T83" fmla="*/ 154 h 240"/>
                  <a:gd name="T84" fmla="*/ 456 w 527"/>
                  <a:gd name="T85" fmla="*/ 137 h 240"/>
                  <a:gd name="T86" fmla="*/ 470 w 527"/>
                  <a:gd name="T87" fmla="*/ 125 h 240"/>
                  <a:gd name="T88" fmla="*/ 484 w 527"/>
                  <a:gd name="T89" fmla="*/ 111 h 240"/>
                  <a:gd name="T90" fmla="*/ 499 w 527"/>
                  <a:gd name="T91" fmla="*/ 101 h 240"/>
                  <a:gd name="T92" fmla="*/ 505 w 527"/>
                  <a:gd name="T93" fmla="*/ 111 h 240"/>
                  <a:gd name="T94" fmla="*/ 517 w 527"/>
                  <a:gd name="T95" fmla="*/ 111 h 240"/>
                  <a:gd name="T96" fmla="*/ 497 w 527"/>
                  <a:gd name="T97" fmla="*/ 80 h 240"/>
                  <a:gd name="T98" fmla="*/ 491 w 527"/>
                  <a:gd name="T99" fmla="*/ 78 h 240"/>
                  <a:gd name="T100" fmla="*/ 499 w 527"/>
                  <a:gd name="T101" fmla="*/ 54 h 240"/>
                  <a:gd name="T102" fmla="*/ 441 w 527"/>
                  <a:gd name="T103" fmla="*/ 47 h 240"/>
                  <a:gd name="T104" fmla="*/ 419 w 527"/>
                  <a:gd name="T105" fmla="*/ 64 h 240"/>
                  <a:gd name="T106" fmla="*/ 378 w 527"/>
                  <a:gd name="T107" fmla="*/ 82 h 240"/>
                  <a:gd name="T108" fmla="*/ 360 w 527"/>
                  <a:gd name="T109" fmla="*/ 49 h 240"/>
                  <a:gd name="T110" fmla="*/ 325 w 527"/>
                  <a:gd name="T111" fmla="*/ 68 h 240"/>
                  <a:gd name="T112" fmla="*/ 298 w 527"/>
                  <a:gd name="T113" fmla="*/ 66 h 240"/>
                  <a:gd name="T114" fmla="*/ 272 w 527"/>
                  <a:gd name="T115" fmla="*/ 33 h 240"/>
                  <a:gd name="T116" fmla="*/ 260 w 527"/>
                  <a:gd name="T117" fmla="*/ 11 h 240"/>
                  <a:gd name="T118" fmla="*/ 245 w 527"/>
                  <a:gd name="T119" fmla="*/ 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7" h="240">
                    <a:moveTo>
                      <a:pt x="245" y="2"/>
                    </a:moveTo>
                    <a:lnTo>
                      <a:pt x="239" y="7"/>
                    </a:lnTo>
                    <a:lnTo>
                      <a:pt x="239" y="7"/>
                    </a:lnTo>
                    <a:lnTo>
                      <a:pt x="237" y="7"/>
                    </a:lnTo>
                    <a:lnTo>
                      <a:pt x="231" y="7"/>
                    </a:lnTo>
                    <a:lnTo>
                      <a:pt x="225" y="11"/>
                    </a:lnTo>
                    <a:lnTo>
                      <a:pt x="221" y="17"/>
                    </a:lnTo>
                    <a:lnTo>
                      <a:pt x="219" y="25"/>
                    </a:lnTo>
                    <a:lnTo>
                      <a:pt x="215" y="29"/>
                    </a:lnTo>
                    <a:lnTo>
                      <a:pt x="213" y="31"/>
                    </a:lnTo>
                    <a:lnTo>
                      <a:pt x="215" y="37"/>
                    </a:lnTo>
                    <a:lnTo>
                      <a:pt x="213" y="45"/>
                    </a:lnTo>
                    <a:lnTo>
                      <a:pt x="211" y="49"/>
                    </a:lnTo>
                    <a:lnTo>
                      <a:pt x="211" y="56"/>
                    </a:lnTo>
                    <a:lnTo>
                      <a:pt x="204" y="56"/>
                    </a:lnTo>
                    <a:lnTo>
                      <a:pt x="202" y="51"/>
                    </a:lnTo>
                    <a:lnTo>
                      <a:pt x="200" y="47"/>
                    </a:lnTo>
                    <a:lnTo>
                      <a:pt x="196" y="43"/>
                    </a:lnTo>
                    <a:lnTo>
                      <a:pt x="194" y="51"/>
                    </a:lnTo>
                    <a:lnTo>
                      <a:pt x="192" y="58"/>
                    </a:lnTo>
                    <a:lnTo>
                      <a:pt x="190" y="64"/>
                    </a:lnTo>
                    <a:lnTo>
                      <a:pt x="190" y="66"/>
                    </a:lnTo>
                    <a:lnTo>
                      <a:pt x="190" y="76"/>
                    </a:lnTo>
                    <a:lnTo>
                      <a:pt x="186" y="82"/>
                    </a:lnTo>
                    <a:lnTo>
                      <a:pt x="188" y="88"/>
                    </a:lnTo>
                    <a:lnTo>
                      <a:pt x="190" y="90"/>
                    </a:lnTo>
                    <a:lnTo>
                      <a:pt x="196" y="94"/>
                    </a:lnTo>
                    <a:lnTo>
                      <a:pt x="190" y="101"/>
                    </a:lnTo>
                    <a:lnTo>
                      <a:pt x="188" y="101"/>
                    </a:lnTo>
                    <a:lnTo>
                      <a:pt x="170" y="107"/>
                    </a:lnTo>
                    <a:lnTo>
                      <a:pt x="166" y="107"/>
                    </a:lnTo>
                    <a:lnTo>
                      <a:pt x="162" y="103"/>
                    </a:lnTo>
                    <a:lnTo>
                      <a:pt x="157" y="101"/>
                    </a:lnTo>
                    <a:lnTo>
                      <a:pt x="151" y="103"/>
                    </a:lnTo>
                    <a:lnTo>
                      <a:pt x="149" y="101"/>
                    </a:lnTo>
                    <a:lnTo>
                      <a:pt x="143" y="101"/>
                    </a:lnTo>
                    <a:lnTo>
                      <a:pt x="141" y="86"/>
                    </a:lnTo>
                    <a:lnTo>
                      <a:pt x="145" y="76"/>
                    </a:lnTo>
                    <a:lnTo>
                      <a:pt x="143" y="64"/>
                    </a:lnTo>
                    <a:lnTo>
                      <a:pt x="139" y="60"/>
                    </a:lnTo>
                    <a:lnTo>
                      <a:pt x="139" y="51"/>
                    </a:lnTo>
                    <a:lnTo>
                      <a:pt x="133" y="51"/>
                    </a:lnTo>
                    <a:lnTo>
                      <a:pt x="129" y="54"/>
                    </a:lnTo>
                    <a:lnTo>
                      <a:pt x="129" y="58"/>
                    </a:lnTo>
                    <a:lnTo>
                      <a:pt x="127" y="62"/>
                    </a:lnTo>
                    <a:lnTo>
                      <a:pt x="125" y="64"/>
                    </a:lnTo>
                    <a:lnTo>
                      <a:pt x="119" y="68"/>
                    </a:lnTo>
                    <a:lnTo>
                      <a:pt x="117" y="78"/>
                    </a:lnTo>
                    <a:lnTo>
                      <a:pt x="110" y="78"/>
                    </a:lnTo>
                    <a:lnTo>
                      <a:pt x="106" y="72"/>
                    </a:lnTo>
                    <a:lnTo>
                      <a:pt x="102" y="74"/>
                    </a:lnTo>
                    <a:lnTo>
                      <a:pt x="98" y="66"/>
                    </a:lnTo>
                    <a:lnTo>
                      <a:pt x="94" y="62"/>
                    </a:lnTo>
                    <a:lnTo>
                      <a:pt x="92" y="62"/>
                    </a:lnTo>
                    <a:lnTo>
                      <a:pt x="86" y="66"/>
                    </a:lnTo>
                    <a:lnTo>
                      <a:pt x="84" y="54"/>
                    </a:lnTo>
                    <a:lnTo>
                      <a:pt x="55" y="47"/>
                    </a:lnTo>
                    <a:lnTo>
                      <a:pt x="53" y="51"/>
                    </a:lnTo>
                    <a:lnTo>
                      <a:pt x="49" y="51"/>
                    </a:lnTo>
                    <a:lnTo>
                      <a:pt x="45" y="58"/>
                    </a:lnTo>
                    <a:lnTo>
                      <a:pt x="47" y="60"/>
                    </a:lnTo>
                    <a:lnTo>
                      <a:pt x="41" y="72"/>
                    </a:lnTo>
                    <a:lnTo>
                      <a:pt x="39" y="74"/>
                    </a:lnTo>
                    <a:lnTo>
                      <a:pt x="35" y="74"/>
                    </a:lnTo>
                    <a:lnTo>
                      <a:pt x="31" y="78"/>
                    </a:lnTo>
                    <a:lnTo>
                      <a:pt x="12" y="68"/>
                    </a:lnTo>
                    <a:lnTo>
                      <a:pt x="2" y="62"/>
                    </a:lnTo>
                    <a:lnTo>
                      <a:pt x="0" y="66"/>
                    </a:lnTo>
                    <a:lnTo>
                      <a:pt x="2" y="72"/>
                    </a:lnTo>
                    <a:lnTo>
                      <a:pt x="4" y="76"/>
                    </a:lnTo>
                    <a:lnTo>
                      <a:pt x="6" y="80"/>
                    </a:lnTo>
                    <a:lnTo>
                      <a:pt x="10" y="80"/>
                    </a:lnTo>
                    <a:lnTo>
                      <a:pt x="16" y="86"/>
                    </a:lnTo>
                    <a:lnTo>
                      <a:pt x="21" y="92"/>
                    </a:lnTo>
                    <a:lnTo>
                      <a:pt x="21" y="99"/>
                    </a:lnTo>
                    <a:lnTo>
                      <a:pt x="14" y="103"/>
                    </a:lnTo>
                    <a:lnTo>
                      <a:pt x="10" y="111"/>
                    </a:lnTo>
                    <a:lnTo>
                      <a:pt x="16" y="117"/>
                    </a:lnTo>
                    <a:lnTo>
                      <a:pt x="27" y="121"/>
                    </a:lnTo>
                    <a:lnTo>
                      <a:pt x="27" y="123"/>
                    </a:lnTo>
                    <a:lnTo>
                      <a:pt x="29" y="129"/>
                    </a:lnTo>
                    <a:lnTo>
                      <a:pt x="25" y="168"/>
                    </a:lnTo>
                    <a:lnTo>
                      <a:pt x="25" y="178"/>
                    </a:lnTo>
                    <a:lnTo>
                      <a:pt x="27" y="203"/>
                    </a:lnTo>
                    <a:lnTo>
                      <a:pt x="25" y="209"/>
                    </a:lnTo>
                    <a:lnTo>
                      <a:pt x="37" y="213"/>
                    </a:lnTo>
                    <a:lnTo>
                      <a:pt x="45" y="213"/>
                    </a:lnTo>
                    <a:lnTo>
                      <a:pt x="45" y="193"/>
                    </a:lnTo>
                    <a:lnTo>
                      <a:pt x="53" y="193"/>
                    </a:lnTo>
                    <a:lnTo>
                      <a:pt x="53" y="193"/>
                    </a:lnTo>
                    <a:lnTo>
                      <a:pt x="63" y="191"/>
                    </a:lnTo>
                    <a:lnTo>
                      <a:pt x="68" y="186"/>
                    </a:lnTo>
                    <a:lnTo>
                      <a:pt x="82" y="170"/>
                    </a:lnTo>
                    <a:lnTo>
                      <a:pt x="88" y="170"/>
                    </a:lnTo>
                    <a:lnTo>
                      <a:pt x="90" y="170"/>
                    </a:lnTo>
                    <a:lnTo>
                      <a:pt x="119" y="201"/>
                    </a:lnTo>
                    <a:lnTo>
                      <a:pt x="137" y="199"/>
                    </a:lnTo>
                    <a:lnTo>
                      <a:pt x="143" y="209"/>
                    </a:lnTo>
                    <a:lnTo>
                      <a:pt x="119" y="240"/>
                    </a:lnTo>
                    <a:lnTo>
                      <a:pt x="164" y="240"/>
                    </a:lnTo>
                    <a:lnTo>
                      <a:pt x="170" y="231"/>
                    </a:lnTo>
                    <a:lnTo>
                      <a:pt x="200" y="240"/>
                    </a:lnTo>
                    <a:lnTo>
                      <a:pt x="437" y="240"/>
                    </a:lnTo>
                    <a:lnTo>
                      <a:pt x="441" y="238"/>
                    </a:lnTo>
                    <a:lnTo>
                      <a:pt x="450" y="236"/>
                    </a:lnTo>
                    <a:lnTo>
                      <a:pt x="452" y="233"/>
                    </a:lnTo>
                    <a:lnTo>
                      <a:pt x="454" y="229"/>
                    </a:lnTo>
                    <a:lnTo>
                      <a:pt x="454" y="227"/>
                    </a:lnTo>
                    <a:lnTo>
                      <a:pt x="458" y="223"/>
                    </a:lnTo>
                    <a:lnTo>
                      <a:pt x="460" y="221"/>
                    </a:lnTo>
                    <a:lnTo>
                      <a:pt x="464" y="219"/>
                    </a:lnTo>
                    <a:lnTo>
                      <a:pt x="470" y="219"/>
                    </a:lnTo>
                    <a:lnTo>
                      <a:pt x="474" y="219"/>
                    </a:lnTo>
                    <a:lnTo>
                      <a:pt x="478" y="219"/>
                    </a:lnTo>
                    <a:lnTo>
                      <a:pt x="482" y="221"/>
                    </a:lnTo>
                    <a:lnTo>
                      <a:pt x="484" y="221"/>
                    </a:lnTo>
                    <a:lnTo>
                      <a:pt x="488" y="221"/>
                    </a:lnTo>
                    <a:lnTo>
                      <a:pt x="491" y="223"/>
                    </a:lnTo>
                    <a:lnTo>
                      <a:pt x="493" y="225"/>
                    </a:lnTo>
                    <a:lnTo>
                      <a:pt x="495" y="229"/>
                    </a:lnTo>
                    <a:lnTo>
                      <a:pt x="497" y="233"/>
                    </a:lnTo>
                    <a:lnTo>
                      <a:pt x="495" y="233"/>
                    </a:lnTo>
                    <a:lnTo>
                      <a:pt x="493" y="236"/>
                    </a:lnTo>
                    <a:lnTo>
                      <a:pt x="491" y="233"/>
                    </a:lnTo>
                    <a:lnTo>
                      <a:pt x="488" y="231"/>
                    </a:lnTo>
                    <a:lnTo>
                      <a:pt x="488" y="229"/>
                    </a:lnTo>
                    <a:lnTo>
                      <a:pt x="488" y="227"/>
                    </a:lnTo>
                    <a:lnTo>
                      <a:pt x="486" y="227"/>
                    </a:lnTo>
                    <a:lnTo>
                      <a:pt x="484" y="229"/>
                    </a:lnTo>
                    <a:lnTo>
                      <a:pt x="484" y="231"/>
                    </a:lnTo>
                    <a:lnTo>
                      <a:pt x="484" y="233"/>
                    </a:lnTo>
                    <a:lnTo>
                      <a:pt x="486" y="238"/>
                    </a:lnTo>
                    <a:lnTo>
                      <a:pt x="488" y="240"/>
                    </a:lnTo>
                    <a:lnTo>
                      <a:pt x="491" y="240"/>
                    </a:lnTo>
                    <a:lnTo>
                      <a:pt x="495" y="240"/>
                    </a:lnTo>
                    <a:lnTo>
                      <a:pt x="497" y="240"/>
                    </a:lnTo>
                    <a:lnTo>
                      <a:pt x="501" y="236"/>
                    </a:lnTo>
                    <a:lnTo>
                      <a:pt x="505" y="231"/>
                    </a:lnTo>
                    <a:lnTo>
                      <a:pt x="511" y="227"/>
                    </a:lnTo>
                    <a:lnTo>
                      <a:pt x="513" y="225"/>
                    </a:lnTo>
                    <a:lnTo>
                      <a:pt x="521" y="221"/>
                    </a:lnTo>
                    <a:lnTo>
                      <a:pt x="527" y="219"/>
                    </a:lnTo>
                    <a:lnTo>
                      <a:pt x="527" y="186"/>
                    </a:lnTo>
                    <a:lnTo>
                      <a:pt x="525" y="188"/>
                    </a:lnTo>
                    <a:lnTo>
                      <a:pt x="523" y="188"/>
                    </a:lnTo>
                    <a:lnTo>
                      <a:pt x="523" y="193"/>
                    </a:lnTo>
                    <a:lnTo>
                      <a:pt x="523" y="195"/>
                    </a:lnTo>
                    <a:lnTo>
                      <a:pt x="523" y="195"/>
                    </a:lnTo>
                    <a:lnTo>
                      <a:pt x="517" y="197"/>
                    </a:lnTo>
                    <a:lnTo>
                      <a:pt x="515" y="197"/>
                    </a:lnTo>
                    <a:lnTo>
                      <a:pt x="511" y="199"/>
                    </a:lnTo>
                    <a:lnTo>
                      <a:pt x="507" y="199"/>
                    </a:lnTo>
                    <a:lnTo>
                      <a:pt x="505" y="197"/>
                    </a:lnTo>
                    <a:lnTo>
                      <a:pt x="505" y="195"/>
                    </a:lnTo>
                    <a:lnTo>
                      <a:pt x="507" y="195"/>
                    </a:lnTo>
                    <a:lnTo>
                      <a:pt x="507" y="186"/>
                    </a:lnTo>
                    <a:lnTo>
                      <a:pt x="507" y="184"/>
                    </a:lnTo>
                    <a:lnTo>
                      <a:pt x="509" y="182"/>
                    </a:lnTo>
                    <a:lnTo>
                      <a:pt x="513" y="182"/>
                    </a:lnTo>
                    <a:lnTo>
                      <a:pt x="515" y="180"/>
                    </a:lnTo>
                    <a:lnTo>
                      <a:pt x="517" y="182"/>
                    </a:lnTo>
                    <a:lnTo>
                      <a:pt x="519" y="184"/>
                    </a:lnTo>
                    <a:lnTo>
                      <a:pt x="519" y="184"/>
                    </a:lnTo>
                    <a:lnTo>
                      <a:pt x="521" y="184"/>
                    </a:lnTo>
                    <a:lnTo>
                      <a:pt x="525" y="184"/>
                    </a:lnTo>
                    <a:lnTo>
                      <a:pt x="525" y="182"/>
                    </a:lnTo>
                    <a:lnTo>
                      <a:pt x="527" y="182"/>
                    </a:lnTo>
                    <a:lnTo>
                      <a:pt x="527" y="131"/>
                    </a:lnTo>
                    <a:lnTo>
                      <a:pt x="523" y="127"/>
                    </a:lnTo>
                    <a:lnTo>
                      <a:pt x="517" y="125"/>
                    </a:lnTo>
                    <a:lnTo>
                      <a:pt x="513" y="123"/>
                    </a:lnTo>
                    <a:lnTo>
                      <a:pt x="511" y="119"/>
                    </a:lnTo>
                    <a:lnTo>
                      <a:pt x="511" y="117"/>
                    </a:lnTo>
                    <a:lnTo>
                      <a:pt x="507" y="115"/>
                    </a:lnTo>
                    <a:lnTo>
                      <a:pt x="505" y="115"/>
                    </a:lnTo>
                    <a:lnTo>
                      <a:pt x="501" y="117"/>
                    </a:lnTo>
                    <a:lnTo>
                      <a:pt x="499" y="115"/>
                    </a:lnTo>
                    <a:lnTo>
                      <a:pt x="497" y="115"/>
                    </a:lnTo>
                    <a:lnTo>
                      <a:pt x="497" y="113"/>
                    </a:lnTo>
                    <a:lnTo>
                      <a:pt x="493" y="113"/>
                    </a:lnTo>
                    <a:lnTo>
                      <a:pt x="486" y="115"/>
                    </a:lnTo>
                    <a:lnTo>
                      <a:pt x="484" y="119"/>
                    </a:lnTo>
                    <a:lnTo>
                      <a:pt x="480" y="123"/>
                    </a:lnTo>
                    <a:lnTo>
                      <a:pt x="478" y="127"/>
                    </a:lnTo>
                    <a:lnTo>
                      <a:pt x="476" y="129"/>
                    </a:lnTo>
                    <a:lnTo>
                      <a:pt x="472" y="129"/>
                    </a:lnTo>
                    <a:lnTo>
                      <a:pt x="470" y="129"/>
                    </a:lnTo>
                    <a:lnTo>
                      <a:pt x="464" y="131"/>
                    </a:lnTo>
                    <a:lnTo>
                      <a:pt x="462" y="133"/>
                    </a:lnTo>
                    <a:lnTo>
                      <a:pt x="460" y="137"/>
                    </a:lnTo>
                    <a:lnTo>
                      <a:pt x="458" y="141"/>
                    </a:lnTo>
                    <a:lnTo>
                      <a:pt x="458" y="146"/>
                    </a:lnTo>
                    <a:lnTo>
                      <a:pt x="458" y="148"/>
                    </a:lnTo>
                    <a:lnTo>
                      <a:pt x="454" y="150"/>
                    </a:lnTo>
                    <a:lnTo>
                      <a:pt x="452" y="154"/>
                    </a:lnTo>
                    <a:lnTo>
                      <a:pt x="450" y="154"/>
                    </a:lnTo>
                    <a:lnTo>
                      <a:pt x="446" y="156"/>
                    </a:lnTo>
                    <a:lnTo>
                      <a:pt x="433" y="158"/>
                    </a:lnTo>
                    <a:lnTo>
                      <a:pt x="423" y="156"/>
                    </a:lnTo>
                    <a:lnTo>
                      <a:pt x="419" y="156"/>
                    </a:lnTo>
                    <a:lnTo>
                      <a:pt x="415" y="154"/>
                    </a:lnTo>
                    <a:lnTo>
                      <a:pt x="409" y="154"/>
                    </a:lnTo>
                    <a:lnTo>
                      <a:pt x="405" y="156"/>
                    </a:lnTo>
                    <a:lnTo>
                      <a:pt x="403" y="156"/>
                    </a:lnTo>
                    <a:lnTo>
                      <a:pt x="409" y="154"/>
                    </a:lnTo>
                    <a:lnTo>
                      <a:pt x="413" y="152"/>
                    </a:lnTo>
                    <a:lnTo>
                      <a:pt x="421" y="152"/>
                    </a:lnTo>
                    <a:lnTo>
                      <a:pt x="429" y="154"/>
                    </a:lnTo>
                    <a:lnTo>
                      <a:pt x="437" y="154"/>
                    </a:lnTo>
                    <a:lnTo>
                      <a:pt x="444" y="154"/>
                    </a:lnTo>
                    <a:lnTo>
                      <a:pt x="450" y="150"/>
                    </a:lnTo>
                    <a:lnTo>
                      <a:pt x="452" y="146"/>
                    </a:lnTo>
                    <a:lnTo>
                      <a:pt x="454" y="146"/>
                    </a:lnTo>
                    <a:lnTo>
                      <a:pt x="456" y="141"/>
                    </a:lnTo>
                    <a:lnTo>
                      <a:pt x="456" y="137"/>
                    </a:lnTo>
                    <a:lnTo>
                      <a:pt x="458" y="133"/>
                    </a:lnTo>
                    <a:lnTo>
                      <a:pt x="458" y="131"/>
                    </a:lnTo>
                    <a:lnTo>
                      <a:pt x="462" y="129"/>
                    </a:lnTo>
                    <a:lnTo>
                      <a:pt x="464" y="127"/>
                    </a:lnTo>
                    <a:lnTo>
                      <a:pt x="470" y="125"/>
                    </a:lnTo>
                    <a:lnTo>
                      <a:pt x="474" y="125"/>
                    </a:lnTo>
                    <a:lnTo>
                      <a:pt x="478" y="123"/>
                    </a:lnTo>
                    <a:lnTo>
                      <a:pt x="480" y="119"/>
                    </a:lnTo>
                    <a:lnTo>
                      <a:pt x="480" y="115"/>
                    </a:lnTo>
                    <a:lnTo>
                      <a:pt x="484" y="111"/>
                    </a:lnTo>
                    <a:lnTo>
                      <a:pt x="488" y="107"/>
                    </a:lnTo>
                    <a:lnTo>
                      <a:pt x="491" y="107"/>
                    </a:lnTo>
                    <a:lnTo>
                      <a:pt x="495" y="105"/>
                    </a:lnTo>
                    <a:lnTo>
                      <a:pt x="495" y="103"/>
                    </a:lnTo>
                    <a:lnTo>
                      <a:pt x="499" y="101"/>
                    </a:lnTo>
                    <a:lnTo>
                      <a:pt x="499" y="103"/>
                    </a:lnTo>
                    <a:lnTo>
                      <a:pt x="499" y="107"/>
                    </a:lnTo>
                    <a:lnTo>
                      <a:pt x="501" y="109"/>
                    </a:lnTo>
                    <a:lnTo>
                      <a:pt x="503" y="111"/>
                    </a:lnTo>
                    <a:lnTo>
                      <a:pt x="505" y="111"/>
                    </a:lnTo>
                    <a:lnTo>
                      <a:pt x="509" y="111"/>
                    </a:lnTo>
                    <a:lnTo>
                      <a:pt x="511" y="111"/>
                    </a:lnTo>
                    <a:lnTo>
                      <a:pt x="513" y="111"/>
                    </a:lnTo>
                    <a:lnTo>
                      <a:pt x="515" y="113"/>
                    </a:lnTo>
                    <a:lnTo>
                      <a:pt x="517" y="111"/>
                    </a:lnTo>
                    <a:lnTo>
                      <a:pt x="511" y="105"/>
                    </a:lnTo>
                    <a:lnTo>
                      <a:pt x="505" y="96"/>
                    </a:lnTo>
                    <a:lnTo>
                      <a:pt x="501" y="88"/>
                    </a:lnTo>
                    <a:lnTo>
                      <a:pt x="501" y="84"/>
                    </a:lnTo>
                    <a:lnTo>
                      <a:pt x="497" y="80"/>
                    </a:lnTo>
                    <a:lnTo>
                      <a:pt x="493" y="82"/>
                    </a:lnTo>
                    <a:lnTo>
                      <a:pt x="488" y="84"/>
                    </a:lnTo>
                    <a:lnTo>
                      <a:pt x="484" y="84"/>
                    </a:lnTo>
                    <a:lnTo>
                      <a:pt x="482" y="84"/>
                    </a:lnTo>
                    <a:lnTo>
                      <a:pt x="491" y="78"/>
                    </a:lnTo>
                    <a:lnTo>
                      <a:pt x="493" y="76"/>
                    </a:lnTo>
                    <a:lnTo>
                      <a:pt x="495" y="72"/>
                    </a:lnTo>
                    <a:lnTo>
                      <a:pt x="501" y="66"/>
                    </a:lnTo>
                    <a:lnTo>
                      <a:pt x="501" y="62"/>
                    </a:lnTo>
                    <a:lnTo>
                      <a:pt x="499" y="54"/>
                    </a:lnTo>
                    <a:lnTo>
                      <a:pt x="499" y="47"/>
                    </a:lnTo>
                    <a:lnTo>
                      <a:pt x="484" y="31"/>
                    </a:lnTo>
                    <a:lnTo>
                      <a:pt x="470" y="31"/>
                    </a:lnTo>
                    <a:lnTo>
                      <a:pt x="448" y="43"/>
                    </a:lnTo>
                    <a:lnTo>
                      <a:pt x="441" y="47"/>
                    </a:lnTo>
                    <a:lnTo>
                      <a:pt x="441" y="47"/>
                    </a:lnTo>
                    <a:lnTo>
                      <a:pt x="433" y="54"/>
                    </a:lnTo>
                    <a:lnTo>
                      <a:pt x="427" y="60"/>
                    </a:lnTo>
                    <a:lnTo>
                      <a:pt x="427" y="60"/>
                    </a:lnTo>
                    <a:lnTo>
                      <a:pt x="419" y="64"/>
                    </a:lnTo>
                    <a:lnTo>
                      <a:pt x="405" y="72"/>
                    </a:lnTo>
                    <a:lnTo>
                      <a:pt x="388" y="80"/>
                    </a:lnTo>
                    <a:lnTo>
                      <a:pt x="380" y="84"/>
                    </a:lnTo>
                    <a:lnTo>
                      <a:pt x="380" y="84"/>
                    </a:lnTo>
                    <a:lnTo>
                      <a:pt x="378" y="82"/>
                    </a:lnTo>
                    <a:lnTo>
                      <a:pt x="374" y="82"/>
                    </a:lnTo>
                    <a:lnTo>
                      <a:pt x="368" y="76"/>
                    </a:lnTo>
                    <a:lnTo>
                      <a:pt x="364" y="72"/>
                    </a:lnTo>
                    <a:lnTo>
                      <a:pt x="368" y="62"/>
                    </a:lnTo>
                    <a:lnTo>
                      <a:pt x="360" y="49"/>
                    </a:lnTo>
                    <a:lnTo>
                      <a:pt x="354" y="41"/>
                    </a:lnTo>
                    <a:lnTo>
                      <a:pt x="352" y="39"/>
                    </a:lnTo>
                    <a:lnTo>
                      <a:pt x="339" y="39"/>
                    </a:lnTo>
                    <a:lnTo>
                      <a:pt x="327" y="60"/>
                    </a:lnTo>
                    <a:lnTo>
                      <a:pt x="325" y="68"/>
                    </a:lnTo>
                    <a:lnTo>
                      <a:pt x="319" y="78"/>
                    </a:lnTo>
                    <a:lnTo>
                      <a:pt x="315" y="80"/>
                    </a:lnTo>
                    <a:lnTo>
                      <a:pt x="307" y="82"/>
                    </a:lnTo>
                    <a:lnTo>
                      <a:pt x="305" y="74"/>
                    </a:lnTo>
                    <a:lnTo>
                      <a:pt x="298" y="66"/>
                    </a:lnTo>
                    <a:lnTo>
                      <a:pt x="298" y="58"/>
                    </a:lnTo>
                    <a:lnTo>
                      <a:pt x="294" y="49"/>
                    </a:lnTo>
                    <a:lnTo>
                      <a:pt x="278" y="43"/>
                    </a:lnTo>
                    <a:lnTo>
                      <a:pt x="278" y="41"/>
                    </a:lnTo>
                    <a:lnTo>
                      <a:pt x="272" y="33"/>
                    </a:lnTo>
                    <a:lnTo>
                      <a:pt x="266" y="29"/>
                    </a:lnTo>
                    <a:lnTo>
                      <a:pt x="266" y="27"/>
                    </a:lnTo>
                    <a:lnTo>
                      <a:pt x="266" y="25"/>
                    </a:lnTo>
                    <a:lnTo>
                      <a:pt x="272" y="21"/>
                    </a:lnTo>
                    <a:lnTo>
                      <a:pt x="260" y="11"/>
                    </a:lnTo>
                    <a:lnTo>
                      <a:pt x="258" y="7"/>
                    </a:lnTo>
                    <a:lnTo>
                      <a:pt x="260" y="4"/>
                    </a:lnTo>
                    <a:lnTo>
                      <a:pt x="256" y="0"/>
                    </a:lnTo>
                    <a:lnTo>
                      <a:pt x="249" y="0"/>
                    </a:lnTo>
                    <a:lnTo>
                      <a:pt x="24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8" name="Freeform 549"/>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9" name="Freeform 550"/>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0" name="Freeform 551"/>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1" name="Freeform 552"/>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2" name="Freeform 553"/>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3" name="Freeform 554"/>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4" name="Freeform 555"/>
              <p:cNvSpPr>
                <a:spLocks/>
              </p:cNvSpPr>
              <p:nvPr/>
            </p:nvSpPr>
            <p:spPr bwMode="auto">
              <a:xfrm>
                <a:off x="5156" y="1868"/>
                <a:ext cx="249" cy="351"/>
              </a:xfrm>
              <a:custGeom>
                <a:avLst/>
                <a:gdLst>
                  <a:gd name="T0" fmla="*/ 145 w 249"/>
                  <a:gd name="T1" fmla="*/ 12 h 351"/>
                  <a:gd name="T2" fmla="*/ 130 w 249"/>
                  <a:gd name="T3" fmla="*/ 28 h 351"/>
                  <a:gd name="T4" fmla="*/ 114 w 249"/>
                  <a:gd name="T5" fmla="*/ 24 h 351"/>
                  <a:gd name="T6" fmla="*/ 108 w 249"/>
                  <a:gd name="T7" fmla="*/ 41 h 351"/>
                  <a:gd name="T8" fmla="*/ 110 w 249"/>
                  <a:gd name="T9" fmla="*/ 73 h 351"/>
                  <a:gd name="T10" fmla="*/ 104 w 249"/>
                  <a:gd name="T11" fmla="*/ 102 h 351"/>
                  <a:gd name="T12" fmla="*/ 81 w 249"/>
                  <a:gd name="T13" fmla="*/ 118 h 351"/>
                  <a:gd name="T14" fmla="*/ 61 w 249"/>
                  <a:gd name="T15" fmla="*/ 116 h 351"/>
                  <a:gd name="T16" fmla="*/ 42 w 249"/>
                  <a:gd name="T17" fmla="*/ 118 h 351"/>
                  <a:gd name="T18" fmla="*/ 22 w 249"/>
                  <a:gd name="T19" fmla="*/ 139 h 351"/>
                  <a:gd name="T20" fmla="*/ 22 w 249"/>
                  <a:gd name="T21" fmla="*/ 159 h 351"/>
                  <a:gd name="T22" fmla="*/ 8 w 249"/>
                  <a:gd name="T23" fmla="*/ 176 h 351"/>
                  <a:gd name="T24" fmla="*/ 10 w 249"/>
                  <a:gd name="T25" fmla="*/ 196 h 351"/>
                  <a:gd name="T26" fmla="*/ 2 w 249"/>
                  <a:gd name="T27" fmla="*/ 223 h 351"/>
                  <a:gd name="T28" fmla="*/ 12 w 249"/>
                  <a:gd name="T29" fmla="*/ 237 h 351"/>
                  <a:gd name="T30" fmla="*/ 24 w 249"/>
                  <a:gd name="T31" fmla="*/ 245 h 351"/>
                  <a:gd name="T32" fmla="*/ 42 w 249"/>
                  <a:gd name="T33" fmla="*/ 257 h 351"/>
                  <a:gd name="T34" fmla="*/ 71 w 249"/>
                  <a:gd name="T35" fmla="*/ 274 h 351"/>
                  <a:gd name="T36" fmla="*/ 87 w 249"/>
                  <a:gd name="T37" fmla="*/ 292 h 351"/>
                  <a:gd name="T38" fmla="*/ 87 w 249"/>
                  <a:gd name="T39" fmla="*/ 317 h 351"/>
                  <a:gd name="T40" fmla="*/ 79 w 249"/>
                  <a:gd name="T41" fmla="*/ 329 h 351"/>
                  <a:gd name="T42" fmla="*/ 75 w 249"/>
                  <a:gd name="T43" fmla="*/ 351 h 351"/>
                  <a:gd name="T44" fmla="*/ 198 w 249"/>
                  <a:gd name="T45" fmla="*/ 347 h 351"/>
                  <a:gd name="T46" fmla="*/ 208 w 249"/>
                  <a:gd name="T47" fmla="*/ 347 h 351"/>
                  <a:gd name="T48" fmla="*/ 208 w 249"/>
                  <a:gd name="T49" fmla="*/ 333 h 351"/>
                  <a:gd name="T50" fmla="*/ 204 w 249"/>
                  <a:gd name="T51" fmla="*/ 312 h 351"/>
                  <a:gd name="T52" fmla="*/ 194 w 249"/>
                  <a:gd name="T53" fmla="*/ 278 h 351"/>
                  <a:gd name="T54" fmla="*/ 183 w 249"/>
                  <a:gd name="T55" fmla="*/ 249 h 351"/>
                  <a:gd name="T56" fmla="*/ 175 w 249"/>
                  <a:gd name="T57" fmla="*/ 233 h 351"/>
                  <a:gd name="T58" fmla="*/ 171 w 249"/>
                  <a:gd name="T59" fmla="*/ 218 h 351"/>
                  <a:gd name="T60" fmla="*/ 179 w 249"/>
                  <a:gd name="T61" fmla="*/ 208 h 351"/>
                  <a:gd name="T62" fmla="*/ 177 w 249"/>
                  <a:gd name="T63" fmla="*/ 204 h 351"/>
                  <a:gd name="T64" fmla="*/ 173 w 249"/>
                  <a:gd name="T65" fmla="*/ 204 h 351"/>
                  <a:gd name="T66" fmla="*/ 177 w 249"/>
                  <a:gd name="T67" fmla="*/ 194 h 351"/>
                  <a:gd name="T68" fmla="*/ 177 w 249"/>
                  <a:gd name="T69" fmla="*/ 188 h 351"/>
                  <a:gd name="T70" fmla="*/ 181 w 249"/>
                  <a:gd name="T71" fmla="*/ 176 h 351"/>
                  <a:gd name="T72" fmla="*/ 192 w 249"/>
                  <a:gd name="T73" fmla="*/ 159 h 351"/>
                  <a:gd name="T74" fmla="*/ 214 w 249"/>
                  <a:gd name="T75" fmla="*/ 145 h 351"/>
                  <a:gd name="T76" fmla="*/ 222 w 249"/>
                  <a:gd name="T77" fmla="*/ 124 h 351"/>
                  <a:gd name="T78" fmla="*/ 239 w 249"/>
                  <a:gd name="T79" fmla="*/ 114 h 351"/>
                  <a:gd name="T80" fmla="*/ 249 w 249"/>
                  <a:gd name="T81" fmla="*/ 102 h 351"/>
                  <a:gd name="T82" fmla="*/ 249 w 249"/>
                  <a:gd name="T83" fmla="*/ 51 h 351"/>
                  <a:gd name="T84" fmla="*/ 235 w 249"/>
                  <a:gd name="T85" fmla="*/ 43 h 351"/>
                  <a:gd name="T86" fmla="*/ 220 w 249"/>
                  <a:gd name="T87" fmla="*/ 32 h 351"/>
                  <a:gd name="T88" fmla="*/ 202 w 249"/>
                  <a:gd name="T89" fmla="*/ 43 h 351"/>
                  <a:gd name="T90" fmla="*/ 196 w 249"/>
                  <a:gd name="T91" fmla="*/ 51 h 351"/>
                  <a:gd name="T92" fmla="*/ 194 w 249"/>
                  <a:gd name="T93" fmla="*/ 32 h 351"/>
                  <a:gd name="T94" fmla="*/ 181 w 249"/>
                  <a:gd name="T95" fmla="*/ 12 h 351"/>
                  <a:gd name="T96" fmla="*/ 167 w 249"/>
                  <a:gd name="T97" fmla="*/ 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9" h="351">
                    <a:moveTo>
                      <a:pt x="153" y="0"/>
                    </a:move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190" y="351"/>
                    </a:lnTo>
                    <a:lnTo>
                      <a:pt x="194" y="349"/>
                    </a:lnTo>
                    <a:lnTo>
                      <a:pt x="196" y="347"/>
                    </a:lnTo>
                    <a:lnTo>
                      <a:pt x="198" y="347"/>
                    </a:lnTo>
                    <a:lnTo>
                      <a:pt x="202" y="351"/>
                    </a:lnTo>
                    <a:lnTo>
                      <a:pt x="206" y="351"/>
                    </a:lnTo>
                    <a:lnTo>
                      <a:pt x="208" y="349"/>
                    </a:lnTo>
                    <a:lnTo>
                      <a:pt x="208" y="347"/>
                    </a:lnTo>
                    <a:lnTo>
                      <a:pt x="204" y="347"/>
                    </a:lnTo>
                    <a:lnTo>
                      <a:pt x="204" y="345"/>
                    </a:lnTo>
                    <a:lnTo>
                      <a:pt x="206" y="341"/>
                    </a:lnTo>
                    <a:lnTo>
                      <a:pt x="208" y="333"/>
                    </a:lnTo>
                    <a:lnTo>
                      <a:pt x="208" y="327"/>
                    </a:lnTo>
                    <a:lnTo>
                      <a:pt x="208" y="319"/>
                    </a:lnTo>
                    <a:lnTo>
                      <a:pt x="206"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3" y="116"/>
                    </a:lnTo>
                    <a:lnTo>
                      <a:pt x="235" y="116"/>
                    </a:lnTo>
                    <a:lnTo>
                      <a:pt x="239" y="114"/>
                    </a:lnTo>
                    <a:lnTo>
                      <a:pt x="243" y="114"/>
                    </a:lnTo>
                    <a:lnTo>
                      <a:pt x="245" y="110"/>
                    </a:lnTo>
                    <a:lnTo>
                      <a:pt x="247" y="106"/>
                    </a:lnTo>
                    <a:lnTo>
                      <a:pt x="249" y="102"/>
                    </a:lnTo>
                    <a:lnTo>
                      <a:pt x="247" y="98"/>
                    </a:lnTo>
                    <a:lnTo>
                      <a:pt x="249" y="96"/>
                    </a:lnTo>
                    <a:lnTo>
                      <a:pt x="249" y="96"/>
                    </a:lnTo>
                    <a:lnTo>
                      <a:pt x="249" y="51"/>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5" name="Freeform 556"/>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6" name="Freeform 557"/>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397" name="Freeform 558"/>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8" name="Freeform 559"/>
              <p:cNvSpPr>
                <a:spLocks/>
              </p:cNvSpPr>
              <p:nvPr/>
            </p:nvSpPr>
            <p:spPr bwMode="auto">
              <a:xfrm>
                <a:off x="5205" y="2221"/>
                <a:ext cx="139" cy="166"/>
              </a:xfrm>
              <a:custGeom>
                <a:avLst/>
                <a:gdLst>
                  <a:gd name="T0" fmla="*/ 132 w 139"/>
                  <a:gd name="T1" fmla="*/ 7 h 166"/>
                  <a:gd name="T2" fmla="*/ 130 w 139"/>
                  <a:gd name="T3" fmla="*/ 17 h 166"/>
                  <a:gd name="T4" fmla="*/ 116 w 139"/>
                  <a:gd name="T5" fmla="*/ 17 h 166"/>
                  <a:gd name="T6" fmla="*/ 116 w 139"/>
                  <a:gd name="T7" fmla="*/ 9 h 166"/>
                  <a:gd name="T8" fmla="*/ 116 w 139"/>
                  <a:gd name="T9" fmla="*/ 7 h 166"/>
                  <a:gd name="T10" fmla="*/ 110 w 139"/>
                  <a:gd name="T11" fmla="*/ 11 h 166"/>
                  <a:gd name="T12" fmla="*/ 100 w 139"/>
                  <a:gd name="T13" fmla="*/ 4 h 166"/>
                  <a:gd name="T14" fmla="*/ 92 w 139"/>
                  <a:gd name="T15" fmla="*/ 2 h 166"/>
                  <a:gd name="T16" fmla="*/ 83 w 139"/>
                  <a:gd name="T17" fmla="*/ 19 h 166"/>
                  <a:gd name="T18" fmla="*/ 75 w 139"/>
                  <a:gd name="T19" fmla="*/ 23 h 166"/>
                  <a:gd name="T20" fmla="*/ 51 w 139"/>
                  <a:gd name="T21" fmla="*/ 21 h 166"/>
                  <a:gd name="T22" fmla="*/ 40 w 139"/>
                  <a:gd name="T23" fmla="*/ 23 h 166"/>
                  <a:gd name="T24" fmla="*/ 34 w 139"/>
                  <a:gd name="T25" fmla="*/ 27 h 166"/>
                  <a:gd name="T26" fmla="*/ 10 w 139"/>
                  <a:gd name="T27" fmla="*/ 39 h 166"/>
                  <a:gd name="T28" fmla="*/ 0 w 139"/>
                  <a:gd name="T29" fmla="*/ 47 h 166"/>
                  <a:gd name="T30" fmla="*/ 10 w 139"/>
                  <a:gd name="T31" fmla="*/ 66 h 166"/>
                  <a:gd name="T32" fmla="*/ 14 w 139"/>
                  <a:gd name="T33" fmla="*/ 80 h 166"/>
                  <a:gd name="T34" fmla="*/ 14 w 139"/>
                  <a:gd name="T35" fmla="*/ 86 h 166"/>
                  <a:gd name="T36" fmla="*/ 8 w 139"/>
                  <a:gd name="T37" fmla="*/ 101 h 166"/>
                  <a:gd name="T38" fmla="*/ 2 w 139"/>
                  <a:gd name="T39" fmla="*/ 125 h 166"/>
                  <a:gd name="T40" fmla="*/ 12 w 139"/>
                  <a:gd name="T41" fmla="*/ 137 h 166"/>
                  <a:gd name="T42" fmla="*/ 18 w 139"/>
                  <a:gd name="T43" fmla="*/ 158 h 166"/>
                  <a:gd name="T44" fmla="*/ 24 w 139"/>
                  <a:gd name="T45" fmla="*/ 166 h 166"/>
                  <a:gd name="T46" fmla="*/ 32 w 139"/>
                  <a:gd name="T47" fmla="*/ 162 h 166"/>
                  <a:gd name="T48" fmla="*/ 45 w 139"/>
                  <a:gd name="T49" fmla="*/ 160 h 166"/>
                  <a:gd name="T50" fmla="*/ 57 w 139"/>
                  <a:gd name="T51" fmla="*/ 162 h 166"/>
                  <a:gd name="T52" fmla="*/ 59 w 139"/>
                  <a:gd name="T53" fmla="*/ 166 h 166"/>
                  <a:gd name="T54" fmla="*/ 71 w 139"/>
                  <a:gd name="T55" fmla="*/ 164 h 166"/>
                  <a:gd name="T56" fmla="*/ 79 w 139"/>
                  <a:gd name="T57" fmla="*/ 166 h 166"/>
                  <a:gd name="T58" fmla="*/ 112 w 139"/>
                  <a:gd name="T59" fmla="*/ 162 h 166"/>
                  <a:gd name="T60" fmla="*/ 112 w 139"/>
                  <a:gd name="T61" fmla="*/ 152 h 166"/>
                  <a:gd name="T62" fmla="*/ 124 w 139"/>
                  <a:gd name="T63" fmla="*/ 150 h 166"/>
                  <a:gd name="T64" fmla="*/ 132 w 139"/>
                  <a:gd name="T65" fmla="*/ 137 h 166"/>
                  <a:gd name="T66" fmla="*/ 139 w 139"/>
                  <a:gd name="T6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66">
                    <a:moveTo>
                      <a:pt x="137" y="2"/>
                    </a:moveTo>
                    <a:lnTo>
                      <a:pt x="132" y="7"/>
                    </a:lnTo>
                    <a:lnTo>
                      <a:pt x="130" y="15"/>
                    </a:lnTo>
                    <a:lnTo>
                      <a:pt x="130" y="17"/>
                    </a:lnTo>
                    <a:lnTo>
                      <a:pt x="118" y="19"/>
                    </a:lnTo>
                    <a:lnTo>
                      <a:pt x="116" y="17"/>
                    </a:lnTo>
                    <a:lnTo>
                      <a:pt x="116" y="11"/>
                    </a:lnTo>
                    <a:lnTo>
                      <a:pt x="116" y="9"/>
                    </a:lnTo>
                    <a:lnTo>
                      <a:pt x="116" y="7"/>
                    </a:lnTo>
                    <a:lnTo>
                      <a:pt x="116" y="7"/>
                    </a:lnTo>
                    <a:lnTo>
                      <a:pt x="114" y="11"/>
                    </a:lnTo>
                    <a:lnTo>
                      <a:pt x="110" y="11"/>
                    </a:lnTo>
                    <a:lnTo>
                      <a:pt x="110" y="4"/>
                    </a:lnTo>
                    <a:lnTo>
                      <a:pt x="100" y="4"/>
                    </a:lnTo>
                    <a:lnTo>
                      <a:pt x="96" y="7"/>
                    </a:lnTo>
                    <a:lnTo>
                      <a:pt x="92" y="2"/>
                    </a:lnTo>
                    <a:lnTo>
                      <a:pt x="87" y="7"/>
                    </a:lnTo>
                    <a:lnTo>
                      <a:pt x="83" y="19"/>
                    </a:lnTo>
                    <a:lnTo>
                      <a:pt x="79" y="23"/>
                    </a:lnTo>
                    <a:lnTo>
                      <a:pt x="75" y="23"/>
                    </a:lnTo>
                    <a:lnTo>
                      <a:pt x="67" y="23"/>
                    </a:lnTo>
                    <a:lnTo>
                      <a:pt x="51" y="21"/>
                    </a:lnTo>
                    <a:lnTo>
                      <a:pt x="43" y="21"/>
                    </a:lnTo>
                    <a:lnTo>
                      <a:pt x="40" y="23"/>
                    </a:lnTo>
                    <a:lnTo>
                      <a:pt x="36" y="27"/>
                    </a:lnTo>
                    <a:lnTo>
                      <a:pt x="34" y="27"/>
                    </a:lnTo>
                    <a:lnTo>
                      <a:pt x="18" y="35"/>
                    </a:lnTo>
                    <a:lnTo>
                      <a:pt x="10" y="39"/>
                    </a:lnTo>
                    <a:lnTo>
                      <a:pt x="4" y="45"/>
                    </a:lnTo>
                    <a:lnTo>
                      <a:pt x="0" y="47"/>
                    </a:lnTo>
                    <a:lnTo>
                      <a:pt x="4" y="56"/>
                    </a:lnTo>
                    <a:lnTo>
                      <a:pt x="10" y="66"/>
                    </a:lnTo>
                    <a:lnTo>
                      <a:pt x="14" y="78"/>
                    </a:lnTo>
                    <a:lnTo>
                      <a:pt x="14" y="80"/>
                    </a:lnTo>
                    <a:lnTo>
                      <a:pt x="18" y="82"/>
                    </a:lnTo>
                    <a:lnTo>
                      <a:pt x="14" y="86"/>
                    </a:lnTo>
                    <a:lnTo>
                      <a:pt x="12" y="92"/>
                    </a:lnTo>
                    <a:lnTo>
                      <a:pt x="8" y="101"/>
                    </a:lnTo>
                    <a:lnTo>
                      <a:pt x="6" y="115"/>
                    </a:lnTo>
                    <a:lnTo>
                      <a:pt x="2" y="125"/>
                    </a:lnTo>
                    <a:lnTo>
                      <a:pt x="2" y="129"/>
                    </a:lnTo>
                    <a:lnTo>
                      <a:pt x="12" y="137"/>
                    </a:lnTo>
                    <a:lnTo>
                      <a:pt x="10" y="143"/>
                    </a:lnTo>
                    <a:lnTo>
                      <a:pt x="18" y="158"/>
                    </a:lnTo>
                    <a:lnTo>
                      <a:pt x="22" y="164"/>
                    </a:lnTo>
                    <a:lnTo>
                      <a:pt x="24" y="166"/>
                    </a:lnTo>
                    <a:lnTo>
                      <a:pt x="28" y="164"/>
                    </a:lnTo>
                    <a:lnTo>
                      <a:pt x="32" y="162"/>
                    </a:lnTo>
                    <a:lnTo>
                      <a:pt x="36" y="160"/>
                    </a:lnTo>
                    <a:lnTo>
                      <a:pt x="45" y="160"/>
                    </a:lnTo>
                    <a:lnTo>
                      <a:pt x="53" y="160"/>
                    </a:lnTo>
                    <a:lnTo>
                      <a:pt x="57" y="162"/>
                    </a:lnTo>
                    <a:lnTo>
                      <a:pt x="59" y="164"/>
                    </a:lnTo>
                    <a:lnTo>
                      <a:pt x="59" y="166"/>
                    </a:lnTo>
                    <a:lnTo>
                      <a:pt x="71" y="166"/>
                    </a:lnTo>
                    <a:lnTo>
                      <a:pt x="71" y="164"/>
                    </a:lnTo>
                    <a:lnTo>
                      <a:pt x="75" y="164"/>
                    </a:lnTo>
                    <a:lnTo>
                      <a:pt x="79" y="166"/>
                    </a:lnTo>
                    <a:lnTo>
                      <a:pt x="114" y="166"/>
                    </a:lnTo>
                    <a:lnTo>
                      <a:pt x="112" y="162"/>
                    </a:lnTo>
                    <a:lnTo>
                      <a:pt x="110" y="154"/>
                    </a:lnTo>
                    <a:lnTo>
                      <a:pt x="112" y="152"/>
                    </a:lnTo>
                    <a:lnTo>
                      <a:pt x="120" y="152"/>
                    </a:lnTo>
                    <a:lnTo>
                      <a:pt x="124" y="150"/>
                    </a:lnTo>
                    <a:lnTo>
                      <a:pt x="126" y="146"/>
                    </a:lnTo>
                    <a:lnTo>
                      <a:pt x="132" y="137"/>
                    </a:lnTo>
                    <a:lnTo>
                      <a:pt x="139" y="131"/>
                    </a:lnTo>
                    <a:lnTo>
                      <a:pt x="139" y="0"/>
                    </a:lnTo>
                    <a:lnTo>
                      <a:pt x="137"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9" name="Freeform 560"/>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0" name="Freeform 561"/>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1" name="Freeform 562"/>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2" name="Rectangle 563"/>
              <p:cNvSpPr>
                <a:spLocks noChangeArrowheads="1"/>
              </p:cNvSpPr>
              <p:nvPr/>
            </p:nvSpPr>
            <p:spPr bwMode="auto">
              <a:xfrm>
                <a:off x="5421" y="2246"/>
                <a:ext cx="37" cy="2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03" name="Freeform 564"/>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4" name="Freeform 565"/>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5" name="Freeform 566"/>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6" name="Freeform 567"/>
              <p:cNvSpPr>
                <a:spLocks/>
              </p:cNvSpPr>
              <p:nvPr/>
            </p:nvSpPr>
            <p:spPr bwMode="auto">
              <a:xfrm>
                <a:off x="5525" y="2238"/>
                <a:ext cx="80" cy="229"/>
              </a:xfrm>
              <a:custGeom>
                <a:avLst/>
                <a:gdLst>
                  <a:gd name="T0" fmla="*/ 15 w 80"/>
                  <a:gd name="T1" fmla="*/ 8 h 229"/>
                  <a:gd name="T2" fmla="*/ 2 w 80"/>
                  <a:gd name="T3" fmla="*/ 28 h 229"/>
                  <a:gd name="T4" fmla="*/ 0 w 80"/>
                  <a:gd name="T5" fmla="*/ 37 h 229"/>
                  <a:gd name="T6" fmla="*/ 5 w 80"/>
                  <a:gd name="T7" fmla="*/ 61 h 229"/>
                  <a:gd name="T8" fmla="*/ 7 w 80"/>
                  <a:gd name="T9" fmla="*/ 63 h 229"/>
                  <a:gd name="T10" fmla="*/ 7 w 80"/>
                  <a:gd name="T11" fmla="*/ 67 h 229"/>
                  <a:gd name="T12" fmla="*/ 9 w 80"/>
                  <a:gd name="T13" fmla="*/ 69 h 229"/>
                  <a:gd name="T14" fmla="*/ 11 w 80"/>
                  <a:gd name="T15" fmla="*/ 73 h 229"/>
                  <a:gd name="T16" fmla="*/ 21 w 80"/>
                  <a:gd name="T17" fmla="*/ 71 h 229"/>
                  <a:gd name="T18" fmla="*/ 33 w 80"/>
                  <a:gd name="T19" fmla="*/ 75 h 229"/>
                  <a:gd name="T20" fmla="*/ 39 w 80"/>
                  <a:gd name="T21" fmla="*/ 79 h 229"/>
                  <a:gd name="T22" fmla="*/ 45 w 80"/>
                  <a:gd name="T23" fmla="*/ 86 h 229"/>
                  <a:gd name="T24" fmla="*/ 49 w 80"/>
                  <a:gd name="T25" fmla="*/ 96 h 229"/>
                  <a:gd name="T26" fmla="*/ 52 w 80"/>
                  <a:gd name="T27" fmla="*/ 102 h 229"/>
                  <a:gd name="T28" fmla="*/ 47 w 80"/>
                  <a:gd name="T29" fmla="*/ 135 h 229"/>
                  <a:gd name="T30" fmla="*/ 45 w 80"/>
                  <a:gd name="T31" fmla="*/ 141 h 229"/>
                  <a:gd name="T32" fmla="*/ 43 w 80"/>
                  <a:gd name="T33" fmla="*/ 149 h 229"/>
                  <a:gd name="T34" fmla="*/ 41 w 80"/>
                  <a:gd name="T35" fmla="*/ 151 h 229"/>
                  <a:gd name="T36" fmla="*/ 39 w 80"/>
                  <a:gd name="T37" fmla="*/ 155 h 229"/>
                  <a:gd name="T38" fmla="*/ 35 w 80"/>
                  <a:gd name="T39" fmla="*/ 155 h 229"/>
                  <a:gd name="T40" fmla="*/ 31 w 80"/>
                  <a:gd name="T41" fmla="*/ 155 h 229"/>
                  <a:gd name="T42" fmla="*/ 23 w 80"/>
                  <a:gd name="T43" fmla="*/ 155 h 229"/>
                  <a:gd name="T44" fmla="*/ 19 w 80"/>
                  <a:gd name="T45" fmla="*/ 159 h 229"/>
                  <a:gd name="T46" fmla="*/ 11 w 80"/>
                  <a:gd name="T47" fmla="*/ 167 h 229"/>
                  <a:gd name="T48" fmla="*/ 9 w 80"/>
                  <a:gd name="T49" fmla="*/ 174 h 229"/>
                  <a:gd name="T50" fmla="*/ 7 w 80"/>
                  <a:gd name="T51" fmla="*/ 202 h 229"/>
                  <a:gd name="T52" fmla="*/ 11 w 80"/>
                  <a:gd name="T53" fmla="*/ 229 h 229"/>
                  <a:gd name="T54" fmla="*/ 80 w 80"/>
                  <a:gd name="T55" fmla="*/ 229 h 229"/>
                  <a:gd name="T56" fmla="*/ 80 w 80"/>
                  <a:gd name="T57" fmla="*/ 139 h 229"/>
                  <a:gd name="T58" fmla="*/ 76 w 80"/>
                  <a:gd name="T59" fmla="*/ 139 h 229"/>
                  <a:gd name="T60" fmla="*/ 72 w 80"/>
                  <a:gd name="T61" fmla="*/ 135 h 229"/>
                  <a:gd name="T62" fmla="*/ 68 w 80"/>
                  <a:gd name="T63" fmla="*/ 131 h 229"/>
                  <a:gd name="T64" fmla="*/ 70 w 80"/>
                  <a:gd name="T65" fmla="*/ 124 h 229"/>
                  <a:gd name="T66" fmla="*/ 70 w 80"/>
                  <a:gd name="T67" fmla="*/ 122 h 229"/>
                  <a:gd name="T68" fmla="*/ 66 w 80"/>
                  <a:gd name="T69" fmla="*/ 122 h 229"/>
                  <a:gd name="T70" fmla="*/ 62 w 80"/>
                  <a:gd name="T71" fmla="*/ 120 h 229"/>
                  <a:gd name="T72" fmla="*/ 58 w 80"/>
                  <a:gd name="T73" fmla="*/ 116 h 229"/>
                  <a:gd name="T74" fmla="*/ 58 w 80"/>
                  <a:gd name="T75" fmla="*/ 108 h 229"/>
                  <a:gd name="T76" fmla="*/ 62 w 80"/>
                  <a:gd name="T77" fmla="*/ 104 h 229"/>
                  <a:gd name="T78" fmla="*/ 64 w 80"/>
                  <a:gd name="T79" fmla="*/ 100 h 229"/>
                  <a:gd name="T80" fmla="*/ 74 w 80"/>
                  <a:gd name="T81" fmla="*/ 100 h 229"/>
                  <a:gd name="T82" fmla="*/ 74 w 80"/>
                  <a:gd name="T83" fmla="*/ 98 h 229"/>
                  <a:gd name="T84" fmla="*/ 74 w 80"/>
                  <a:gd name="T85" fmla="*/ 94 h 229"/>
                  <a:gd name="T86" fmla="*/ 78 w 80"/>
                  <a:gd name="T87" fmla="*/ 96 h 229"/>
                  <a:gd name="T88" fmla="*/ 80 w 80"/>
                  <a:gd name="T89" fmla="*/ 98 h 229"/>
                  <a:gd name="T90" fmla="*/ 80 w 80"/>
                  <a:gd name="T91" fmla="*/ 90 h 229"/>
                  <a:gd name="T92" fmla="*/ 76 w 80"/>
                  <a:gd name="T93" fmla="*/ 88 h 229"/>
                  <a:gd name="T94" fmla="*/ 70 w 80"/>
                  <a:gd name="T95" fmla="*/ 86 h 229"/>
                  <a:gd name="T96" fmla="*/ 64 w 80"/>
                  <a:gd name="T97" fmla="*/ 86 h 229"/>
                  <a:gd name="T98" fmla="*/ 54 w 80"/>
                  <a:gd name="T99" fmla="*/ 82 h 229"/>
                  <a:gd name="T100" fmla="*/ 47 w 80"/>
                  <a:gd name="T101" fmla="*/ 73 h 229"/>
                  <a:gd name="T102" fmla="*/ 39 w 80"/>
                  <a:gd name="T103" fmla="*/ 55 h 229"/>
                  <a:gd name="T104" fmla="*/ 35 w 80"/>
                  <a:gd name="T105" fmla="*/ 47 h 229"/>
                  <a:gd name="T106" fmla="*/ 29 w 80"/>
                  <a:gd name="T107" fmla="*/ 28 h 229"/>
                  <a:gd name="T108" fmla="*/ 25 w 80"/>
                  <a:gd name="T109" fmla="*/ 0 h 229"/>
                  <a:gd name="T110" fmla="*/ 15 w 80"/>
                  <a:gd name="T111" fmla="*/ 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229">
                    <a:moveTo>
                      <a:pt x="15" y="8"/>
                    </a:moveTo>
                    <a:lnTo>
                      <a:pt x="2" y="28"/>
                    </a:lnTo>
                    <a:lnTo>
                      <a:pt x="0" y="37"/>
                    </a:lnTo>
                    <a:lnTo>
                      <a:pt x="5"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29"/>
                    </a:lnTo>
                    <a:lnTo>
                      <a:pt x="80" y="22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0" y="98"/>
                    </a:lnTo>
                    <a:lnTo>
                      <a:pt x="80" y="90"/>
                    </a:lnTo>
                    <a:lnTo>
                      <a:pt x="76" y="88"/>
                    </a:lnTo>
                    <a:lnTo>
                      <a:pt x="70" y="86"/>
                    </a:lnTo>
                    <a:lnTo>
                      <a:pt x="64" y="86"/>
                    </a:lnTo>
                    <a:lnTo>
                      <a:pt x="54" y="82"/>
                    </a:lnTo>
                    <a:lnTo>
                      <a:pt x="47" y="73"/>
                    </a:lnTo>
                    <a:lnTo>
                      <a:pt x="39" y="55"/>
                    </a:lnTo>
                    <a:lnTo>
                      <a:pt x="35" y="47"/>
                    </a:lnTo>
                    <a:lnTo>
                      <a:pt x="29" y="28"/>
                    </a:lnTo>
                    <a:lnTo>
                      <a:pt x="25" y="0"/>
                    </a:lnTo>
                    <a:lnTo>
                      <a:pt x="15"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7" name="Freeform 568"/>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08" name="Freeform 569"/>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9" name="Freeform 570"/>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0" name="Freeform 571"/>
              <p:cNvSpPr>
                <a:spLocks/>
              </p:cNvSpPr>
              <p:nvPr/>
            </p:nvSpPr>
            <p:spPr bwMode="auto">
              <a:xfrm>
                <a:off x="5282" y="1733"/>
                <a:ext cx="407" cy="366"/>
              </a:xfrm>
              <a:custGeom>
                <a:avLst/>
                <a:gdLst>
                  <a:gd name="T0" fmla="*/ 229 w 407"/>
                  <a:gd name="T1" fmla="*/ 24 h 366"/>
                  <a:gd name="T2" fmla="*/ 184 w 407"/>
                  <a:gd name="T3" fmla="*/ 28 h 366"/>
                  <a:gd name="T4" fmla="*/ 149 w 407"/>
                  <a:gd name="T5" fmla="*/ 55 h 366"/>
                  <a:gd name="T6" fmla="*/ 139 w 407"/>
                  <a:gd name="T7" fmla="*/ 65 h 366"/>
                  <a:gd name="T8" fmla="*/ 111 w 407"/>
                  <a:gd name="T9" fmla="*/ 57 h 366"/>
                  <a:gd name="T10" fmla="*/ 70 w 407"/>
                  <a:gd name="T11" fmla="*/ 61 h 366"/>
                  <a:gd name="T12" fmla="*/ 53 w 407"/>
                  <a:gd name="T13" fmla="*/ 47 h 366"/>
                  <a:gd name="T14" fmla="*/ 33 w 407"/>
                  <a:gd name="T15" fmla="*/ 55 h 366"/>
                  <a:gd name="T16" fmla="*/ 43 w 407"/>
                  <a:gd name="T17" fmla="*/ 84 h 366"/>
                  <a:gd name="T18" fmla="*/ 23 w 407"/>
                  <a:gd name="T19" fmla="*/ 92 h 366"/>
                  <a:gd name="T20" fmla="*/ 8 w 407"/>
                  <a:gd name="T21" fmla="*/ 112 h 366"/>
                  <a:gd name="T22" fmla="*/ 0 w 407"/>
                  <a:gd name="T23" fmla="*/ 129 h 366"/>
                  <a:gd name="T24" fmla="*/ 25 w 407"/>
                  <a:gd name="T25" fmla="*/ 135 h 366"/>
                  <a:gd name="T26" fmla="*/ 49 w 407"/>
                  <a:gd name="T27" fmla="*/ 145 h 366"/>
                  <a:gd name="T28" fmla="*/ 64 w 407"/>
                  <a:gd name="T29" fmla="*/ 186 h 366"/>
                  <a:gd name="T30" fmla="*/ 76 w 407"/>
                  <a:gd name="T31" fmla="*/ 180 h 366"/>
                  <a:gd name="T32" fmla="*/ 96 w 407"/>
                  <a:gd name="T33" fmla="*/ 169 h 366"/>
                  <a:gd name="T34" fmla="*/ 123 w 407"/>
                  <a:gd name="T35" fmla="*/ 186 h 366"/>
                  <a:gd name="T36" fmla="*/ 149 w 407"/>
                  <a:gd name="T37" fmla="*/ 178 h 366"/>
                  <a:gd name="T38" fmla="*/ 172 w 407"/>
                  <a:gd name="T39" fmla="*/ 174 h 366"/>
                  <a:gd name="T40" fmla="*/ 190 w 407"/>
                  <a:gd name="T41" fmla="*/ 176 h 366"/>
                  <a:gd name="T42" fmla="*/ 203 w 407"/>
                  <a:gd name="T43" fmla="*/ 188 h 366"/>
                  <a:gd name="T44" fmla="*/ 203 w 407"/>
                  <a:gd name="T45" fmla="*/ 198 h 366"/>
                  <a:gd name="T46" fmla="*/ 219 w 407"/>
                  <a:gd name="T47" fmla="*/ 194 h 366"/>
                  <a:gd name="T48" fmla="*/ 221 w 407"/>
                  <a:gd name="T49" fmla="*/ 202 h 366"/>
                  <a:gd name="T50" fmla="*/ 219 w 407"/>
                  <a:gd name="T51" fmla="*/ 212 h 366"/>
                  <a:gd name="T52" fmla="*/ 205 w 407"/>
                  <a:gd name="T53" fmla="*/ 229 h 366"/>
                  <a:gd name="T54" fmla="*/ 190 w 407"/>
                  <a:gd name="T55" fmla="*/ 253 h 366"/>
                  <a:gd name="T56" fmla="*/ 209 w 407"/>
                  <a:gd name="T57" fmla="*/ 263 h 366"/>
                  <a:gd name="T58" fmla="*/ 188 w 407"/>
                  <a:gd name="T59" fmla="*/ 280 h 366"/>
                  <a:gd name="T60" fmla="*/ 182 w 407"/>
                  <a:gd name="T61" fmla="*/ 257 h 366"/>
                  <a:gd name="T62" fmla="*/ 166 w 407"/>
                  <a:gd name="T63" fmla="*/ 261 h 366"/>
                  <a:gd name="T64" fmla="*/ 129 w 407"/>
                  <a:gd name="T65" fmla="*/ 280 h 366"/>
                  <a:gd name="T66" fmla="*/ 139 w 407"/>
                  <a:gd name="T67" fmla="*/ 294 h 366"/>
                  <a:gd name="T68" fmla="*/ 162 w 407"/>
                  <a:gd name="T69" fmla="*/ 323 h 366"/>
                  <a:gd name="T70" fmla="*/ 192 w 407"/>
                  <a:gd name="T71" fmla="*/ 300 h 366"/>
                  <a:gd name="T72" fmla="*/ 227 w 407"/>
                  <a:gd name="T73" fmla="*/ 315 h 366"/>
                  <a:gd name="T74" fmla="*/ 237 w 407"/>
                  <a:gd name="T75" fmla="*/ 331 h 366"/>
                  <a:gd name="T76" fmla="*/ 213 w 407"/>
                  <a:gd name="T77" fmla="*/ 349 h 366"/>
                  <a:gd name="T78" fmla="*/ 260 w 407"/>
                  <a:gd name="T79" fmla="*/ 347 h 366"/>
                  <a:gd name="T80" fmla="*/ 250 w 407"/>
                  <a:gd name="T81" fmla="*/ 308 h 366"/>
                  <a:gd name="T82" fmla="*/ 264 w 407"/>
                  <a:gd name="T83" fmla="*/ 280 h 366"/>
                  <a:gd name="T84" fmla="*/ 278 w 407"/>
                  <a:gd name="T85" fmla="*/ 255 h 366"/>
                  <a:gd name="T86" fmla="*/ 327 w 407"/>
                  <a:gd name="T87" fmla="*/ 253 h 366"/>
                  <a:gd name="T88" fmla="*/ 331 w 407"/>
                  <a:gd name="T89" fmla="*/ 288 h 366"/>
                  <a:gd name="T90" fmla="*/ 309 w 407"/>
                  <a:gd name="T91" fmla="*/ 296 h 366"/>
                  <a:gd name="T92" fmla="*/ 333 w 407"/>
                  <a:gd name="T93" fmla="*/ 329 h 366"/>
                  <a:gd name="T94" fmla="*/ 350 w 407"/>
                  <a:gd name="T95" fmla="*/ 345 h 366"/>
                  <a:gd name="T96" fmla="*/ 374 w 407"/>
                  <a:gd name="T97" fmla="*/ 308 h 366"/>
                  <a:gd name="T98" fmla="*/ 376 w 407"/>
                  <a:gd name="T99" fmla="*/ 253 h 366"/>
                  <a:gd name="T100" fmla="*/ 407 w 407"/>
                  <a:gd name="T101" fmla="*/ 223 h 366"/>
                  <a:gd name="T102" fmla="*/ 364 w 407"/>
                  <a:gd name="T103" fmla="*/ 126 h 366"/>
                  <a:gd name="T104" fmla="*/ 350 w 407"/>
                  <a:gd name="T105" fmla="*/ 126 h 366"/>
                  <a:gd name="T106" fmla="*/ 325 w 407"/>
                  <a:gd name="T107" fmla="*/ 112 h 366"/>
                  <a:gd name="T108" fmla="*/ 335 w 407"/>
                  <a:gd name="T109" fmla="*/ 71 h 366"/>
                  <a:gd name="T110" fmla="*/ 327 w 407"/>
                  <a:gd name="T111" fmla="*/ 45 h 366"/>
                  <a:gd name="T112" fmla="*/ 299 w 407"/>
                  <a:gd name="T113" fmla="*/ 30 h 366"/>
                  <a:gd name="T114" fmla="*/ 274 w 407"/>
                  <a:gd name="T115" fmla="*/ 22 h 366"/>
                  <a:gd name="T116" fmla="*/ 254 w 407"/>
                  <a:gd name="T117" fmla="*/ 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366">
                    <a:moveTo>
                      <a:pt x="243" y="2"/>
                    </a:moveTo>
                    <a:lnTo>
                      <a:pt x="243" y="4"/>
                    </a:lnTo>
                    <a:lnTo>
                      <a:pt x="243" y="12"/>
                    </a:lnTo>
                    <a:lnTo>
                      <a:pt x="243" y="18"/>
                    </a:lnTo>
                    <a:lnTo>
                      <a:pt x="239" y="22"/>
                    </a:lnTo>
                    <a:lnTo>
                      <a:pt x="229" y="24"/>
                    </a:lnTo>
                    <a:lnTo>
                      <a:pt x="209" y="24"/>
                    </a:lnTo>
                    <a:lnTo>
                      <a:pt x="203" y="22"/>
                    </a:lnTo>
                    <a:lnTo>
                      <a:pt x="196" y="24"/>
                    </a:lnTo>
                    <a:lnTo>
                      <a:pt x="196" y="32"/>
                    </a:lnTo>
                    <a:lnTo>
                      <a:pt x="190" y="32"/>
                    </a:lnTo>
                    <a:lnTo>
                      <a:pt x="184" y="28"/>
                    </a:lnTo>
                    <a:lnTo>
                      <a:pt x="176" y="28"/>
                    </a:lnTo>
                    <a:lnTo>
                      <a:pt x="170" y="26"/>
                    </a:lnTo>
                    <a:lnTo>
                      <a:pt x="166" y="34"/>
                    </a:lnTo>
                    <a:lnTo>
                      <a:pt x="170" y="43"/>
                    </a:lnTo>
                    <a:lnTo>
                      <a:pt x="160" y="53"/>
                    </a:lnTo>
                    <a:lnTo>
                      <a:pt x="149" y="55"/>
                    </a:lnTo>
                    <a:lnTo>
                      <a:pt x="143" y="57"/>
                    </a:lnTo>
                    <a:lnTo>
                      <a:pt x="145" y="59"/>
                    </a:lnTo>
                    <a:lnTo>
                      <a:pt x="145" y="65"/>
                    </a:lnTo>
                    <a:lnTo>
                      <a:pt x="143" y="69"/>
                    </a:lnTo>
                    <a:lnTo>
                      <a:pt x="143" y="67"/>
                    </a:lnTo>
                    <a:lnTo>
                      <a:pt x="139" y="65"/>
                    </a:lnTo>
                    <a:lnTo>
                      <a:pt x="131" y="63"/>
                    </a:lnTo>
                    <a:lnTo>
                      <a:pt x="123" y="65"/>
                    </a:lnTo>
                    <a:lnTo>
                      <a:pt x="119" y="63"/>
                    </a:lnTo>
                    <a:lnTo>
                      <a:pt x="117" y="61"/>
                    </a:lnTo>
                    <a:lnTo>
                      <a:pt x="115" y="57"/>
                    </a:lnTo>
                    <a:lnTo>
                      <a:pt x="111" y="57"/>
                    </a:lnTo>
                    <a:lnTo>
                      <a:pt x="109" y="59"/>
                    </a:lnTo>
                    <a:lnTo>
                      <a:pt x="94" y="61"/>
                    </a:lnTo>
                    <a:lnTo>
                      <a:pt x="86" y="63"/>
                    </a:lnTo>
                    <a:lnTo>
                      <a:pt x="82" y="67"/>
                    </a:lnTo>
                    <a:lnTo>
                      <a:pt x="74" y="63"/>
                    </a:lnTo>
                    <a:lnTo>
                      <a:pt x="70" y="61"/>
                    </a:lnTo>
                    <a:lnTo>
                      <a:pt x="66" y="59"/>
                    </a:lnTo>
                    <a:lnTo>
                      <a:pt x="66" y="51"/>
                    </a:lnTo>
                    <a:lnTo>
                      <a:pt x="64" y="51"/>
                    </a:lnTo>
                    <a:lnTo>
                      <a:pt x="62" y="49"/>
                    </a:lnTo>
                    <a:lnTo>
                      <a:pt x="55" y="49"/>
                    </a:lnTo>
                    <a:lnTo>
                      <a:pt x="53" y="47"/>
                    </a:lnTo>
                    <a:lnTo>
                      <a:pt x="49" y="45"/>
                    </a:lnTo>
                    <a:lnTo>
                      <a:pt x="47" y="45"/>
                    </a:lnTo>
                    <a:lnTo>
                      <a:pt x="39" y="51"/>
                    </a:lnTo>
                    <a:lnTo>
                      <a:pt x="39" y="53"/>
                    </a:lnTo>
                    <a:lnTo>
                      <a:pt x="33" y="55"/>
                    </a:lnTo>
                    <a:lnTo>
                      <a:pt x="33" y="55"/>
                    </a:lnTo>
                    <a:lnTo>
                      <a:pt x="31" y="57"/>
                    </a:lnTo>
                    <a:lnTo>
                      <a:pt x="23" y="59"/>
                    </a:lnTo>
                    <a:lnTo>
                      <a:pt x="21" y="61"/>
                    </a:lnTo>
                    <a:lnTo>
                      <a:pt x="29" y="67"/>
                    </a:lnTo>
                    <a:lnTo>
                      <a:pt x="41" y="77"/>
                    </a:lnTo>
                    <a:lnTo>
                      <a:pt x="43" y="84"/>
                    </a:lnTo>
                    <a:lnTo>
                      <a:pt x="41" y="88"/>
                    </a:lnTo>
                    <a:lnTo>
                      <a:pt x="41" y="92"/>
                    </a:lnTo>
                    <a:lnTo>
                      <a:pt x="39" y="98"/>
                    </a:lnTo>
                    <a:lnTo>
                      <a:pt x="33" y="98"/>
                    </a:lnTo>
                    <a:lnTo>
                      <a:pt x="27" y="96"/>
                    </a:lnTo>
                    <a:lnTo>
                      <a:pt x="23" y="92"/>
                    </a:lnTo>
                    <a:lnTo>
                      <a:pt x="21" y="92"/>
                    </a:lnTo>
                    <a:lnTo>
                      <a:pt x="15" y="100"/>
                    </a:lnTo>
                    <a:lnTo>
                      <a:pt x="13" y="102"/>
                    </a:lnTo>
                    <a:lnTo>
                      <a:pt x="13" y="108"/>
                    </a:lnTo>
                    <a:lnTo>
                      <a:pt x="15" y="108"/>
                    </a:lnTo>
                    <a:lnTo>
                      <a:pt x="8" y="112"/>
                    </a:lnTo>
                    <a:lnTo>
                      <a:pt x="4" y="112"/>
                    </a:lnTo>
                    <a:lnTo>
                      <a:pt x="2" y="116"/>
                    </a:lnTo>
                    <a:lnTo>
                      <a:pt x="2" y="118"/>
                    </a:lnTo>
                    <a:lnTo>
                      <a:pt x="0" y="120"/>
                    </a:lnTo>
                    <a:lnTo>
                      <a:pt x="0" y="122"/>
                    </a:lnTo>
                    <a:lnTo>
                      <a:pt x="0" y="129"/>
                    </a:lnTo>
                    <a:lnTo>
                      <a:pt x="2" y="135"/>
                    </a:lnTo>
                    <a:lnTo>
                      <a:pt x="6" y="137"/>
                    </a:lnTo>
                    <a:lnTo>
                      <a:pt x="15" y="135"/>
                    </a:lnTo>
                    <a:lnTo>
                      <a:pt x="19" y="137"/>
                    </a:lnTo>
                    <a:lnTo>
                      <a:pt x="19" y="137"/>
                    </a:lnTo>
                    <a:lnTo>
                      <a:pt x="25" y="135"/>
                    </a:lnTo>
                    <a:lnTo>
                      <a:pt x="29" y="135"/>
                    </a:lnTo>
                    <a:lnTo>
                      <a:pt x="37" y="135"/>
                    </a:lnTo>
                    <a:lnTo>
                      <a:pt x="41" y="137"/>
                    </a:lnTo>
                    <a:lnTo>
                      <a:pt x="45" y="141"/>
                    </a:lnTo>
                    <a:lnTo>
                      <a:pt x="47" y="145"/>
                    </a:lnTo>
                    <a:lnTo>
                      <a:pt x="49" y="145"/>
                    </a:lnTo>
                    <a:lnTo>
                      <a:pt x="55" y="147"/>
                    </a:lnTo>
                    <a:lnTo>
                      <a:pt x="70" y="145"/>
                    </a:lnTo>
                    <a:lnTo>
                      <a:pt x="72" y="145"/>
                    </a:lnTo>
                    <a:lnTo>
                      <a:pt x="72" y="147"/>
                    </a:lnTo>
                    <a:lnTo>
                      <a:pt x="68" y="167"/>
                    </a:lnTo>
                    <a:lnTo>
                      <a:pt x="64" y="186"/>
                    </a:lnTo>
                    <a:lnTo>
                      <a:pt x="66" y="186"/>
                    </a:lnTo>
                    <a:lnTo>
                      <a:pt x="68" y="186"/>
                    </a:lnTo>
                    <a:lnTo>
                      <a:pt x="70" y="186"/>
                    </a:lnTo>
                    <a:lnTo>
                      <a:pt x="74" y="184"/>
                    </a:lnTo>
                    <a:lnTo>
                      <a:pt x="76" y="184"/>
                    </a:lnTo>
                    <a:lnTo>
                      <a:pt x="76" y="180"/>
                    </a:lnTo>
                    <a:lnTo>
                      <a:pt x="76" y="178"/>
                    </a:lnTo>
                    <a:lnTo>
                      <a:pt x="86" y="174"/>
                    </a:lnTo>
                    <a:lnTo>
                      <a:pt x="90" y="171"/>
                    </a:lnTo>
                    <a:lnTo>
                      <a:pt x="90" y="169"/>
                    </a:lnTo>
                    <a:lnTo>
                      <a:pt x="94" y="167"/>
                    </a:lnTo>
                    <a:lnTo>
                      <a:pt x="96" y="169"/>
                    </a:lnTo>
                    <a:lnTo>
                      <a:pt x="98" y="171"/>
                    </a:lnTo>
                    <a:lnTo>
                      <a:pt x="102" y="171"/>
                    </a:lnTo>
                    <a:lnTo>
                      <a:pt x="109" y="178"/>
                    </a:lnTo>
                    <a:lnTo>
                      <a:pt x="111" y="178"/>
                    </a:lnTo>
                    <a:lnTo>
                      <a:pt x="117" y="180"/>
                    </a:lnTo>
                    <a:lnTo>
                      <a:pt x="123" y="186"/>
                    </a:lnTo>
                    <a:lnTo>
                      <a:pt x="129" y="188"/>
                    </a:lnTo>
                    <a:lnTo>
                      <a:pt x="135" y="188"/>
                    </a:lnTo>
                    <a:lnTo>
                      <a:pt x="149" y="188"/>
                    </a:lnTo>
                    <a:lnTo>
                      <a:pt x="147" y="184"/>
                    </a:lnTo>
                    <a:lnTo>
                      <a:pt x="149" y="182"/>
                    </a:lnTo>
                    <a:lnTo>
                      <a:pt x="149" y="178"/>
                    </a:lnTo>
                    <a:lnTo>
                      <a:pt x="156" y="176"/>
                    </a:lnTo>
                    <a:lnTo>
                      <a:pt x="162" y="178"/>
                    </a:lnTo>
                    <a:lnTo>
                      <a:pt x="168" y="180"/>
                    </a:lnTo>
                    <a:lnTo>
                      <a:pt x="168" y="180"/>
                    </a:lnTo>
                    <a:lnTo>
                      <a:pt x="170" y="178"/>
                    </a:lnTo>
                    <a:lnTo>
                      <a:pt x="172" y="174"/>
                    </a:lnTo>
                    <a:lnTo>
                      <a:pt x="176" y="174"/>
                    </a:lnTo>
                    <a:lnTo>
                      <a:pt x="178" y="171"/>
                    </a:lnTo>
                    <a:lnTo>
                      <a:pt x="180" y="174"/>
                    </a:lnTo>
                    <a:lnTo>
                      <a:pt x="184" y="176"/>
                    </a:lnTo>
                    <a:lnTo>
                      <a:pt x="188" y="176"/>
                    </a:lnTo>
                    <a:lnTo>
                      <a:pt x="190" y="176"/>
                    </a:lnTo>
                    <a:lnTo>
                      <a:pt x="190" y="180"/>
                    </a:lnTo>
                    <a:lnTo>
                      <a:pt x="190" y="186"/>
                    </a:lnTo>
                    <a:lnTo>
                      <a:pt x="192" y="188"/>
                    </a:lnTo>
                    <a:lnTo>
                      <a:pt x="194" y="190"/>
                    </a:lnTo>
                    <a:lnTo>
                      <a:pt x="198" y="190"/>
                    </a:lnTo>
                    <a:lnTo>
                      <a:pt x="203" y="188"/>
                    </a:lnTo>
                    <a:lnTo>
                      <a:pt x="203" y="190"/>
                    </a:lnTo>
                    <a:lnTo>
                      <a:pt x="203" y="192"/>
                    </a:lnTo>
                    <a:lnTo>
                      <a:pt x="201" y="194"/>
                    </a:lnTo>
                    <a:lnTo>
                      <a:pt x="198" y="196"/>
                    </a:lnTo>
                    <a:lnTo>
                      <a:pt x="201" y="196"/>
                    </a:lnTo>
                    <a:lnTo>
                      <a:pt x="203" y="198"/>
                    </a:lnTo>
                    <a:lnTo>
                      <a:pt x="205" y="194"/>
                    </a:lnTo>
                    <a:lnTo>
                      <a:pt x="207" y="190"/>
                    </a:lnTo>
                    <a:lnTo>
                      <a:pt x="209" y="188"/>
                    </a:lnTo>
                    <a:lnTo>
                      <a:pt x="213" y="190"/>
                    </a:lnTo>
                    <a:lnTo>
                      <a:pt x="215" y="192"/>
                    </a:lnTo>
                    <a:lnTo>
                      <a:pt x="219" y="194"/>
                    </a:lnTo>
                    <a:lnTo>
                      <a:pt x="221" y="196"/>
                    </a:lnTo>
                    <a:lnTo>
                      <a:pt x="223" y="194"/>
                    </a:lnTo>
                    <a:lnTo>
                      <a:pt x="221" y="196"/>
                    </a:lnTo>
                    <a:lnTo>
                      <a:pt x="223" y="196"/>
                    </a:lnTo>
                    <a:lnTo>
                      <a:pt x="221" y="200"/>
                    </a:lnTo>
                    <a:lnTo>
                      <a:pt x="221" y="202"/>
                    </a:lnTo>
                    <a:lnTo>
                      <a:pt x="223" y="204"/>
                    </a:lnTo>
                    <a:lnTo>
                      <a:pt x="223" y="206"/>
                    </a:lnTo>
                    <a:lnTo>
                      <a:pt x="225" y="208"/>
                    </a:lnTo>
                    <a:lnTo>
                      <a:pt x="225" y="210"/>
                    </a:lnTo>
                    <a:lnTo>
                      <a:pt x="221" y="212"/>
                    </a:lnTo>
                    <a:lnTo>
                      <a:pt x="219" y="212"/>
                    </a:lnTo>
                    <a:lnTo>
                      <a:pt x="217" y="212"/>
                    </a:lnTo>
                    <a:lnTo>
                      <a:pt x="215" y="212"/>
                    </a:lnTo>
                    <a:lnTo>
                      <a:pt x="213" y="214"/>
                    </a:lnTo>
                    <a:lnTo>
                      <a:pt x="211" y="218"/>
                    </a:lnTo>
                    <a:lnTo>
                      <a:pt x="209" y="223"/>
                    </a:lnTo>
                    <a:lnTo>
                      <a:pt x="205" y="229"/>
                    </a:lnTo>
                    <a:lnTo>
                      <a:pt x="201" y="235"/>
                    </a:lnTo>
                    <a:lnTo>
                      <a:pt x="196" y="237"/>
                    </a:lnTo>
                    <a:lnTo>
                      <a:pt x="194" y="241"/>
                    </a:lnTo>
                    <a:lnTo>
                      <a:pt x="190" y="245"/>
                    </a:lnTo>
                    <a:lnTo>
                      <a:pt x="188" y="251"/>
                    </a:lnTo>
                    <a:lnTo>
                      <a:pt x="190" y="253"/>
                    </a:lnTo>
                    <a:lnTo>
                      <a:pt x="194" y="249"/>
                    </a:lnTo>
                    <a:lnTo>
                      <a:pt x="198" y="249"/>
                    </a:lnTo>
                    <a:lnTo>
                      <a:pt x="203" y="253"/>
                    </a:lnTo>
                    <a:lnTo>
                      <a:pt x="203" y="255"/>
                    </a:lnTo>
                    <a:lnTo>
                      <a:pt x="207" y="259"/>
                    </a:lnTo>
                    <a:lnTo>
                      <a:pt x="209" y="263"/>
                    </a:lnTo>
                    <a:lnTo>
                      <a:pt x="209" y="268"/>
                    </a:lnTo>
                    <a:lnTo>
                      <a:pt x="207" y="272"/>
                    </a:lnTo>
                    <a:lnTo>
                      <a:pt x="203" y="278"/>
                    </a:lnTo>
                    <a:lnTo>
                      <a:pt x="198" y="282"/>
                    </a:lnTo>
                    <a:lnTo>
                      <a:pt x="194" y="282"/>
                    </a:lnTo>
                    <a:lnTo>
                      <a:pt x="188" y="280"/>
                    </a:lnTo>
                    <a:lnTo>
                      <a:pt x="182" y="278"/>
                    </a:lnTo>
                    <a:lnTo>
                      <a:pt x="180" y="274"/>
                    </a:lnTo>
                    <a:lnTo>
                      <a:pt x="176" y="270"/>
                    </a:lnTo>
                    <a:lnTo>
                      <a:pt x="176" y="266"/>
                    </a:lnTo>
                    <a:lnTo>
                      <a:pt x="180" y="263"/>
                    </a:lnTo>
                    <a:lnTo>
                      <a:pt x="182" y="257"/>
                    </a:lnTo>
                    <a:lnTo>
                      <a:pt x="180" y="257"/>
                    </a:lnTo>
                    <a:lnTo>
                      <a:pt x="176" y="257"/>
                    </a:lnTo>
                    <a:lnTo>
                      <a:pt x="174" y="259"/>
                    </a:lnTo>
                    <a:lnTo>
                      <a:pt x="170" y="257"/>
                    </a:lnTo>
                    <a:lnTo>
                      <a:pt x="170" y="259"/>
                    </a:lnTo>
                    <a:lnTo>
                      <a:pt x="166" y="261"/>
                    </a:lnTo>
                    <a:lnTo>
                      <a:pt x="166" y="266"/>
                    </a:lnTo>
                    <a:lnTo>
                      <a:pt x="164" y="270"/>
                    </a:lnTo>
                    <a:lnTo>
                      <a:pt x="156" y="274"/>
                    </a:lnTo>
                    <a:lnTo>
                      <a:pt x="147" y="280"/>
                    </a:lnTo>
                    <a:lnTo>
                      <a:pt x="135" y="282"/>
                    </a:lnTo>
                    <a:lnTo>
                      <a:pt x="129" y="280"/>
                    </a:lnTo>
                    <a:lnTo>
                      <a:pt x="125" y="282"/>
                    </a:lnTo>
                    <a:lnTo>
                      <a:pt x="125" y="288"/>
                    </a:lnTo>
                    <a:lnTo>
                      <a:pt x="127" y="290"/>
                    </a:lnTo>
                    <a:lnTo>
                      <a:pt x="129" y="290"/>
                    </a:lnTo>
                    <a:lnTo>
                      <a:pt x="133" y="290"/>
                    </a:lnTo>
                    <a:lnTo>
                      <a:pt x="139" y="294"/>
                    </a:lnTo>
                    <a:lnTo>
                      <a:pt x="143" y="300"/>
                    </a:lnTo>
                    <a:lnTo>
                      <a:pt x="145" y="304"/>
                    </a:lnTo>
                    <a:lnTo>
                      <a:pt x="143" y="313"/>
                    </a:lnTo>
                    <a:lnTo>
                      <a:pt x="145" y="319"/>
                    </a:lnTo>
                    <a:lnTo>
                      <a:pt x="154" y="323"/>
                    </a:lnTo>
                    <a:lnTo>
                      <a:pt x="162" y="323"/>
                    </a:lnTo>
                    <a:lnTo>
                      <a:pt x="170" y="321"/>
                    </a:lnTo>
                    <a:lnTo>
                      <a:pt x="176" y="319"/>
                    </a:lnTo>
                    <a:lnTo>
                      <a:pt x="182" y="313"/>
                    </a:lnTo>
                    <a:lnTo>
                      <a:pt x="184" y="304"/>
                    </a:lnTo>
                    <a:lnTo>
                      <a:pt x="188" y="302"/>
                    </a:lnTo>
                    <a:lnTo>
                      <a:pt x="192" y="300"/>
                    </a:lnTo>
                    <a:lnTo>
                      <a:pt x="198" y="302"/>
                    </a:lnTo>
                    <a:lnTo>
                      <a:pt x="207" y="304"/>
                    </a:lnTo>
                    <a:lnTo>
                      <a:pt x="215" y="311"/>
                    </a:lnTo>
                    <a:lnTo>
                      <a:pt x="221" y="313"/>
                    </a:lnTo>
                    <a:lnTo>
                      <a:pt x="227" y="317"/>
                    </a:lnTo>
                    <a:lnTo>
                      <a:pt x="227" y="315"/>
                    </a:lnTo>
                    <a:lnTo>
                      <a:pt x="231" y="313"/>
                    </a:lnTo>
                    <a:lnTo>
                      <a:pt x="233" y="313"/>
                    </a:lnTo>
                    <a:lnTo>
                      <a:pt x="237" y="313"/>
                    </a:lnTo>
                    <a:lnTo>
                      <a:pt x="241" y="319"/>
                    </a:lnTo>
                    <a:lnTo>
                      <a:pt x="239" y="325"/>
                    </a:lnTo>
                    <a:lnTo>
                      <a:pt x="237" y="331"/>
                    </a:lnTo>
                    <a:lnTo>
                      <a:pt x="237" y="337"/>
                    </a:lnTo>
                    <a:lnTo>
                      <a:pt x="233" y="341"/>
                    </a:lnTo>
                    <a:lnTo>
                      <a:pt x="229" y="341"/>
                    </a:lnTo>
                    <a:lnTo>
                      <a:pt x="223" y="341"/>
                    </a:lnTo>
                    <a:lnTo>
                      <a:pt x="217" y="341"/>
                    </a:lnTo>
                    <a:lnTo>
                      <a:pt x="213" y="349"/>
                    </a:lnTo>
                    <a:lnTo>
                      <a:pt x="215" y="355"/>
                    </a:lnTo>
                    <a:lnTo>
                      <a:pt x="217" y="366"/>
                    </a:lnTo>
                    <a:lnTo>
                      <a:pt x="264" y="366"/>
                    </a:lnTo>
                    <a:lnTo>
                      <a:pt x="264" y="362"/>
                    </a:lnTo>
                    <a:lnTo>
                      <a:pt x="262" y="355"/>
                    </a:lnTo>
                    <a:lnTo>
                      <a:pt x="260" y="347"/>
                    </a:lnTo>
                    <a:lnTo>
                      <a:pt x="258" y="341"/>
                    </a:lnTo>
                    <a:lnTo>
                      <a:pt x="252" y="331"/>
                    </a:lnTo>
                    <a:lnTo>
                      <a:pt x="248" y="327"/>
                    </a:lnTo>
                    <a:lnTo>
                      <a:pt x="243" y="319"/>
                    </a:lnTo>
                    <a:lnTo>
                      <a:pt x="245" y="315"/>
                    </a:lnTo>
                    <a:lnTo>
                      <a:pt x="250" y="308"/>
                    </a:lnTo>
                    <a:lnTo>
                      <a:pt x="250" y="302"/>
                    </a:lnTo>
                    <a:lnTo>
                      <a:pt x="254" y="296"/>
                    </a:lnTo>
                    <a:lnTo>
                      <a:pt x="260" y="288"/>
                    </a:lnTo>
                    <a:lnTo>
                      <a:pt x="262" y="286"/>
                    </a:lnTo>
                    <a:lnTo>
                      <a:pt x="262" y="282"/>
                    </a:lnTo>
                    <a:lnTo>
                      <a:pt x="264" y="280"/>
                    </a:lnTo>
                    <a:lnTo>
                      <a:pt x="268" y="278"/>
                    </a:lnTo>
                    <a:lnTo>
                      <a:pt x="270" y="274"/>
                    </a:lnTo>
                    <a:lnTo>
                      <a:pt x="270" y="268"/>
                    </a:lnTo>
                    <a:lnTo>
                      <a:pt x="272" y="266"/>
                    </a:lnTo>
                    <a:lnTo>
                      <a:pt x="274" y="259"/>
                    </a:lnTo>
                    <a:lnTo>
                      <a:pt x="278" y="255"/>
                    </a:lnTo>
                    <a:lnTo>
                      <a:pt x="288" y="249"/>
                    </a:lnTo>
                    <a:lnTo>
                      <a:pt x="295" y="247"/>
                    </a:lnTo>
                    <a:lnTo>
                      <a:pt x="301" y="247"/>
                    </a:lnTo>
                    <a:lnTo>
                      <a:pt x="309" y="249"/>
                    </a:lnTo>
                    <a:lnTo>
                      <a:pt x="317" y="249"/>
                    </a:lnTo>
                    <a:lnTo>
                      <a:pt x="327" y="253"/>
                    </a:lnTo>
                    <a:lnTo>
                      <a:pt x="333" y="259"/>
                    </a:lnTo>
                    <a:lnTo>
                      <a:pt x="335" y="266"/>
                    </a:lnTo>
                    <a:lnTo>
                      <a:pt x="335" y="272"/>
                    </a:lnTo>
                    <a:lnTo>
                      <a:pt x="335" y="276"/>
                    </a:lnTo>
                    <a:lnTo>
                      <a:pt x="331" y="284"/>
                    </a:lnTo>
                    <a:lnTo>
                      <a:pt x="331" y="288"/>
                    </a:lnTo>
                    <a:lnTo>
                      <a:pt x="329" y="292"/>
                    </a:lnTo>
                    <a:lnTo>
                      <a:pt x="327" y="294"/>
                    </a:lnTo>
                    <a:lnTo>
                      <a:pt x="321" y="296"/>
                    </a:lnTo>
                    <a:lnTo>
                      <a:pt x="317" y="294"/>
                    </a:lnTo>
                    <a:lnTo>
                      <a:pt x="311" y="292"/>
                    </a:lnTo>
                    <a:lnTo>
                      <a:pt x="309" y="296"/>
                    </a:lnTo>
                    <a:lnTo>
                      <a:pt x="311" y="302"/>
                    </a:lnTo>
                    <a:lnTo>
                      <a:pt x="313" y="311"/>
                    </a:lnTo>
                    <a:lnTo>
                      <a:pt x="325" y="321"/>
                    </a:lnTo>
                    <a:lnTo>
                      <a:pt x="329" y="325"/>
                    </a:lnTo>
                    <a:lnTo>
                      <a:pt x="331" y="327"/>
                    </a:lnTo>
                    <a:lnTo>
                      <a:pt x="333" y="329"/>
                    </a:lnTo>
                    <a:lnTo>
                      <a:pt x="337" y="331"/>
                    </a:lnTo>
                    <a:lnTo>
                      <a:pt x="339" y="333"/>
                    </a:lnTo>
                    <a:lnTo>
                      <a:pt x="339" y="337"/>
                    </a:lnTo>
                    <a:lnTo>
                      <a:pt x="339" y="341"/>
                    </a:lnTo>
                    <a:lnTo>
                      <a:pt x="344" y="345"/>
                    </a:lnTo>
                    <a:lnTo>
                      <a:pt x="350" y="345"/>
                    </a:lnTo>
                    <a:lnTo>
                      <a:pt x="360" y="343"/>
                    </a:lnTo>
                    <a:lnTo>
                      <a:pt x="364" y="339"/>
                    </a:lnTo>
                    <a:lnTo>
                      <a:pt x="368" y="333"/>
                    </a:lnTo>
                    <a:lnTo>
                      <a:pt x="370" y="325"/>
                    </a:lnTo>
                    <a:lnTo>
                      <a:pt x="372" y="317"/>
                    </a:lnTo>
                    <a:lnTo>
                      <a:pt x="374" y="308"/>
                    </a:lnTo>
                    <a:lnTo>
                      <a:pt x="376" y="300"/>
                    </a:lnTo>
                    <a:lnTo>
                      <a:pt x="376" y="292"/>
                    </a:lnTo>
                    <a:lnTo>
                      <a:pt x="372" y="282"/>
                    </a:lnTo>
                    <a:lnTo>
                      <a:pt x="372" y="274"/>
                    </a:lnTo>
                    <a:lnTo>
                      <a:pt x="372" y="263"/>
                    </a:lnTo>
                    <a:lnTo>
                      <a:pt x="376" y="253"/>
                    </a:lnTo>
                    <a:lnTo>
                      <a:pt x="378" y="245"/>
                    </a:lnTo>
                    <a:lnTo>
                      <a:pt x="384" y="237"/>
                    </a:lnTo>
                    <a:lnTo>
                      <a:pt x="393" y="233"/>
                    </a:lnTo>
                    <a:lnTo>
                      <a:pt x="397" y="231"/>
                    </a:lnTo>
                    <a:lnTo>
                      <a:pt x="401" y="229"/>
                    </a:lnTo>
                    <a:lnTo>
                      <a:pt x="407" y="223"/>
                    </a:lnTo>
                    <a:lnTo>
                      <a:pt x="407" y="141"/>
                    </a:lnTo>
                    <a:lnTo>
                      <a:pt x="399" y="135"/>
                    </a:lnTo>
                    <a:lnTo>
                      <a:pt x="376" y="126"/>
                    </a:lnTo>
                    <a:lnTo>
                      <a:pt x="368" y="126"/>
                    </a:lnTo>
                    <a:lnTo>
                      <a:pt x="368" y="129"/>
                    </a:lnTo>
                    <a:lnTo>
                      <a:pt x="364" y="126"/>
                    </a:lnTo>
                    <a:lnTo>
                      <a:pt x="364" y="122"/>
                    </a:lnTo>
                    <a:lnTo>
                      <a:pt x="358" y="118"/>
                    </a:lnTo>
                    <a:lnTo>
                      <a:pt x="356" y="120"/>
                    </a:lnTo>
                    <a:lnTo>
                      <a:pt x="352" y="122"/>
                    </a:lnTo>
                    <a:lnTo>
                      <a:pt x="352" y="124"/>
                    </a:lnTo>
                    <a:lnTo>
                      <a:pt x="350" y="126"/>
                    </a:lnTo>
                    <a:lnTo>
                      <a:pt x="348" y="129"/>
                    </a:lnTo>
                    <a:lnTo>
                      <a:pt x="346" y="129"/>
                    </a:lnTo>
                    <a:lnTo>
                      <a:pt x="344" y="126"/>
                    </a:lnTo>
                    <a:lnTo>
                      <a:pt x="339" y="124"/>
                    </a:lnTo>
                    <a:lnTo>
                      <a:pt x="331" y="118"/>
                    </a:lnTo>
                    <a:lnTo>
                      <a:pt x="325" y="112"/>
                    </a:lnTo>
                    <a:lnTo>
                      <a:pt x="311" y="100"/>
                    </a:lnTo>
                    <a:lnTo>
                      <a:pt x="305" y="94"/>
                    </a:lnTo>
                    <a:lnTo>
                      <a:pt x="303" y="86"/>
                    </a:lnTo>
                    <a:lnTo>
                      <a:pt x="313" y="84"/>
                    </a:lnTo>
                    <a:lnTo>
                      <a:pt x="329" y="77"/>
                    </a:lnTo>
                    <a:lnTo>
                      <a:pt x="335" y="71"/>
                    </a:lnTo>
                    <a:lnTo>
                      <a:pt x="344" y="63"/>
                    </a:lnTo>
                    <a:lnTo>
                      <a:pt x="342" y="63"/>
                    </a:lnTo>
                    <a:lnTo>
                      <a:pt x="335" y="55"/>
                    </a:lnTo>
                    <a:lnTo>
                      <a:pt x="333" y="49"/>
                    </a:lnTo>
                    <a:lnTo>
                      <a:pt x="331" y="45"/>
                    </a:lnTo>
                    <a:lnTo>
                      <a:pt x="327" y="45"/>
                    </a:lnTo>
                    <a:lnTo>
                      <a:pt x="325" y="41"/>
                    </a:lnTo>
                    <a:lnTo>
                      <a:pt x="317" y="37"/>
                    </a:lnTo>
                    <a:lnTo>
                      <a:pt x="313" y="32"/>
                    </a:lnTo>
                    <a:lnTo>
                      <a:pt x="311" y="30"/>
                    </a:lnTo>
                    <a:lnTo>
                      <a:pt x="307" y="30"/>
                    </a:lnTo>
                    <a:lnTo>
                      <a:pt x="299" y="30"/>
                    </a:lnTo>
                    <a:lnTo>
                      <a:pt x="295" y="34"/>
                    </a:lnTo>
                    <a:lnTo>
                      <a:pt x="292" y="32"/>
                    </a:lnTo>
                    <a:lnTo>
                      <a:pt x="290" y="30"/>
                    </a:lnTo>
                    <a:lnTo>
                      <a:pt x="288" y="30"/>
                    </a:lnTo>
                    <a:lnTo>
                      <a:pt x="280" y="24"/>
                    </a:lnTo>
                    <a:lnTo>
                      <a:pt x="274" y="22"/>
                    </a:lnTo>
                    <a:lnTo>
                      <a:pt x="274" y="18"/>
                    </a:lnTo>
                    <a:lnTo>
                      <a:pt x="268" y="16"/>
                    </a:lnTo>
                    <a:lnTo>
                      <a:pt x="262" y="18"/>
                    </a:lnTo>
                    <a:lnTo>
                      <a:pt x="260" y="8"/>
                    </a:lnTo>
                    <a:lnTo>
                      <a:pt x="256" y="6"/>
                    </a:lnTo>
                    <a:lnTo>
                      <a:pt x="254" y="4"/>
                    </a:lnTo>
                    <a:lnTo>
                      <a:pt x="250" y="2"/>
                    </a:lnTo>
                    <a:lnTo>
                      <a:pt x="245" y="0"/>
                    </a:lnTo>
                    <a:lnTo>
                      <a:pt x="243"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1" name="Freeform 572"/>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2" name="Freeform 573"/>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3" name="Freeform 574"/>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4" name="Freeform 575"/>
              <p:cNvSpPr>
                <a:spLocks noEditPoints="1"/>
              </p:cNvSpPr>
              <p:nvPr/>
            </p:nvSpPr>
            <p:spPr bwMode="auto">
              <a:xfrm>
                <a:off x="4972" y="1733"/>
                <a:ext cx="329" cy="261"/>
              </a:xfrm>
              <a:custGeom>
                <a:avLst/>
                <a:gdLst>
                  <a:gd name="T0" fmla="*/ 112 w 329"/>
                  <a:gd name="T1" fmla="*/ 69 h 261"/>
                  <a:gd name="T2" fmla="*/ 112 w 329"/>
                  <a:gd name="T3" fmla="*/ 69 h 261"/>
                  <a:gd name="T4" fmla="*/ 79 w 329"/>
                  <a:gd name="T5" fmla="*/ 8 h 261"/>
                  <a:gd name="T6" fmla="*/ 63 w 329"/>
                  <a:gd name="T7" fmla="*/ 10 h 261"/>
                  <a:gd name="T8" fmla="*/ 55 w 329"/>
                  <a:gd name="T9" fmla="*/ 26 h 261"/>
                  <a:gd name="T10" fmla="*/ 61 w 329"/>
                  <a:gd name="T11" fmla="*/ 39 h 261"/>
                  <a:gd name="T12" fmla="*/ 43 w 329"/>
                  <a:gd name="T13" fmla="*/ 51 h 261"/>
                  <a:gd name="T14" fmla="*/ 36 w 329"/>
                  <a:gd name="T15" fmla="*/ 73 h 261"/>
                  <a:gd name="T16" fmla="*/ 22 w 329"/>
                  <a:gd name="T17" fmla="*/ 98 h 261"/>
                  <a:gd name="T18" fmla="*/ 22 w 329"/>
                  <a:gd name="T19" fmla="*/ 118 h 261"/>
                  <a:gd name="T20" fmla="*/ 22 w 329"/>
                  <a:gd name="T21" fmla="*/ 139 h 261"/>
                  <a:gd name="T22" fmla="*/ 4 w 329"/>
                  <a:gd name="T23" fmla="*/ 137 h 261"/>
                  <a:gd name="T24" fmla="*/ 8 w 329"/>
                  <a:gd name="T25" fmla="*/ 155 h 261"/>
                  <a:gd name="T26" fmla="*/ 32 w 329"/>
                  <a:gd name="T27" fmla="*/ 171 h 261"/>
                  <a:gd name="T28" fmla="*/ 55 w 329"/>
                  <a:gd name="T29" fmla="*/ 176 h 261"/>
                  <a:gd name="T30" fmla="*/ 67 w 329"/>
                  <a:gd name="T31" fmla="*/ 182 h 261"/>
                  <a:gd name="T32" fmla="*/ 63 w 329"/>
                  <a:gd name="T33" fmla="*/ 204 h 261"/>
                  <a:gd name="T34" fmla="*/ 65 w 329"/>
                  <a:gd name="T35" fmla="*/ 212 h 261"/>
                  <a:gd name="T36" fmla="*/ 67 w 329"/>
                  <a:gd name="T37" fmla="*/ 237 h 261"/>
                  <a:gd name="T38" fmla="*/ 75 w 329"/>
                  <a:gd name="T39" fmla="*/ 243 h 261"/>
                  <a:gd name="T40" fmla="*/ 71 w 329"/>
                  <a:gd name="T41" fmla="*/ 257 h 261"/>
                  <a:gd name="T42" fmla="*/ 226 w 329"/>
                  <a:gd name="T43" fmla="*/ 253 h 261"/>
                  <a:gd name="T44" fmla="*/ 247 w 329"/>
                  <a:gd name="T45" fmla="*/ 251 h 261"/>
                  <a:gd name="T46" fmla="*/ 265 w 329"/>
                  <a:gd name="T47" fmla="*/ 253 h 261"/>
                  <a:gd name="T48" fmla="*/ 290 w 329"/>
                  <a:gd name="T49" fmla="*/ 239 h 261"/>
                  <a:gd name="T50" fmla="*/ 296 w 329"/>
                  <a:gd name="T51" fmla="*/ 208 h 261"/>
                  <a:gd name="T52" fmla="*/ 292 w 329"/>
                  <a:gd name="T53" fmla="*/ 176 h 261"/>
                  <a:gd name="T54" fmla="*/ 300 w 329"/>
                  <a:gd name="T55" fmla="*/ 159 h 261"/>
                  <a:gd name="T56" fmla="*/ 316 w 329"/>
                  <a:gd name="T57" fmla="*/ 165 h 261"/>
                  <a:gd name="T58" fmla="*/ 329 w 329"/>
                  <a:gd name="T59" fmla="*/ 151 h 261"/>
                  <a:gd name="T60" fmla="*/ 318 w 329"/>
                  <a:gd name="T61" fmla="*/ 137 h 261"/>
                  <a:gd name="T62" fmla="*/ 310 w 329"/>
                  <a:gd name="T63" fmla="*/ 122 h 261"/>
                  <a:gd name="T64" fmla="*/ 318 w 329"/>
                  <a:gd name="T65" fmla="*/ 112 h 261"/>
                  <a:gd name="T66" fmla="*/ 325 w 329"/>
                  <a:gd name="T67" fmla="*/ 102 h 261"/>
                  <a:gd name="T68" fmla="*/ 323 w 329"/>
                  <a:gd name="T69" fmla="*/ 63 h 261"/>
                  <a:gd name="T70" fmla="*/ 298 w 329"/>
                  <a:gd name="T71" fmla="*/ 65 h 261"/>
                  <a:gd name="T72" fmla="*/ 286 w 329"/>
                  <a:gd name="T73" fmla="*/ 82 h 261"/>
                  <a:gd name="T74" fmla="*/ 271 w 329"/>
                  <a:gd name="T75" fmla="*/ 86 h 261"/>
                  <a:gd name="T76" fmla="*/ 257 w 329"/>
                  <a:gd name="T77" fmla="*/ 79 h 261"/>
                  <a:gd name="T78" fmla="*/ 239 w 329"/>
                  <a:gd name="T79" fmla="*/ 75 h 261"/>
                  <a:gd name="T80" fmla="*/ 224 w 329"/>
                  <a:gd name="T81" fmla="*/ 69 h 261"/>
                  <a:gd name="T82" fmla="*/ 196 w 329"/>
                  <a:gd name="T83" fmla="*/ 75 h 261"/>
                  <a:gd name="T84" fmla="*/ 157 w 329"/>
                  <a:gd name="T85" fmla="*/ 96 h 261"/>
                  <a:gd name="T86" fmla="*/ 139 w 329"/>
                  <a:gd name="T87" fmla="*/ 67 h 261"/>
                  <a:gd name="T88" fmla="*/ 124 w 329"/>
                  <a:gd name="T89" fmla="*/ 77 h 261"/>
                  <a:gd name="T90" fmla="*/ 110 w 329"/>
                  <a:gd name="T91" fmla="*/ 67 h 261"/>
                  <a:gd name="T92" fmla="*/ 90 w 329"/>
                  <a:gd name="T93" fmla="*/ 61 h 261"/>
                  <a:gd name="T94" fmla="*/ 79 w 329"/>
                  <a:gd name="T95" fmla="*/ 45 h 261"/>
                  <a:gd name="T96" fmla="*/ 94 w 329"/>
                  <a:gd name="T97" fmla="*/ 37 h 261"/>
                  <a:gd name="T98" fmla="*/ 106 w 329"/>
                  <a:gd name="T99" fmla="*/ 39 h 261"/>
                  <a:gd name="T100" fmla="*/ 108 w 329"/>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9" h="261">
                    <a:moveTo>
                      <a:pt x="124" y="77"/>
                    </a:moveTo>
                    <a:lnTo>
                      <a:pt x="128" y="71"/>
                    </a:lnTo>
                    <a:lnTo>
                      <a:pt x="124" y="77"/>
                    </a:lnTo>
                    <a:close/>
                    <a:moveTo>
                      <a:pt x="112" y="69"/>
                    </a:moveTo>
                    <a:lnTo>
                      <a:pt x="116" y="75"/>
                    </a:lnTo>
                    <a:lnTo>
                      <a:pt x="114" y="73"/>
                    </a:lnTo>
                    <a:lnTo>
                      <a:pt x="114" y="71"/>
                    </a:lnTo>
                    <a:lnTo>
                      <a:pt x="112" y="69"/>
                    </a:lnTo>
                    <a:close/>
                    <a:moveTo>
                      <a:pt x="100" y="2"/>
                    </a:moveTo>
                    <a:lnTo>
                      <a:pt x="98" y="6"/>
                    </a:lnTo>
                    <a:lnTo>
                      <a:pt x="92" y="4"/>
                    </a:lnTo>
                    <a:lnTo>
                      <a:pt x="79" y="8"/>
                    </a:lnTo>
                    <a:lnTo>
                      <a:pt x="75" y="6"/>
                    </a:lnTo>
                    <a:lnTo>
                      <a:pt x="67" y="6"/>
                    </a:lnTo>
                    <a:lnTo>
                      <a:pt x="65" y="8"/>
                    </a:lnTo>
                    <a:lnTo>
                      <a:pt x="63" y="10"/>
                    </a:lnTo>
                    <a:lnTo>
                      <a:pt x="63" y="14"/>
                    </a:lnTo>
                    <a:lnTo>
                      <a:pt x="57" y="18"/>
                    </a:lnTo>
                    <a:lnTo>
                      <a:pt x="55" y="24"/>
                    </a:lnTo>
                    <a:lnTo>
                      <a:pt x="55" y="26"/>
                    </a:lnTo>
                    <a:lnTo>
                      <a:pt x="55" y="28"/>
                    </a:lnTo>
                    <a:lnTo>
                      <a:pt x="59" y="30"/>
                    </a:lnTo>
                    <a:lnTo>
                      <a:pt x="59" y="34"/>
                    </a:lnTo>
                    <a:lnTo>
                      <a:pt x="61" y="39"/>
                    </a:lnTo>
                    <a:lnTo>
                      <a:pt x="53" y="41"/>
                    </a:lnTo>
                    <a:lnTo>
                      <a:pt x="51" y="41"/>
                    </a:lnTo>
                    <a:lnTo>
                      <a:pt x="47" y="49"/>
                    </a:lnTo>
                    <a:lnTo>
                      <a:pt x="43" y="51"/>
                    </a:lnTo>
                    <a:lnTo>
                      <a:pt x="41" y="63"/>
                    </a:lnTo>
                    <a:lnTo>
                      <a:pt x="34" y="65"/>
                    </a:lnTo>
                    <a:lnTo>
                      <a:pt x="32" y="67"/>
                    </a:lnTo>
                    <a:lnTo>
                      <a:pt x="36" y="73"/>
                    </a:lnTo>
                    <a:lnTo>
                      <a:pt x="36" y="77"/>
                    </a:lnTo>
                    <a:lnTo>
                      <a:pt x="30" y="79"/>
                    </a:lnTo>
                    <a:lnTo>
                      <a:pt x="18" y="86"/>
                    </a:lnTo>
                    <a:lnTo>
                      <a:pt x="22" y="98"/>
                    </a:lnTo>
                    <a:lnTo>
                      <a:pt x="22" y="104"/>
                    </a:lnTo>
                    <a:lnTo>
                      <a:pt x="22" y="106"/>
                    </a:lnTo>
                    <a:lnTo>
                      <a:pt x="26" y="110"/>
                    </a:lnTo>
                    <a:lnTo>
                      <a:pt x="22" y="118"/>
                    </a:lnTo>
                    <a:lnTo>
                      <a:pt x="26" y="124"/>
                    </a:lnTo>
                    <a:lnTo>
                      <a:pt x="30" y="126"/>
                    </a:lnTo>
                    <a:lnTo>
                      <a:pt x="36" y="139"/>
                    </a:lnTo>
                    <a:lnTo>
                      <a:pt x="22" y="139"/>
                    </a:lnTo>
                    <a:lnTo>
                      <a:pt x="20" y="139"/>
                    </a:lnTo>
                    <a:lnTo>
                      <a:pt x="12" y="141"/>
                    </a:lnTo>
                    <a:lnTo>
                      <a:pt x="4" y="137"/>
                    </a:lnTo>
                    <a:lnTo>
                      <a:pt x="4" y="137"/>
                    </a:lnTo>
                    <a:lnTo>
                      <a:pt x="0" y="141"/>
                    </a:lnTo>
                    <a:lnTo>
                      <a:pt x="6" y="149"/>
                    </a:lnTo>
                    <a:lnTo>
                      <a:pt x="2" y="153"/>
                    </a:lnTo>
                    <a:lnTo>
                      <a:pt x="8" y="155"/>
                    </a:lnTo>
                    <a:lnTo>
                      <a:pt x="10" y="157"/>
                    </a:lnTo>
                    <a:lnTo>
                      <a:pt x="10" y="165"/>
                    </a:lnTo>
                    <a:lnTo>
                      <a:pt x="26" y="169"/>
                    </a:lnTo>
                    <a:lnTo>
                      <a:pt x="32" y="171"/>
                    </a:lnTo>
                    <a:lnTo>
                      <a:pt x="41" y="171"/>
                    </a:lnTo>
                    <a:lnTo>
                      <a:pt x="45" y="171"/>
                    </a:lnTo>
                    <a:lnTo>
                      <a:pt x="51" y="171"/>
                    </a:lnTo>
                    <a:lnTo>
                      <a:pt x="55" y="176"/>
                    </a:lnTo>
                    <a:lnTo>
                      <a:pt x="57" y="178"/>
                    </a:lnTo>
                    <a:lnTo>
                      <a:pt x="61" y="180"/>
                    </a:lnTo>
                    <a:lnTo>
                      <a:pt x="65" y="182"/>
                    </a:lnTo>
                    <a:lnTo>
                      <a:pt x="67" y="182"/>
                    </a:lnTo>
                    <a:lnTo>
                      <a:pt x="73" y="200"/>
                    </a:lnTo>
                    <a:lnTo>
                      <a:pt x="71" y="202"/>
                    </a:lnTo>
                    <a:lnTo>
                      <a:pt x="65" y="202"/>
                    </a:lnTo>
                    <a:lnTo>
                      <a:pt x="63" y="204"/>
                    </a:lnTo>
                    <a:lnTo>
                      <a:pt x="57" y="206"/>
                    </a:lnTo>
                    <a:lnTo>
                      <a:pt x="55" y="210"/>
                    </a:lnTo>
                    <a:lnTo>
                      <a:pt x="57" y="212"/>
                    </a:lnTo>
                    <a:lnTo>
                      <a:pt x="65" y="212"/>
                    </a:lnTo>
                    <a:lnTo>
                      <a:pt x="69" y="214"/>
                    </a:lnTo>
                    <a:lnTo>
                      <a:pt x="77" y="225"/>
                    </a:lnTo>
                    <a:lnTo>
                      <a:pt x="77" y="229"/>
                    </a:lnTo>
                    <a:lnTo>
                      <a:pt x="67" y="237"/>
                    </a:lnTo>
                    <a:lnTo>
                      <a:pt x="67" y="237"/>
                    </a:lnTo>
                    <a:lnTo>
                      <a:pt x="67" y="241"/>
                    </a:lnTo>
                    <a:lnTo>
                      <a:pt x="71" y="243"/>
                    </a:lnTo>
                    <a:lnTo>
                      <a:pt x="75" y="243"/>
                    </a:lnTo>
                    <a:lnTo>
                      <a:pt x="75" y="245"/>
                    </a:lnTo>
                    <a:lnTo>
                      <a:pt x="75" y="249"/>
                    </a:lnTo>
                    <a:lnTo>
                      <a:pt x="75" y="253"/>
                    </a:lnTo>
                    <a:lnTo>
                      <a:pt x="71" y="257"/>
                    </a:lnTo>
                    <a:lnTo>
                      <a:pt x="73" y="261"/>
                    </a:lnTo>
                    <a:lnTo>
                      <a:pt x="218" y="261"/>
                    </a:lnTo>
                    <a:lnTo>
                      <a:pt x="224" y="255"/>
                    </a:lnTo>
                    <a:lnTo>
                      <a:pt x="226" y="253"/>
                    </a:lnTo>
                    <a:lnTo>
                      <a:pt x="233" y="253"/>
                    </a:lnTo>
                    <a:lnTo>
                      <a:pt x="233" y="245"/>
                    </a:lnTo>
                    <a:lnTo>
                      <a:pt x="235" y="245"/>
                    </a:lnTo>
                    <a:lnTo>
                      <a:pt x="247" y="251"/>
                    </a:lnTo>
                    <a:lnTo>
                      <a:pt x="253" y="253"/>
                    </a:lnTo>
                    <a:lnTo>
                      <a:pt x="259" y="253"/>
                    </a:lnTo>
                    <a:lnTo>
                      <a:pt x="261" y="249"/>
                    </a:lnTo>
                    <a:lnTo>
                      <a:pt x="265" y="253"/>
                    </a:lnTo>
                    <a:lnTo>
                      <a:pt x="278" y="255"/>
                    </a:lnTo>
                    <a:lnTo>
                      <a:pt x="286" y="259"/>
                    </a:lnTo>
                    <a:lnTo>
                      <a:pt x="292" y="255"/>
                    </a:lnTo>
                    <a:lnTo>
                      <a:pt x="290" y="239"/>
                    </a:lnTo>
                    <a:lnTo>
                      <a:pt x="290" y="231"/>
                    </a:lnTo>
                    <a:lnTo>
                      <a:pt x="290" y="227"/>
                    </a:lnTo>
                    <a:lnTo>
                      <a:pt x="290" y="223"/>
                    </a:lnTo>
                    <a:lnTo>
                      <a:pt x="296" y="208"/>
                    </a:lnTo>
                    <a:lnTo>
                      <a:pt x="296" y="202"/>
                    </a:lnTo>
                    <a:lnTo>
                      <a:pt x="294" y="192"/>
                    </a:lnTo>
                    <a:lnTo>
                      <a:pt x="290" y="186"/>
                    </a:lnTo>
                    <a:lnTo>
                      <a:pt x="292" y="176"/>
                    </a:lnTo>
                    <a:lnTo>
                      <a:pt x="290" y="169"/>
                    </a:lnTo>
                    <a:lnTo>
                      <a:pt x="292" y="163"/>
                    </a:lnTo>
                    <a:lnTo>
                      <a:pt x="294" y="161"/>
                    </a:lnTo>
                    <a:lnTo>
                      <a:pt x="300" y="159"/>
                    </a:lnTo>
                    <a:lnTo>
                      <a:pt x="310" y="157"/>
                    </a:lnTo>
                    <a:lnTo>
                      <a:pt x="312" y="159"/>
                    </a:lnTo>
                    <a:lnTo>
                      <a:pt x="312" y="163"/>
                    </a:lnTo>
                    <a:lnTo>
                      <a:pt x="316" y="165"/>
                    </a:lnTo>
                    <a:lnTo>
                      <a:pt x="320" y="163"/>
                    </a:lnTo>
                    <a:lnTo>
                      <a:pt x="323" y="157"/>
                    </a:lnTo>
                    <a:lnTo>
                      <a:pt x="329" y="153"/>
                    </a:lnTo>
                    <a:lnTo>
                      <a:pt x="329" y="151"/>
                    </a:lnTo>
                    <a:lnTo>
                      <a:pt x="329" y="139"/>
                    </a:lnTo>
                    <a:lnTo>
                      <a:pt x="329" y="139"/>
                    </a:lnTo>
                    <a:lnTo>
                      <a:pt x="325" y="137"/>
                    </a:lnTo>
                    <a:lnTo>
                      <a:pt x="318" y="137"/>
                    </a:lnTo>
                    <a:lnTo>
                      <a:pt x="312" y="137"/>
                    </a:lnTo>
                    <a:lnTo>
                      <a:pt x="312" y="129"/>
                    </a:lnTo>
                    <a:lnTo>
                      <a:pt x="310" y="124"/>
                    </a:lnTo>
                    <a:lnTo>
                      <a:pt x="310" y="122"/>
                    </a:lnTo>
                    <a:lnTo>
                      <a:pt x="314" y="118"/>
                    </a:lnTo>
                    <a:lnTo>
                      <a:pt x="312" y="116"/>
                    </a:lnTo>
                    <a:lnTo>
                      <a:pt x="314" y="112"/>
                    </a:lnTo>
                    <a:lnTo>
                      <a:pt x="318" y="112"/>
                    </a:lnTo>
                    <a:lnTo>
                      <a:pt x="325" y="110"/>
                    </a:lnTo>
                    <a:lnTo>
                      <a:pt x="323" y="108"/>
                    </a:lnTo>
                    <a:lnTo>
                      <a:pt x="325" y="104"/>
                    </a:lnTo>
                    <a:lnTo>
                      <a:pt x="325" y="102"/>
                    </a:lnTo>
                    <a:lnTo>
                      <a:pt x="329" y="96"/>
                    </a:lnTo>
                    <a:lnTo>
                      <a:pt x="329" y="63"/>
                    </a:lnTo>
                    <a:lnTo>
                      <a:pt x="327" y="63"/>
                    </a:lnTo>
                    <a:lnTo>
                      <a:pt x="323" y="63"/>
                    </a:lnTo>
                    <a:lnTo>
                      <a:pt x="312" y="63"/>
                    </a:lnTo>
                    <a:lnTo>
                      <a:pt x="308" y="61"/>
                    </a:lnTo>
                    <a:lnTo>
                      <a:pt x="308" y="63"/>
                    </a:lnTo>
                    <a:lnTo>
                      <a:pt x="298" y="65"/>
                    </a:lnTo>
                    <a:lnTo>
                      <a:pt x="294" y="63"/>
                    </a:lnTo>
                    <a:lnTo>
                      <a:pt x="290" y="71"/>
                    </a:lnTo>
                    <a:lnTo>
                      <a:pt x="290" y="82"/>
                    </a:lnTo>
                    <a:lnTo>
                      <a:pt x="286" y="82"/>
                    </a:lnTo>
                    <a:lnTo>
                      <a:pt x="280" y="77"/>
                    </a:lnTo>
                    <a:lnTo>
                      <a:pt x="278" y="75"/>
                    </a:lnTo>
                    <a:lnTo>
                      <a:pt x="273" y="77"/>
                    </a:lnTo>
                    <a:lnTo>
                      <a:pt x="271" y="86"/>
                    </a:lnTo>
                    <a:lnTo>
                      <a:pt x="269" y="88"/>
                    </a:lnTo>
                    <a:lnTo>
                      <a:pt x="267" y="88"/>
                    </a:lnTo>
                    <a:lnTo>
                      <a:pt x="261" y="79"/>
                    </a:lnTo>
                    <a:lnTo>
                      <a:pt x="257" y="79"/>
                    </a:lnTo>
                    <a:lnTo>
                      <a:pt x="251" y="73"/>
                    </a:lnTo>
                    <a:lnTo>
                      <a:pt x="249" y="73"/>
                    </a:lnTo>
                    <a:lnTo>
                      <a:pt x="243" y="77"/>
                    </a:lnTo>
                    <a:lnTo>
                      <a:pt x="239" y="75"/>
                    </a:lnTo>
                    <a:lnTo>
                      <a:pt x="233" y="67"/>
                    </a:lnTo>
                    <a:lnTo>
                      <a:pt x="231" y="65"/>
                    </a:lnTo>
                    <a:lnTo>
                      <a:pt x="226" y="67"/>
                    </a:lnTo>
                    <a:lnTo>
                      <a:pt x="224" y="69"/>
                    </a:lnTo>
                    <a:lnTo>
                      <a:pt x="218" y="69"/>
                    </a:lnTo>
                    <a:lnTo>
                      <a:pt x="206" y="71"/>
                    </a:lnTo>
                    <a:lnTo>
                      <a:pt x="198" y="75"/>
                    </a:lnTo>
                    <a:lnTo>
                      <a:pt x="196" y="75"/>
                    </a:lnTo>
                    <a:lnTo>
                      <a:pt x="190" y="88"/>
                    </a:lnTo>
                    <a:lnTo>
                      <a:pt x="186" y="90"/>
                    </a:lnTo>
                    <a:lnTo>
                      <a:pt x="161" y="92"/>
                    </a:lnTo>
                    <a:lnTo>
                      <a:pt x="157" y="96"/>
                    </a:lnTo>
                    <a:lnTo>
                      <a:pt x="149" y="82"/>
                    </a:lnTo>
                    <a:lnTo>
                      <a:pt x="149" y="75"/>
                    </a:lnTo>
                    <a:lnTo>
                      <a:pt x="141" y="71"/>
                    </a:lnTo>
                    <a:lnTo>
                      <a:pt x="139" y="67"/>
                    </a:lnTo>
                    <a:lnTo>
                      <a:pt x="141" y="71"/>
                    </a:lnTo>
                    <a:lnTo>
                      <a:pt x="130" y="67"/>
                    </a:lnTo>
                    <a:lnTo>
                      <a:pt x="132" y="75"/>
                    </a:lnTo>
                    <a:lnTo>
                      <a:pt x="124" y="77"/>
                    </a:lnTo>
                    <a:lnTo>
                      <a:pt x="120" y="77"/>
                    </a:lnTo>
                    <a:lnTo>
                      <a:pt x="116" y="75"/>
                    </a:lnTo>
                    <a:lnTo>
                      <a:pt x="112" y="69"/>
                    </a:lnTo>
                    <a:lnTo>
                      <a:pt x="110" y="67"/>
                    </a:lnTo>
                    <a:lnTo>
                      <a:pt x="104" y="63"/>
                    </a:lnTo>
                    <a:lnTo>
                      <a:pt x="100" y="61"/>
                    </a:lnTo>
                    <a:lnTo>
                      <a:pt x="92" y="59"/>
                    </a:lnTo>
                    <a:lnTo>
                      <a:pt x="90" y="61"/>
                    </a:lnTo>
                    <a:lnTo>
                      <a:pt x="85" y="63"/>
                    </a:lnTo>
                    <a:lnTo>
                      <a:pt x="81" y="65"/>
                    </a:lnTo>
                    <a:lnTo>
                      <a:pt x="79" y="59"/>
                    </a:lnTo>
                    <a:lnTo>
                      <a:pt x="79" y="45"/>
                    </a:lnTo>
                    <a:lnTo>
                      <a:pt x="79" y="41"/>
                    </a:lnTo>
                    <a:lnTo>
                      <a:pt x="85" y="34"/>
                    </a:lnTo>
                    <a:lnTo>
                      <a:pt x="92" y="32"/>
                    </a:lnTo>
                    <a:lnTo>
                      <a:pt x="94" y="37"/>
                    </a:lnTo>
                    <a:lnTo>
                      <a:pt x="96" y="43"/>
                    </a:lnTo>
                    <a:lnTo>
                      <a:pt x="98" y="43"/>
                    </a:lnTo>
                    <a:lnTo>
                      <a:pt x="102" y="41"/>
                    </a:lnTo>
                    <a:lnTo>
                      <a:pt x="106" y="39"/>
                    </a:lnTo>
                    <a:lnTo>
                      <a:pt x="106" y="28"/>
                    </a:lnTo>
                    <a:lnTo>
                      <a:pt x="112" y="22"/>
                    </a:lnTo>
                    <a:lnTo>
                      <a:pt x="112" y="14"/>
                    </a:lnTo>
                    <a:lnTo>
                      <a:pt x="108" y="0"/>
                    </a:lnTo>
                    <a:lnTo>
                      <a:pt x="10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5" name="Freeform 576"/>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6" name="Freeform 577"/>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17" name="Freeform 578"/>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8" name="Freeform 579"/>
              <p:cNvSpPr>
                <a:spLocks noEditPoints="1"/>
              </p:cNvSpPr>
              <p:nvPr/>
            </p:nvSpPr>
            <p:spPr bwMode="auto">
              <a:xfrm>
                <a:off x="5325" y="1549"/>
                <a:ext cx="431" cy="323"/>
              </a:xfrm>
              <a:custGeom>
                <a:avLst/>
                <a:gdLst>
                  <a:gd name="T0" fmla="*/ 49 w 431"/>
                  <a:gd name="T1" fmla="*/ 2 h 323"/>
                  <a:gd name="T2" fmla="*/ 39 w 431"/>
                  <a:gd name="T3" fmla="*/ 26 h 323"/>
                  <a:gd name="T4" fmla="*/ 23 w 431"/>
                  <a:gd name="T5" fmla="*/ 47 h 323"/>
                  <a:gd name="T6" fmla="*/ 19 w 431"/>
                  <a:gd name="T7" fmla="*/ 61 h 323"/>
                  <a:gd name="T8" fmla="*/ 8 w 431"/>
                  <a:gd name="T9" fmla="*/ 71 h 323"/>
                  <a:gd name="T10" fmla="*/ 4 w 431"/>
                  <a:gd name="T11" fmla="*/ 94 h 323"/>
                  <a:gd name="T12" fmla="*/ 8 w 431"/>
                  <a:gd name="T13" fmla="*/ 114 h 323"/>
                  <a:gd name="T14" fmla="*/ 4 w 431"/>
                  <a:gd name="T15" fmla="*/ 135 h 323"/>
                  <a:gd name="T16" fmla="*/ 6 w 431"/>
                  <a:gd name="T17" fmla="*/ 147 h 323"/>
                  <a:gd name="T18" fmla="*/ 35 w 431"/>
                  <a:gd name="T19" fmla="*/ 153 h 323"/>
                  <a:gd name="T20" fmla="*/ 41 w 431"/>
                  <a:gd name="T21" fmla="*/ 157 h 323"/>
                  <a:gd name="T22" fmla="*/ 27 w 431"/>
                  <a:gd name="T23" fmla="*/ 159 h 323"/>
                  <a:gd name="T24" fmla="*/ 6 w 431"/>
                  <a:gd name="T25" fmla="*/ 176 h 323"/>
                  <a:gd name="T26" fmla="*/ 8 w 431"/>
                  <a:gd name="T27" fmla="*/ 194 h 323"/>
                  <a:gd name="T28" fmla="*/ 25 w 431"/>
                  <a:gd name="T29" fmla="*/ 231 h 323"/>
                  <a:gd name="T30" fmla="*/ 27 w 431"/>
                  <a:gd name="T31" fmla="*/ 245 h 323"/>
                  <a:gd name="T32" fmla="*/ 51 w 431"/>
                  <a:gd name="T33" fmla="*/ 245 h 323"/>
                  <a:gd name="T34" fmla="*/ 74 w 431"/>
                  <a:gd name="T35" fmla="*/ 245 h 323"/>
                  <a:gd name="T36" fmla="*/ 96 w 431"/>
                  <a:gd name="T37" fmla="*/ 249 h 323"/>
                  <a:gd name="T38" fmla="*/ 100 w 431"/>
                  <a:gd name="T39" fmla="*/ 241 h 323"/>
                  <a:gd name="T40" fmla="*/ 123 w 431"/>
                  <a:gd name="T41" fmla="*/ 218 h 323"/>
                  <a:gd name="T42" fmla="*/ 141 w 431"/>
                  <a:gd name="T43" fmla="*/ 212 h 323"/>
                  <a:gd name="T44" fmla="*/ 160 w 431"/>
                  <a:gd name="T45" fmla="*/ 206 h 323"/>
                  <a:gd name="T46" fmla="*/ 200 w 431"/>
                  <a:gd name="T47" fmla="*/ 202 h 323"/>
                  <a:gd name="T48" fmla="*/ 202 w 431"/>
                  <a:gd name="T49" fmla="*/ 184 h 323"/>
                  <a:gd name="T50" fmla="*/ 217 w 431"/>
                  <a:gd name="T51" fmla="*/ 192 h 323"/>
                  <a:gd name="T52" fmla="*/ 231 w 431"/>
                  <a:gd name="T53" fmla="*/ 206 h 323"/>
                  <a:gd name="T54" fmla="*/ 249 w 431"/>
                  <a:gd name="T55" fmla="*/ 216 h 323"/>
                  <a:gd name="T56" fmla="*/ 268 w 431"/>
                  <a:gd name="T57" fmla="*/ 214 h 323"/>
                  <a:gd name="T58" fmla="*/ 284 w 431"/>
                  <a:gd name="T59" fmla="*/ 229 h 323"/>
                  <a:gd name="T60" fmla="*/ 299 w 431"/>
                  <a:gd name="T61" fmla="*/ 247 h 323"/>
                  <a:gd name="T62" fmla="*/ 270 w 431"/>
                  <a:gd name="T63" fmla="*/ 268 h 323"/>
                  <a:gd name="T64" fmla="*/ 282 w 431"/>
                  <a:gd name="T65" fmla="*/ 296 h 323"/>
                  <a:gd name="T66" fmla="*/ 303 w 431"/>
                  <a:gd name="T67" fmla="*/ 313 h 323"/>
                  <a:gd name="T68" fmla="*/ 309 w 431"/>
                  <a:gd name="T69" fmla="*/ 306 h 323"/>
                  <a:gd name="T70" fmla="*/ 321 w 431"/>
                  <a:gd name="T71" fmla="*/ 310 h 323"/>
                  <a:gd name="T72" fmla="*/ 356 w 431"/>
                  <a:gd name="T73" fmla="*/ 319 h 323"/>
                  <a:gd name="T74" fmla="*/ 431 w 431"/>
                  <a:gd name="T75" fmla="*/ 308 h 323"/>
                  <a:gd name="T76" fmla="*/ 411 w 431"/>
                  <a:gd name="T77" fmla="*/ 122 h 323"/>
                  <a:gd name="T78" fmla="*/ 386 w 431"/>
                  <a:gd name="T79" fmla="*/ 81 h 323"/>
                  <a:gd name="T80" fmla="*/ 356 w 431"/>
                  <a:gd name="T81" fmla="*/ 71 h 323"/>
                  <a:gd name="T82" fmla="*/ 323 w 431"/>
                  <a:gd name="T83" fmla="*/ 77 h 323"/>
                  <a:gd name="T84" fmla="*/ 294 w 431"/>
                  <a:gd name="T85" fmla="*/ 81 h 323"/>
                  <a:gd name="T86" fmla="*/ 266 w 431"/>
                  <a:gd name="T87" fmla="*/ 86 h 323"/>
                  <a:gd name="T88" fmla="*/ 235 w 431"/>
                  <a:gd name="T89" fmla="*/ 96 h 323"/>
                  <a:gd name="T90" fmla="*/ 196 w 431"/>
                  <a:gd name="T91" fmla="*/ 102 h 323"/>
                  <a:gd name="T92" fmla="*/ 141 w 431"/>
                  <a:gd name="T93" fmla="*/ 94 h 323"/>
                  <a:gd name="T94" fmla="*/ 92 w 431"/>
                  <a:gd name="T95" fmla="*/ 59 h 323"/>
                  <a:gd name="T96" fmla="*/ 70 w 431"/>
                  <a:gd name="T97" fmla="*/ 10 h 323"/>
                  <a:gd name="T98" fmla="*/ 51 w 431"/>
                  <a:gd name="T9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1" h="323">
                    <a:moveTo>
                      <a:pt x="129" y="208"/>
                    </a:moveTo>
                    <a:lnTo>
                      <a:pt x="127" y="210"/>
                    </a:lnTo>
                    <a:lnTo>
                      <a:pt x="129" y="208"/>
                    </a:lnTo>
                    <a:close/>
                    <a:moveTo>
                      <a:pt x="49" y="2"/>
                    </a:moveTo>
                    <a:lnTo>
                      <a:pt x="49" y="6"/>
                    </a:lnTo>
                    <a:lnTo>
                      <a:pt x="49" y="14"/>
                    </a:lnTo>
                    <a:lnTo>
                      <a:pt x="47" y="18"/>
                    </a:lnTo>
                    <a:lnTo>
                      <a:pt x="39" y="26"/>
                    </a:lnTo>
                    <a:lnTo>
                      <a:pt x="33" y="32"/>
                    </a:lnTo>
                    <a:lnTo>
                      <a:pt x="29" y="37"/>
                    </a:lnTo>
                    <a:lnTo>
                      <a:pt x="27" y="43"/>
                    </a:lnTo>
                    <a:lnTo>
                      <a:pt x="23" y="47"/>
                    </a:lnTo>
                    <a:lnTo>
                      <a:pt x="21" y="49"/>
                    </a:lnTo>
                    <a:lnTo>
                      <a:pt x="19" y="53"/>
                    </a:lnTo>
                    <a:lnTo>
                      <a:pt x="19" y="57"/>
                    </a:lnTo>
                    <a:lnTo>
                      <a:pt x="19" y="61"/>
                    </a:lnTo>
                    <a:lnTo>
                      <a:pt x="14" y="63"/>
                    </a:lnTo>
                    <a:lnTo>
                      <a:pt x="12" y="65"/>
                    </a:lnTo>
                    <a:lnTo>
                      <a:pt x="10" y="67"/>
                    </a:lnTo>
                    <a:lnTo>
                      <a:pt x="8" y="71"/>
                    </a:lnTo>
                    <a:lnTo>
                      <a:pt x="6" y="73"/>
                    </a:lnTo>
                    <a:lnTo>
                      <a:pt x="2" y="81"/>
                    </a:lnTo>
                    <a:lnTo>
                      <a:pt x="2" y="88"/>
                    </a:lnTo>
                    <a:lnTo>
                      <a:pt x="4" y="94"/>
                    </a:lnTo>
                    <a:lnTo>
                      <a:pt x="6" y="100"/>
                    </a:lnTo>
                    <a:lnTo>
                      <a:pt x="6" y="106"/>
                    </a:lnTo>
                    <a:lnTo>
                      <a:pt x="6" y="112"/>
                    </a:lnTo>
                    <a:lnTo>
                      <a:pt x="8" y="114"/>
                    </a:lnTo>
                    <a:lnTo>
                      <a:pt x="10" y="120"/>
                    </a:lnTo>
                    <a:lnTo>
                      <a:pt x="10" y="124"/>
                    </a:lnTo>
                    <a:lnTo>
                      <a:pt x="8" y="126"/>
                    </a:lnTo>
                    <a:lnTo>
                      <a:pt x="4" y="135"/>
                    </a:lnTo>
                    <a:lnTo>
                      <a:pt x="0" y="141"/>
                    </a:lnTo>
                    <a:lnTo>
                      <a:pt x="0" y="143"/>
                    </a:lnTo>
                    <a:lnTo>
                      <a:pt x="4" y="145"/>
                    </a:lnTo>
                    <a:lnTo>
                      <a:pt x="6" y="147"/>
                    </a:lnTo>
                    <a:lnTo>
                      <a:pt x="10" y="151"/>
                    </a:lnTo>
                    <a:lnTo>
                      <a:pt x="19" y="153"/>
                    </a:lnTo>
                    <a:lnTo>
                      <a:pt x="27" y="153"/>
                    </a:lnTo>
                    <a:lnTo>
                      <a:pt x="35" y="153"/>
                    </a:lnTo>
                    <a:lnTo>
                      <a:pt x="41" y="153"/>
                    </a:lnTo>
                    <a:lnTo>
                      <a:pt x="45" y="155"/>
                    </a:lnTo>
                    <a:lnTo>
                      <a:pt x="45" y="155"/>
                    </a:lnTo>
                    <a:lnTo>
                      <a:pt x="41" y="157"/>
                    </a:lnTo>
                    <a:lnTo>
                      <a:pt x="35" y="157"/>
                    </a:lnTo>
                    <a:lnTo>
                      <a:pt x="31" y="155"/>
                    </a:lnTo>
                    <a:lnTo>
                      <a:pt x="29" y="157"/>
                    </a:lnTo>
                    <a:lnTo>
                      <a:pt x="27" y="159"/>
                    </a:lnTo>
                    <a:lnTo>
                      <a:pt x="14" y="157"/>
                    </a:lnTo>
                    <a:lnTo>
                      <a:pt x="2" y="153"/>
                    </a:lnTo>
                    <a:lnTo>
                      <a:pt x="2" y="159"/>
                    </a:lnTo>
                    <a:lnTo>
                      <a:pt x="6" y="176"/>
                    </a:lnTo>
                    <a:lnTo>
                      <a:pt x="4" y="180"/>
                    </a:lnTo>
                    <a:lnTo>
                      <a:pt x="4" y="182"/>
                    </a:lnTo>
                    <a:lnTo>
                      <a:pt x="6" y="188"/>
                    </a:lnTo>
                    <a:lnTo>
                      <a:pt x="8" y="194"/>
                    </a:lnTo>
                    <a:lnTo>
                      <a:pt x="21" y="200"/>
                    </a:lnTo>
                    <a:lnTo>
                      <a:pt x="19" y="206"/>
                    </a:lnTo>
                    <a:lnTo>
                      <a:pt x="25" y="212"/>
                    </a:lnTo>
                    <a:lnTo>
                      <a:pt x="25" y="231"/>
                    </a:lnTo>
                    <a:lnTo>
                      <a:pt x="23" y="235"/>
                    </a:lnTo>
                    <a:lnTo>
                      <a:pt x="23" y="235"/>
                    </a:lnTo>
                    <a:lnTo>
                      <a:pt x="23" y="243"/>
                    </a:lnTo>
                    <a:lnTo>
                      <a:pt x="27" y="245"/>
                    </a:lnTo>
                    <a:lnTo>
                      <a:pt x="31" y="247"/>
                    </a:lnTo>
                    <a:lnTo>
                      <a:pt x="39" y="251"/>
                    </a:lnTo>
                    <a:lnTo>
                      <a:pt x="43" y="247"/>
                    </a:lnTo>
                    <a:lnTo>
                      <a:pt x="51" y="245"/>
                    </a:lnTo>
                    <a:lnTo>
                      <a:pt x="66" y="243"/>
                    </a:lnTo>
                    <a:lnTo>
                      <a:pt x="68" y="241"/>
                    </a:lnTo>
                    <a:lnTo>
                      <a:pt x="72" y="241"/>
                    </a:lnTo>
                    <a:lnTo>
                      <a:pt x="74" y="245"/>
                    </a:lnTo>
                    <a:lnTo>
                      <a:pt x="76" y="249"/>
                    </a:lnTo>
                    <a:lnTo>
                      <a:pt x="80" y="249"/>
                    </a:lnTo>
                    <a:lnTo>
                      <a:pt x="88" y="247"/>
                    </a:lnTo>
                    <a:lnTo>
                      <a:pt x="96" y="249"/>
                    </a:lnTo>
                    <a:lnTo>
                      <a:pt x="100" y="253"/>
                    </a:lnTo>
                    <a:lnTo>
                      <a:pt x="102" y="249"/>
                    </a:lnTo>
                    <a:lnTo>
                      <a:pt x="102" y="243"/>
                    </a:lnTo>
                    <a:lnTo>
                      <a:pt x="100" y="241"/>
                    </a:lnTo>
                    <a:lnTo>
                      <a:pt x="106" y="239"/>
                    </a:lnTo>
                    <a:lnTo>
                      <a:pt x="117" y="237"/>
                    </a:lnTo>
                    <a:lnTo>
                      <a:pt x="127" y="227"/>
                    </a:lnTo>
                    <a:lnTo>
                      <a:pt x="123" y="218"/>
                    </a:lnTo>
                    <a:lnTo>
                      <a:pt x="127" y="210"/>
                    </a:lnTo>
                    <a:lnTo>
                      <a:pt x="127" y="210"/>
                    </a:lnTo>
                    <a:lnTo>
                      <a:pt x="133" y="212"/>
                    </a:lnTo>
                    <a:lnTo>
                      <a:pt x="141" y="212"/>
                    </a:lnTo>
                    <a:lnTo>
                      <a:pt x="147" y="216"/>
                    </a:lnTo>
                    <a:lnTo>
                      <a:pt x="153" y="216"/>
                    </a:lnTo>
                    <a:lnTo>
                      <a:pt x="153" y="208"/>
                    </a:lnTo>
                    <a:lnTo>
                      <a:pt x="160" y="206"/>
                    </a:lnTo>
                    <a:lnTo>
                      <a:pt x="166" y="208"/>
                    </a:lnTo>
                    <a:lnTo>
                      <a:pt x="186" y="208"/>
                    </a:lnTo>
                    <a:lnTo>
                      <a:pt x="196" y="206"/>
                    </a:lnTo>
                    <a:lnTo>
                      <a:pt x="200" y="202"/>
                    </a:lnTo>
                    <a:lnTo>
                      <a:pt x="200" y="196"/>
                    </a:lnTo>
                    <a:lnTo>
                      <a:pt x="200" y="188"/>
                    </a:lnTo>
                    <a:lnTo>
                      <a:pt x="200" y="186"/>
                    </a:lnTo>
                    <a:lnTo>
                      <a:pt x="202" y="184"/>
                    </a:lnTo>
                    <a:lnTo>
                      <a:pt x="207" y="186"/>
                    </a:lnTo>
                    <a:lnTo>
                      <a:pt x="211" y="188"/>
                    </a:lnTo>
                    <a:lnTo>
                      <a:pt x="213" y="190"/>
                    </a:lnTo>
                    <a:lnTo>
                      <a:pt x="217" y="192"/>
                    </a:lnTo>
                    <a:lnTo>
                      <a:pt x="219" y="202"/>
                    </a:lnTo>
                    <a:lnTo>
                      <a:pt x="225" y="200"/>
                    </a:lnTo>
                    <a:lnTo>
                      <a:pt x="231" y="202"/>
                    </a:lnTo>
                    <a:lnTo>
                      <a:pt x="231" y="206"/>
                    </a:lnTo>
                    <a:lnTo>
                      <a:pt x="237" y="208"/>
                    </a:lnTo>
                    <a:lnTo>
                      <a:pt x="245" y="214"/>
                    </a:lnTo>
                    <a:lnTo>
                      <a:pt x="247" y="214"/>
                    </a:lnTo>
                    <a:lnTo>
                      <a:pt x="249" y="216"/>
                    </a:lnTo>
                    <a:lnTo>
                      <a:pt x="252" y="218"/>
                    </a:lnTo>
                    <a:lnTo>
                      <a:pt x="256" y="214"/>
                    </a:lnTo>
                    <a:lnTo>
                      <a:pt x="264" y="214"/>
                    </a:lnTo>
                    <a:lnTo>
                      <a:pt x="268" y="214"/>
                    </a:lnTo>
                    <a:lnTo>
                      <a:pt x="270" y="216"/>
                    </a:lnTo>
                    <a:lnTo>
                      <a:pt x="274" y="221"/>
                    </a:lnTo>
                    <a:lnTo>
                      <a:pt x="282" y="225"/>
                    </a:lnTo>
                    <a:lnTo>
                      <a:pt x="284" y="229"/>
                    </a:lnTo>
                    <a:lnTo>
                      <a:pt x="288" y="229"/>
                    </a:lnTo>
                    <a:lnTo>
                      <a:pt x="290" y="233"/>
                    </a:lnTo>
                    <a:lnTo>
                      <a:pt x="292" y="239"/>
                    </a:lnTo>
                    <a:lnTo>
                      <a:pt x="299" y="247"/>
                    </a:lnTo>
                    <a:lnTo>
                      <a:pt x="301" y="247"/>
                    </a:lnTo>
                    <a:lnTo>
                      <a:pt x="292" y="255"/>
                    </a:lnTo>
                    <a:lnTo>
                      <a:pt x="286" y="261"/>
                    </a:lnTo>
                    <a:lnTo>
                      <a:pt x="270" y="268"/>
                    </a:lnTo>
                    <a:lnTo>
                      <a:pt x="260" y="270"/>
                    </a:lnTo>
                    <a:lnTo>
                      <a:pt x="262" y="278"/>
                    </a:lnTo>
                    <a:lnTo>
                      <a:pt x="268" y="284"/>
                    </a:lnTo>
                    <a:lnTo>
                      <a:pt x="282" y="296"/>
                    </a:lnTo>
                    <a:lnTo>
                      <a:pt x="288" y="302"/>
                    </a:lnTo>
                    <a:lnTo>
                      <a:pt x="296" y="308"/>
                    </a:lnTo>
                    <a:lnTo>
                      <a:pt x="301" y="310"/>
                    </a:lnTo>
                    <a:lnTo>
                      <a:pt x="303" y="313"/>
                    </a:lnTo>
                    <a:lnTo>
                      <a:pt x="305" y="313"/>
                    </a:lnTo>
                    <a:lnTo>
                      <a:pt x="307" y="310"/>
                    </a:lnTo>
                    <a:lnTo>
                      <a:pt x="309" y="308"/>
                    </a:lnTo>
                    <a:lnTo>
                      <a:pt x="309" y="306"/>
                    </a:lnTo>
                    <a:lnTo>
                      <a:pt x="313" y="304"/>
                    </a:lnTo>
                    <a:lnTo>
                      <a:pt x="315" y="302"/>
                    </a:lnTo>
                    <a:lnTo>
                      <a:pt x="321" y="306"/>
                    </a:lnTo>
                    <a:lnTo>
                      <a:pt x="321" y="310"/>
                    </a:lnTo>
                    <a:lnTo>
                      <a:pt x="325" y="313"/>
                    </a:lnTo>
                    <a:lnTo>
                      <a:pt x="325" y="310"/>
                    </a:lnTo>
                    <a:lnTo>
                      <a:pt x="333" y="310"/>
                    </a:lnTo>
                    <a:lnTo>
                      <a:pt x="356" y="319"/>
                    </a:lnTo>
                    <a:lnTo>
                      <a:pt x="364" y="323"/>
                    </a:lnTo>
                    <a:lnTo>
                      <a:pt x="421" y="323"/>
                    </a:lnTo>
                    <a:lnTo>
                      <a:pt x="427" y="315"/>
                    </a:lnTo>
                    <a:lnTo>
                      <a:pt x="431" y="308"/>
                    </a:lnTo>
                    <a:lnTo>
                      <a:pt x="431" y="139"/>
                    </a:lnTo>
                    <a:lnTo>
                      <a:pt x="425" y="135"/>
                    </a:lnTo>
                    <a:lnTo>
                      <a:pt x="415" y="131"/>
                    </a:lnTo>
                    <a:lnTo>
                      <a:pt x="411" y="122"/>
                    </a:lnTo>
                    <a:lnTo>
                      <a:pt x="407" y="108"/>
                    </a:lnTo>
                    <a:lnTo>
                      <a:pt x="403" y="94"/>
                    </a:lnTo>
                    <a:lnTo>
                      <a:pt x="393" y="86"/>
                    </a:lnTo>
                    <a:lnTo>
                      <a:pt x="386" y="81"/>
                    </a:lnTo>
                    <a:lnTo>
                      <a:pt x="378" y="79"/>
                    </a:lnTo>
                    <a:lnTo>
                      <a:pt x="370" y="77"/>
                    </a:lnTo>
                    <a:lnTo>
                      <a:pt x="362" y="71"/>
                    </a:lnTo>
                    <a:lnTo>
                      <a:pt x="356" y="71"/>
                    </a:lnTo>
                    <a:lnTo>
                      <a:pt x="348" y="71"/>
                    </a:lnTo>
                    <a:lnTo>
                      <a:pt x="339" y="73"/>
                    </a:lnTo>
                    <a:lnTo>
                      <a:pt x="331" y="75"/>
                    </a:lnTo>
                    <a:lnTo>
                      <a:pt x="323" y="77"/>
                    </a:lnTo>
                    <a:lnTo>
                      <a:pt x="313" y="77"/>
                    </a:lnTo>
                    <a:lnTo>
                      <a:pt x="309" y="77"/>
                    </a:lnTo>
                    <a:lnTo>
                      <a:pt x="303" y="79"/>
                    </a:lnTo>
                    <a:lnTo>
                      <a:pt x="294" y="81"/>
                    </a:lnTo>
                    <a:lnTo>
                      <a:pt x="288" y="79"/>
                    </a:lnTo>
                    <a:lnTo>
                      <a:pt x="280" y="81"/>
                    </a:lnTo>
                    <a:lnTo>
                      <a:pt x="276" y="84"/>
                    </a:lnTo>
                    <a:lnTo>
                      <a:pt x="266" y="86"/>
                    </a:lnTo>
                    <a:lnTo>
                      <a:pt x="258" y="88"/>
                    </a:lnTo>
                    <a:lnTo>
                      <a:pt x="249" y="88"/>
                    </a:lnTo>
                    <a:lnTo>
                      <a:pt x="243" y="92"/>
                    </a:lnTo>
                    <a:lnTo>
                      <a:pt x="235" y="96"/>
                    </a:lnTo>
                    <a:lnTo>
                      <a:pt x="225" y="98"/>
                    </a:lnTo>
                    <a:lnTo>
                      <a:pt x="213" y="100"/>
                    </a:lnTo>
                    <a:lnTo>
                      <a:pt x="202" y="102"/>
                    </a:lnTo>
                    <a:lnTo>
                      <a:pt x="196" y="102"/>
                    </a:lnTo>
                    <a:lnTo>
                      <a:pt x="182" y="104"/>
                    </a:lnTo>
                    <a:lnTo>
                      <a:pt x="168" y="102"/>
                    </a:lnTo>
                    <a:lnTo>
                      <a:pt x="153" y="98"/>
                    </a:lnTo>
                    <a:lnTo>
                      <a:pt x="141" y="94"/>
                    </a:lnTo>
                    <a:lnTo>
                      <a:pt x="127" y="92"/>
                    </a:lnTo>
                    <a:lnTo>
                      <a:pt x="117" y="84"/>
                    </a:lnTo>
                    <a:lnTo>
                      <a:pt x="102" y="71"/>
                    </a:lnTo>
                    <a:lnTo>
                      <a:pt x="92" y="59"/>
                    </a:lnTo>
                    <a:lnTo>
                      <a:pt x="82" y="45"/>
                    </a:lnTo>
                    <a:lnTo>
                      <a:pt x="74" y="30"/>
                    </a:lnTo>
                    <a:lnTo>
                      <a:pt x="74" y="18"/>
                    </a:lnTo>
                    <a:lnTo>
                      <a:pt x="70" y="10"/>
                    </a:lnTo>
                    <a:lnTo>
                      <a:pt x="66" y="10"/>
                    </a:lnTo>
                    <a:lnTo>
                      <a:pt x="59" y="8"/>
                    </a:lnTo>
                    <a:lnTo>
                      <a:pt x="55" y="2"/>
                    </a:lnTo>
                    <a:lnTo>
                      <a:pt x="51" y="0"/>
                    </a:lnTo>
                    <a:lnTo>
                      <a:pt x="49"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9" name="Freeform 580"/>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0" name="Freeform 581"/>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1" name="Freeform 582"/>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2" name="Freeform 583"/>
              <p:cNvSpPr>
                <a:spLocks/>
              </p:cNvSpPr>
              <p:nvPr/>
            </p:nvSpPr>
            <p:spPr bwMode="auto">
              <a:xfrm>
                <a:off x="3977" y="1941"/>
                <a:ext cx="476" cy="518"/>
              </a:xfrm>
              <a:custGeom>
                <a:avLst/>
                <a:gdLst>
                  <a:gd name="T0" fmla="*/ 20 w 476"/>
                  <a:gd name="T1" fmla="*/ 4 h 518"/>
                  <a:gd name="T2" fmla="*/ 14 w 476"/>
                  <a:gd name="T3" fmla="*/ 100 h 518"/>
                  <a:gd name="T4" fmla="*/ 0 w 476"/>
                  <a:gd name="T5" fmla="*/ 235 h 518"/>
                  <a:gd name="T6" fmla="*/ 12 w 476"/>
                  <a:gd name="T7" fmla="*/ 303 h 518"/>
                  <a:gd name="T8" fmla="*/ 18 w 476"/>
                  <a:gd name="T9" fmla="*/ 284 h 518"/>
                  <a:gd name="T10" fmla="*/ 18 w 476"/>
                  <a:gd name="T11" fmla="*/ 242 h 518"/>
                  <a:gd name="T12" fmla="*/ 28 w 476"/>
                  <a:gd name="T13" fmla="*/ 188 h 518"/>
                  <a:gd name="T14" fmla="*/ 28 w 476"/>
                  <a:gd name="T15" fmla="*/ 172 h 518"/>
                  <a:gd name="T16" fmla="*/ 55 w 476"/>
                  <a:gd name="T17" fmla="*/ 186 h 518"/>
                  <a:gd name="T18" fmla="*/ 98 w 476"/>
                  <a:gd name="T19" fmla="*/ 211 h 518"/>
                  <a:gd name="T20" fmla="*/ 130 w 476"/>
                  <a:gd name="T21" fmla="*/ 256 h 518"/>
                  <a:gd name="T22" fmla="*/ 134 w 476"/>
                  <a:gd name="T23" fmla="*/ 301 h 518"/>
                  <a:gd name="T24" fmla="*/ 155 w 476"/>
                  <a:gd name="T25" fmla="*/ 342 h 518"/>
                  <a:gd name="T26" fmla="*/ 167 w 476"/>
                  <a:gd name="T27" fmla="*/ 358 h 518"/>
                  <a:gd name="T28" fmla="*/ 175 w 476"/>
                  <a:gd name="T29" fmla="*/ 372 h 518"/>
                  <a:gd name="T30" fmla="*/ 169 w 476"/>
                  <a:gd name="T31" fmla="*/ 405 h 518"/>
                  <a:gd name="T32" fmla="*/ 177 w 476"/>
                  <a:gd name="T33" fmla="*/ 413 h 518"/>
                  <a:gd name="T34" fmla="*/ 151 w 476"/>
                  <a:gd name="T35" fmla="*/ 442 h 518"/>
                  <a:gd name="T36" fmla="*/ 112 w 476"/>
                  <a:gd name="T37" fmla="*/ 477 h 518"/>
                  <a:gd name="T38" fmla="*/ 94 w 476"/>
                  <a:gd name="T39" fmla="*/ 477 h 518"/>
                  <a:gd name="T40" fmla="*/ 85 w 476"/>
                  <a:gd name="T41" fmla="*/ 493 h 518"/>
                  <a:gd name="T42" fmla="*/ 75 w 476"/>
                  <a:gd name="T43" fmla="*/ 471 h 518"/>
                  <a:gd name="T44" fmla="*/ 100 w 476"/>
                  <a:gd name="T45" fmla="*/ 464 h 518"/>
                  <a:gd name="T46" fmla="*/ 100 w 476"/>
                  <a:gd name="T47" fmla="*/ 440 h 518"/>
                  <a:gd name="T48" fmla="*/ 83 w 476"/>
                  <a:gd name="T49" fmla="*/ 444 h 518"/>
                  <a:gd name="T50" fmla="*/ 89 w 476"/>
                  <a:gd name="T51" fmla="*/ 428 h 518"/>
                  <a:gd name="T52" fmla="*/ 71 w 476"/>
                  <a:gd name="T53" fmla="*/ 423 h 518"/>
                  <a:gd name="T54" fmla="*/ 67 w 476"/>
                  <a:gd name="T55" fmla="*/ 442 h 518"/>
                  <a:gd name="T56" fmla="*/ 65 w 476"/>
                  <a:gd name="T57" fmla="*/ 464 h 518"/>
                  <a:gd name="T58" fmla="*/ 73 w 476"/>
                  <a:gd name="T59" fmla="*/ 493 h 518"/>
                  <a:gd name="T60" fmla="*/ 87 w 476"/>
                  <a:gd name="T61" fmla="*/ 516 h 518"/>
                  <a:gd name="T62" fmla="*/ 171 w 476"/>
                  <a:gd name="T63" fmla="*/ 518 h 518"/>
                  <a:gd name="T64" fmla="*/ 279 w 476"/>
                  <a:gd name="T65" fmla="*/ 493 h 518"/>
                  <a:gd name="T66" fmla="*/ 306 w 476"/>
                  <a:gd name="T67" fmla="*/ 487 h 518"/>
                  <a:gd name="T68" fmla="*/ 359 w 476"/>
                  <a:gd name="T69" fmla="*/ 479 h 518"/>
                  <a:gd name="T70" fmla="*/ 396 w 476"/>
                  <a:gd name="T71" fmla="*/ 509 h 518"/>
                  <a:gd name="T72" fmla="*/ 443 w 476"/>
                  <a:gd name="T73" fmla="*/ 497 h 518"/>
                  <a:gd name="T74" fmla="*/ 445 w 476"/>
                  <a:gd name="T75" fmla="*/ 428 h 518"/>
                  <a:gd name="T76" fmla="*/ 398 w 476"/>
                  <a:gd name="T77" fmla="*/ 370 h 518"/>
                  <a:gd name="T78" fmla="*/ 414 w 476"/>
                  <a:gd name="T79" fmla="*/ 303 h 518"/>
                  <a:gd name="T80" fmla="*/ 447 w 476"/>
                  <a:gd name="T81" fmla="*/ 268 h 518"/>
                  <a:gd name="T82" fmla="*/ 465 w 476"/>
                  <a:gd name="T83" fmla="*/ 239 h 518"/>
                  <a:gd name="T84" fmla="*/ 463 w 476"/>
                  <a:gd name="T85" fmla="*/ 192 h 518"/>
                  <a:gd name="T86" fmla="*/ 423 w 476"/>
                  <a:gd name="T87" fmla="*/ 176 h 518"/>
                  <a:gd name="T88" fmla="*/ 406 w 476"/>
                  <a:gd name="T89" fmla="*/ 135 h 518"/>
                  <a:gd name="T90" fmla="*/ 345 w 476"/>
                  <a:gd name="T91" fmla="*/ 156 h 518"/>
                  <a:gd name="T92" fmla="*/ 337 w 476"/>
                  <a:gd name="T93" fmla="*/ 154 h 518"/>
                  <a:gd name="T94" fmla="*/ 329 w 476"/>
                  <a:gd name="T95" fmla="*/ 131 h 518"/>
                  <a:gd name="T96" fmla="*/ 308 w 476"/>
                  <a:gd name="T97" fmla="*/ 125 h 518"/>
                  <a:gd name="T98" fmla="*/ 306 w 476"/>
                  <a:gd name="T99" fmla="*/ 100 h 518"/>
                  <a:gd name="T100" fmla="*/ 271 w 476"/>
                  <a:gd name="T101" fmla="*/ 86 h 518"/>
                  <a:gd name="T102" fmla="*/ 251 w 476"/>
                  <a:gd name="T103" fmla="*/ 76 h 518"/>
                  <a:gd name="T104" fmla="*/ 232 w 476"/>
                  <a:gd name="T105" fmla="*/ 37 h 518"/>
                  <a:gd name="T106" fmla="*/ 183 w 476"/>
                  <a:gd name="T107" fmla="*/ 15 h 518"/>
                  <a:gd name="T108" fmla="*/ 145 w 476"/>
                  <a:gd name="T109" fmla="*/ 31 h 518"/>
                  <a:gd name="T110" fmla="*/ 98 w 476"/>
                  <a:gd name="T111" fmla="*/ 35 h 518"/>
                  <a:gd name="T112" fmla="*/ 73 w 476"/>
                  <a:gd name="T113" fmla="*/ 13 h 518"/>
                  <a:gd name="T114" fmla="*/ 63 w 476"/>
                  <a:gd name="T115" fmla="*/ 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518">
                    <a:moveTo>
                      <a:pt x="63" y="4"/>
                    </a:moveTo>
                    <a:lnTo>
                      <a:pt x="61" y="6"/>
                    </a:lnTo>
                    <a:lnTo>
                      <a:pt x="61" y="8"/>
                    </a:lnTo>
                    <a:lnTo>
                      <a:pt x="51" y="4"/>
                    </a:lnTo>
                    <a:lnTo>
                      <a:pt x="26" y="2"/>
                    </a:lnTo>
                    <a:lnTo>
                      <a:pt x="20" y="2"/>
                    </a:lnTo>
                    <a:lnTo>
                      <a:pt x="20" y="4"/>
                    </a:lnTo>
                    <a:lnTo>
                      <a:pt x="22" y="15"/>
                    </a:lnTo>
                    <a:lnTo>
                      <a:pt x="20" y="29"/>
                    </a:lnTo>
                    <a:lnTo>
                      <a:pt x="20" y="51"/>
                    </a:lnTo>
                    <a:lnTo>
                      <a:pt x="18" y="62"/>
                    </a:lnTo>
                    <a:lnTo>
                      <a:pt x="18" y="70"/>
                    </a:lnTo>
                    <a:lnTo>
                      <a:pt x="14" y="100"/>
                    </a:lnTo>
                    <a:lnTo>
                      <a:pt x="14" y="100"/>
                    </a:lnTo>
                    <a:lnTo>
                      <a:pt x="8" y="150"/>
                    </a:lnTo>
                    <a:lnTo>
                      <a:pt x="6" y="168"/>
                    </a:lnTo>
                    <a:lnTo>
                      <a:pt x="6" y="178"/>
                    </a:lnTo>
                    <a:lnTo>
                      <a:pt x="4" y="186"/>
                    </a:lnTo>
                    <a:lnTo>
                      <a:pt x="2" y="197"/>
                    </a:lnTo>
                    <a:lnTo>
                      <a:pt x="2" y="217"/>
                    </a:lnTo>
                    <a:lnTo>
                      <a:pt x="0" y="235"/>
                    </a:lnTo>
                    <a:lnTo>
                      <a:pt x="0" y="252"/>
                    </a:lnTo>
                    <a:lnTo>
                      <a:pt x="0" y="262"/>
                    </a:lnTo>
                    <a:lnTo>
                      <a:pt x="0" y="268"/>
                    </a:lnTo>
                    <a:lnTo>
                      <a:pt x="2" y="278"/>
                    </a:lnTo>
                    <a:lnTo>
                      <a:pt x="4" y="289"/>
                    </a:lnTo>
                    <a:lnTo>
                      <a:pt x="6" y="301"/>
                    </a:lnTo>
                    <a:lnTo>
                      <a:pt x="12" y="303"/>
                    </a:lnTo>
                    <a:lnTo>
                      <a:pt x="14" y="301"/>
                    </a:lnTo>
                    <a:lnTo>
                      <a:pt x="18" y="299"/>
                    </a:lnTo>
                    <a:lnTo>
                      <a:pt x="22" y="299"/>
                    </a:lnTo>
                    <a:lnTo>
                      <a:pt x="22" y="297"/>
                    </a:lnTo>
                    <a:lnTo>
                      <a:pt x="20" y="295"/>
                    </a:lnTo>
                    <a:lnTo>
                      <a:pt x="18" y="293"/>
                    </a:lnTo>
                    <a:lnTo>
                      <a:pt x="18" y="284"/>
                    </a:lnTo>
                    <a:lnTo>
                      <a:pt x="16" y="280"/>
                    </a:lnTo>
                    <a:lnTo>
                      <a:pt x="16" y="272"/>
                    </a:lnTo>
                    <a:lnTo>
                      <a:pt x="16" y="268"/>
                    </a:lnTo>
                    <a:lnTo>
                      <a:pt x="16" y="258"/>
                    </a:lnTo>
                    <a:lnTo>
                      <a:pt x="16" y="252"/>
                    </a:lnTo>
                    <a:lnTo>
                      <a:pt x="18" y="248"/>
                    </a:lnTo>
                    <a:lnTo>
                      <a:pt x="18" y="242"/>
                    </a:lnTo>
                    <a:lnTo>
                      <a:pt x="18" y="237"/>
                    </a:lnTo>
                    <a:lnTo>
                      <a:pt x="20" y="229"/>
                    </a:lnTo>
                    <a:lnTo>
                      <a:pt x="22" y="219"/>
                    </a:lnTo>
                    <a:lnTo>
                      <a:pt x="22" y="207"/>
                    </a:lnTo>
                    <a:lnTo>
                      <a:pt x="28" y="197"/>
                    </a:lnTo>
                    <a:lnTo>
                      <a:pt x="32" y="192"/>
                    </a:lnTo>
                    <a:lnTo>
                      <a:pt x="28" y="188"/>
                    </a:lnTo>
                    <a:lnTo>
                      <a:pt x="28" y="188"/>
                    </a:lnTo>
                    <a:lnTo>
                      <a:pt x="26" y="182"/>
                    </a:lnTo>
                    <a:lnTo>
                      <a:pt x="24" y="178"/>
                    </a:lnTo>
                    <a:lnTo>
                      <a:pt x="22" y="176"/>
                    </a:lnTo>
                    <a:lnTo>
                      <a:pt x="18" y="170"/>
                    </a:lnTo>
                    <a:lnTo>
                      <a:pt x="22" y="170"/>
                    </a:lnTo>
                    <a:lnTo>
                      <a:pt x="28" y="172"/>
                    </a:lnTo>
                    <a:lnTo>
                      <a:pt x="32" y="176"/>
                    </a:lnTo>
                    <a:lnTo>
                      <a:pt x="34" y="180"/>
                    </a:lnTo>
                    <a:lnTo>
                      <a:pt x="36" y="184"/>
                    </a:lnTo>
                    <a:lnTo>
                      <a:pt x="38" y="184"/>
                    </a:lnTo>
                    <a:lnTo>
                      <a:pt x="42" y="184"/>
                    </a:lnTo>
                    <a:lnTo>
                      <a:pt x="47" y="184"/>
                    </a:lnTo>
                    <a:lnTo>
                      <a:pt x="55" y="186"/>
                    </a:lnTo>
                    <a:lnTo>
                      <a:pt x="69" y="192"/>
                    </a:lnTo>
                    <a:lnTo>
                      <a:pt x="79" y="197"/>
                    </a:lnTo>
                    <a:lnTo>
                      <a:pt x="83" y="199"/>
                    </a:lnTo>
                    <a:lnTo>
                      <a:pt x="87" y="203"/>
                    </a:lnTo>
                    <a:lnTo>
                      <a:pt x="89" y="209"/>
                    </a:lnTo>
                    <a:lnTo>
                      <a:pt x="94" y="209"/>
                    </a:lnTo>
                    <a:lnTo>
                      <a:pt x="98" y="211"/>
                    </a:lnTo>
                    <a:lnTo>
                      <a:pt x="104" y="219"/>
                    </a:lnTo>
                    <a:lnTo>
                      <a:pt x="110" y="225"/>
                    </a:lnTo>
                    <a:lnTo>
                      <a:pt x="118" y="229"/>
                    </a:lnTo>
                    <a:lnTo>
                      <a:pt x="130" y="239"/>
                    </a:lnTo>
                    <a:lnTo>
                      <a:pt x="130" y="242"/>
                    </a:lnTo>
                    <a:lnTo>
                      <a:pt x="130" y="250"/>
                    </a:lnTo>
                    <a:lnTo>
                      <a:pt x="130" y="256"/>
                    </a:lnTo>
                    <a:lnTo>
                      <a:pt x="130" y="266"/>
                    </a:lnTo>
                    <a:lnTo>
                      <a:pt x="132" y="270"/>
                    </a:lnTo>
                    <a:lnTo>
                      <a:pt x="132" y="276"/>
                    </a:lnTo>
                    <a:lnTo>
                      <a:pt x="132" y="282"/>
                    </a:lnTo>
                    <a:lnTo>
                      <a:pt x="132" y="289"/>
                    </a:lnTo>
                    <a:lnTo>
                      <a:pt x="134" y="295"/>
                    </a:lnTo>
                    <a:lnTo>
                      <a:pt x="134" y="301"/>
                    </a:lnTo>
                    <a:lnTo>
                      <a:pt x="136" y="309"/>
                    </a:lnTo>
                    <a:lnTo>
                      <a:pt x="141" y="321"/>
                    </a:lnTo>
                    <a:lnTo>
                      <a:pt x="147" y="331"/>
                    </a:lnTo>
                    <a:lnTo>
                      <a:pt x="149" y="334"/>
                    </a:lnTo>
                    <a:lnTo>
                      <a:pt x="151" y="336"/>
                    </a:lnTo>
                    <a:lnTo>
                      <a:pt x="155" y="340"/>
                    </a:lnTo>
                    <a:lnTo>
                      <a:pt x="155" y="342"/>
                    </a:lnTo>
                    <a:lnTo>
                      <a:pt x="159" y="344"/>
                    </a:lnTo>
                    <a:lnTo>
                      <a:pt x="161" y="346"/>
                    </a:lnTo>
                    <a:lnTo>
                      <a:pt x="163" y="348"/>
                    </a:lnTo>
                    <a:lnTo>
                      <a:pt x="163" y="350"/>
                    </a:lnTo>
                    <a:lnTo>
                      <a:pt x="161" y="354"/>
                    </a:lnTo>
                    <a:lnTo>
                      <a:pt x="163" y="356"/>
                    </a:lnTo>
                    <a:lnTo>
                      <a:pt x="167" y="358"/>
                    </a:lnTo>
                    <a:lnTo>
                      <a:pt x="169" y="358"/>
                    </a:lnTo>
                    <a:lnTo>
                      <a:pt x="169" y="358"/>
                    </a:lnTo>
                    <a:lnTo>
                      <a:pt x="171" y="362"/>
                    </a:lnTo>
                    <a:lnTo>
                      <a:pt x="173" y="362"/>
                    </a:lnTo>
                    <a:lnTo>
                      <a:pt x="175" y="362"/>
                    </a:lnTo>
                    <a:lnTo>
                      <a:pt x="175" y="366"/>
                    </a:lnTo>
                    <a:lnTo>
                      <a:pt x="175" y="372"/>
                    </a:lnTo>
                    <a:lnTo>
                      <a:pt x="175" y="379"/>
                    </a:lnTo>
                    <a:lnTo>
                      <a:pt x="175" y="387"/>
                    </a:lnTo>
                    <a:lnTo>
                      <a:pt x="171" y="399"/>
                    </a:lnTo>
                    <a:lnTo>
                      <a:pt x="171" y="401"/>
                    </a:lnTo>
                    <a:lnTo>
                      <a:pt x="173" y="403"/>
                    </a:lnTo>
                    <a:lnTo>
                      <a:pt x="173" y="405"/>
                    </a:lnTo>
                    <a:lnTo>
                      <a:pt x="169" y="405"/>
                    </a:lnTo>
                    <a:lnTo>
                      <a:pt x="167" y="405"/>
                    </a:lnTo>
                    <a:lnTo>
                      <a:pt x="165" y="407"/>
                    </a:lnTo>
                    <a:lnTo>
                      <a:pt x="167" y="409"/>
                    </a:lnTo>
                    <a:lnTo>
                      <a:pt x="171" y="411"/>
                    </a:lnTo>
                    <a:lnTo>
                      <a:pt x="175" y="409"/>
                    </a:lnTo>
                    <a:lnTo>
                      <a:pt x="175" y="411"/>
                    </a:lnTo>
                    <a:lnTo>
                      <a:pt x="177" y="413"/>
                    </a:lnTo>
                    <a:lnTo>
                      <a:pt x="179" y="415"/>
                    </a:lnTo>
                    <a:lnTo>
                      <a:pt x="175" y="417"/>
                    </a:lnTo>
                    <a:lnTo>
                      <a:pt x="173" y="419"/>
                    </a:lnTo>
                    <a:lnTo>
                      <a:pt x="171" y="423"/>
                    </a:lnTo>
                    <a:lnTo>
                      <a:pt x="165" y="428"/>
                    </a:lnTo>
                    <a:lnTo>
                      <a:pt x="161" y="434"/>
                    </a:lnTo>
                    <a:lnTo>
                      <a:pt x="151" y="442"/>
                    </a:lnTo>
                    <a:lnTo>
                      <a:pt x="145" y="452"/>
                    </a:lnTo>
                    <a:lnTo>
                      <a:pt x="141" y="456"/>
                    </a:lnTo>
                    <a:lnTo>
                      <a:pt x="138" y="458"/>
                    </a:lnTo>
                    <a:lnTo>
                      <a:pt x="134" y="460"/>
                    </a:lnTo>
                    <a:lnTo>
                      <a:pt x="128" y="466"/>
                    </a:lnTo>
                    <a:lnTo>
                      <a:pt x="120" y="473"/>
                    </a:lnTo>
                    <a:lnTo>
                      <a:pt x="112" y="477"/>
                    </a:lnTo>
                    <a:lnTo>
                      <a:pt x="110" y="479"/>
                    </a:lnTo>
                    <a:lnTo>
                      <a:pt x="108" y="483"/>
                    </a:lnTo>
                    <a:lnTo>
                      <a:pt x="108" y="485"/>
                    </a:lnTo>
                    <a:lnTo>
                      <a:pt x="102" y="485"/>
                    </a:lnTo>
                    <a:lnTo>
                      <a:pt x="98" y="483"/>
                    </a:lnTo>
                    <a:lnTo>
                      <a:pt x="96" y="481"/>
                    </a:lnTo>
                    <a:lnTo>
                      <a:pt x="94" y="477"/>
                    </a:lnTo>
                    <a:lnTo>
                      <a:pt x="91" y="481"/>
                    </a:lnTo>
                    <a:lnTo>
                      <a:pt x="91" y="485"/>
                    </a:lnTo>
                    <a:lnTo>
                      <a:pt x="91" y="487"/>
                    </a:lnTo>
                    <a:lnTo>
                      <a:pt x="94" y="487"/>
                    </a:lnTo>
                    <a:lnTo>
                      <a:pt x="94" y="491"/>
                    </a:lnTo>
                    <a:lnTo>
                      <a:pt x="91" y="491"/>
                    </a:lnTo>
                    <a:lnTo>
                      <a:pt x="85" y="493"/>
                    </a:lnTo>
                    <a:lnTo>
                      <a:pt x="79" y="493"/>
                    </a:lnTo>
                    <a:lnTo>
                      <a:pt x="77" y="489"/>
                    </a:lnTo>
                    <a:lnTo>
                      <a:pt x="79" y="483"/>
                    </a:lnTo>
                    <a:lnTo>
                      <a:pt x="81" y="477"/>
                    </a:lnTo>
                    <a:lnTo>
                      <a:pt x="81" y="473"/>
                    </a:lnTo>
                    <a:lnTo>
                      <a:pt x="77" y="475"/>
                    </a:lnTo>
                    <a:lnTo>
                      <a:pt x="75" y="471"/>
                    </a:lnTo>
                    <a:lnTo>
                      <a:pt x="81" y="468"/>
                    </a:lnTo>
                    <a:lnTo>
                      <a:pt x="83" y="466"/>
                    </a:lnTo>
                    <a:lnTo>
                      <a:pt x="87" y="466"/>
                    </a:lnTo>
                    <a:lnTo>
                      <a:pt x="89" y="468"/>
                    </a:lnTo>
                    <a:lnTo>
                      <a:pt x="94" y="468"/>
                    </a:lnTo>
                    <a:lnTo>
                      <a:pt x="98" y="468"/>
                    </a:lnTo>
                    <a:lnTo>
                      <a:pt x="100" y="464"/>
                    </a:lnTo>
                    <a:lnTo>
                      <a:pt x="102" y="460"/>
                    </a:lnTo>
                    <a:lnTo>
                      <a:pt x="104" y="452"/>
                    </a:lnTo>
                    <a:lnTo>
                      <a:pt x="108" y="450"/>
                    </a:lnTo>
                    <a:lnTo>
                      <a:pt x="110" y="446"/>
                    </a:lnTo>
                    <a:lnTo>
                      <a:pt x="106" y="444"/>
                    </a:lnTo>
                    <a:lnTo>
                      <a:pt x="102" y="444"/>
                    </a:lnTo>
                    <a:lnTo>
                      <a:pt x="100" y="440"/>
                    </a:lnTo>
                    <a:lnTo>
                      <a:pt x="96" y="442"/>
                    </a:lnTo>
                    <a:lnTo>
                      <a:pt x="91" y="442"/>
                    </a:lnTo>
                    <a:lnTo>
                      <a:pt x="91" y="444"/>
                    </a:lnTo>
                    <a:lnTo>
                      <a:pt x="91" y="446"/>
                    </a:lnTo>
                    <a:lnTo>
                      <a:pt x="87" y="448"/>
                    </a:lnTo>
                    <a:lnTo>
                      <a:pt x="85" y="446"/>
                    </a:lnTo>
                    <a:lnTo>
                      <a:pt x="83" y="444"/>
                    </a:lnTo>
                    <a:lnTo>
                      <a:pt x="81" y="440"/>
                    </a:lnTo>
                    <a:lnTo>
                      <a:pt x="81" y="436"/>
                    </a:lnTo>
                    <a:lnTo>
                      <a:pt x="81" y="432"/>
                    </a:lnTo>
                    <a:lnTo>
                      <a:pt x="77" y="432"/>
                    </a:lnTo>
                    <a:lnTo>
                      <a:pt x="79" y="430"/>
                    </a:lnTo>
                    <a:lnTo>
                      <a:pt x="81" y="428"/>
                    </a:lnTo>
                    <a:lnTo>
                      <a:pt x="89" y="428"/>
                    </a:lnTo>
                    <a:lnTo>
                      <a:pt x="94" y="426"/>
                    </a:lnTo>
                    <a:lnTo>
                      <a:pt x="91" y="423"/>
                    </a:lnTo>
                    <a:lnTo>
                      <a:pt x="87" y="423"/>
                    </a:lnTo>
                    <a:lnTo>
                      <a:pt x="83" y="423"/>
                    </a:lnTo>
                    <a:lnTo>
                      <a:pt x="81" y="423"/>
                    </a:lnTo>
                    <a:lnTo>
                      <a:pt x="75" y="426"/>
                    </a:lnTo>
                    <a:lnTo>
                      <a:pt x="71" y="423"/>
                    </a:lnTo>
                    <a:lnTo>
                      <a:pt x="67" y="423"/>
                    </a:lnTo>
                    <a:lnTo>
                      <a:pt x="67" y="426"/>
                    </a:lnTo>
                    <a:lnTo>
                      <a:pt x="67" y="432"/>
                    </a:lnTo>
                    <a:lnTo>
                      <a:pt x="67" y="434"/>
                    </a:lnTo>
                    <a:lnTo>
                      <a:pt x="67" y="436"/>
                    </a:lnTo>
                    <a:lnTo>
                      <a:pt x="69" y="440"/>
                    </a:lnTo>
                    <a:lnTo>
                      <a:pt x="67" y="442"/>
                    </a:lnTo>
                    <a:lnTo>
                      <a:pt x="63" y="442"/>
                    </a:lnTo>
                    <a:lnTo>
                      <a:pt x="61" y="444"/>
                    </a:lnTo>
                    <a:lnTo>
                      <a:pt x="61" y="446"/>
                    </a:lnTo>
                    <a:lnTo>
                      <a:pt x="63" y="450"/>
                    </a:lnTo>
                    <a:lnTo>
                      <a:pt x="67" y="454"/>
                    </a:lnTo>
                    <a:lnTo>
                      <a:pt x="65" y="458"/>
                    </a:lnTo>
                    <a:lnTo>
                      <a:pt x="65" y="464"/>
                    </a:lnTo>
                    <a:lnTo>
                      <a:pt x="61" y="471"/>
                    </a:lnTo>
                    <a:lnTo>
                      <a:pt x="55" y="477"/>
                    </a:lnTo>
                    <a:lnTo>
                      <a:pt x="51" y="483"/>
                    </a:lnTo>
                    <a:lnTo>
                      <a:pt x="49" y="489"/>
                    </a:lnTo>
                    <a:lnTo>
                      <a:pt x="49" y="491"/>
                    </a:lnTo>
                    <a:lnTo>
                      <a:pt x="59" y="491"/>
                    </a:lnTo>
                    <a:lnTo>
                      <a:pt x="73" y="493"/>
                    </a:lnTo>
                    <a:lnTo>
                      <a:pt x="75" y="497"/>
                    </a:lnTo>
                    <a:lnTo>
                      <a:pt x="75" y="505"/>
                    </a:lnTo>
                    <a:lnTo>
                      <a:pt x="75" y="507"/>
                    </a:lnTo>
                    <a:lnTo>
                      <a:pt x="79" y="511"/>
                    </a:lnTo>
                    <a:lnTo>
                      <a:pt x="81" y="511"/>
                    </a:lnTo>
                    <a:lnTo>
                      <a:pt x="85" y="513"/>
                    </a:lnTo>
                    <a:lnTo>
                      <a:pt x="87" y="516"/>
                    </a:lnTo>
                    <a:lnTo>
                      <a:pt x="94" y="518"/>
                    </a:lnTo>
                    <a:lnTo>
                      <a:pt x="141" y="518"/>
                    </a:lnTo>
                    <a:lnTo>
                      <a:pt x="143" y="511"/>
                    </a:lnTo>
                    <a:lnTo>
                      <a:pt x="157" y="503"/>
                    </a:lnTo>
                    <a:lnTo>
                      <a:pt x="161" y="505"/>
                    </a:lnTo>
                    <a:lnTo>
                      <a:pt x="165" y="509"/>
                    </a:lnTo>
                    <a:lnTo>
                      <a:pt x="171" y="518"/>
                    </a:lnTo>
                    <a:lnTo>
                      <a:pt x="255" y="518"/>
                    </a:lnTo>
                    <a:lnTo>
                      <a:pt x="255" y="518"/>
                    </a:lnTo>
                    <a:lnTo>
                      <a:pt x="261" y="511"/>
                    </a:lnTo>
                    <a:lnTo>
                      <a:pt x="269" y="509"/>
                    </a:lnTo>
                    <a:lnTo>
                      <a:pt x="273" y="505"/>
                    </a:lnTo>
                    <a:lnTo>
                      <a:pt x="277" y="501"/>
                    </a:lnTo>
                    <a:lnTo>
                      <a:pt x="279" y="493"/>
                    </a:lnTo>
                    <a:lnTo>
                      <a:pt x="277" y="487"/>
                    </a:lnTo>
                    <a:lnTo>
                      <a:pt x="271" y="479"/>
                    </a:lnTo>
                    <a:lnTo>
                      <a:pt x="282" y="477"/>
                    </a:lnTo>
                    <a:lnTo>
                      <a:pt x="288" y="477"/>
                    </a:lnTo>
                    <a:lnTo>
                      <a:pt x="296" y="471"/>
                    </a:lnTo>
                    <a:lnTo>
                      <a:pt x="302" y="483"/>
                    </a:lnTo>
                    <a:lnTo>
                      <a:pt x="306" y="487"/>
                    </a:lnTo>
                    <a:lnTo>
                      <a:pt x="312" y="489"/>
                    </a:lnTo>
                    <a:lnTo>
                      <a:pt x="314" y="489"/>
                    </a:lnTo>
                    <a:lnTo>
                      <a:pt x="329" y="487"/>
                    </a:lnTo>
                    <a:lnTo>
                      <a:pt x="337" y="481"/>
                    </a:lnTo>
                    <a:lnTo>
                      <a:pt x="347" y="481"/>
                    </a:lnTo>
                    <a:lnTo>
                      <a:pt x="351" y="483"/>
                    </a:lnTo>
                    <a:lnTo>
                      <a:pt x="359" y="479"/>
                    </a:lnTo>
                    <a:lnTo>
                      <a:pt x="365" y="477"/>
                    </a:lnTo>
                    <a:lnTo>
                      <a:pt x="371" y="487"/>
                    </a:lnTo>
                    <a:lnTo>
                      <a:pt x="382" y="489"/>
                    </a:lnTo>
                    <a:lnTo>
                      <a:pt x="380" y="499"/>
                    </a:lnTo>
                    <a:lnTo>
                      <a:pt x="386" y="507"/>
                    </a:lnTo>
                    <a:lnTo>
                      <a:pt x="392" y="505"/>
                    </a:lnTo>
                    <a:lnTo>
                      <a:pt x="396" y="509"/>
                    </a:lnTo>
                    <a:lnTo>
                      <a:pt x="398" y="518"/>
                    </a:lnTo>
                    <a:lnTo>
                      <a:pt x="441" y="518"/>
                    </a:lnTo>
                    <a:lnTo>
                      <a:pt x="447" y="516"/>
                    </a:lnTo>
                    <a:lnTo>
                      <a:pt x="451" y="513"/>
                    </a:lnTo>
                    <a:lnTo>
                      <a:pt x="453" y="509"/>
                    </a:lnTo>
                    <a:lnTo>
                      <a:pt x="449" y="503"/>
                    </a:lnTo>
                    <a:lnTo>
                      <a:pt x="443" y="497"/>
                    </a:lnTo>
                    <a:lnTo>
                      <a:pt x="443" y="489"/>
                    </a:lnTo>
                    <a:lnTo>
                      <a:pt x="455" y="477"/>
                    </a:lnTo>
                    <a:lnTo>
                      <a:pt x="455" y="473"/>
                    </a:lnTo>
                    <a:lnTo>
                      <a:pt x="461" y="452"/>
                    </a:lnTo>
                    <a:lnTo>
                      <a:pt x="467" y="444"/>
                    </a:lnTo>
                    <a:lnTo>
                      <a:pt x="467" y="436"/>
                    </a:lnTo>
                    <a:lnTo>
                      <a:pt x="445" y="428"/>
                    </a:lnTo>
                    <a:lnTo>
                      <a:pt x="439" y="426"/>
                    </a:lnTo>
                    <a:lnTo>
                      <a:pt x="431" y="421"/>
                    </a:lnTo>
                    <a:lnTo>
                      <a:pt x="420" y="417"/>
                    </a:lnTo>
                    <a:lnTo>
                      <a:pt x="412" y="409"/>
                    </a:lnTo>
                    <a:lnTo>
                      <a:pt x="406" y="401"/>
                    </a:lnTo>
                    <a:lnTo>
                      <a:pt x="398" y="379"/>
                    </a:lnTo>
                    <a:lnTo>
                      <a:pt x="398" y="370"/>
                    </a:lnTo>
                    <a:lnTo>
                      <a:pt x="402" y="360"/>
                    </a:lnTo>
                    <a:lnTo>
                      <a:pt x="404" y="348"/>
                    </a:lnTo>
                    <a:lnTo>
                      <a:pt x="408" y="342"/>
                    </a:lnTo>
                    <a:lnTo>
                      <a:pt x="416" y="325"/>
                    </a:lnTo>
                    <a:lnTo>
                      <a:pt x="418" y="321"/>
                    </a:lnTo>
                    <a:lnTo>
                      <a:pt x="420" y="313"/>
                    </a:lnTo>
                    <a:lnTo>
                      <a:pt x="414" y="303"/>
                    </a:lnTo>
                    <a:lnTo>
                      <a:pt x="414" y="299"/>
                    </a:lnTo>
                    <a:lnTo>
                      <a:pt x="418" y="297"/>
                    </a:lnTo>
                    <a:lnTo>
                      <a:pt x="423" y="299"/>
                    </a:lnTo>
                    <a:lnTo>
                      <a:pt x="425" y="297"/>
                    </a:lnTo>
                    <a:lnTo>
                      <a:pt x="427" y="295"/>
                    </a:lnTo>
                    <a:lnTo>
                      <a:pt x="447" y="274"/>
                    </a:lnTo>
                    <a:lnTo>
                      <a:pt x="447" y="268"/>
                    </a:lnTo>
                    <a:lnTo>
                      <a:pt x="445" y="264"/>
                    </a:lnTo>
                    <a:lnTo>
                      <a:pt x="441" y="260"/>
                    </a:lnTo>
                    <a:lnTo>
                      <a:pt x="437" y="250"/>
                    </a:lnTo>
                    <a:lnTo>
                      <a:pt x="441" y="248"/>
                    </a:lnTo>
                    <a:lnTo>
                      <a:pt x="443" y="244"/>
                    </a:lnTo>
                    <a:lnTo>
                      <a:pt x="445" y="242"/>
                    </a:lnTo>
                    <a:lnTo>
                      <a:pt x="465" y="239"/>
                    </a:lnTo>
                    <a:lnTo>
                      <a:pt x="472" y="242"/>
                    </a:lnTo>
                    <a:lnTo>
                      <a:pt x="476" y="244"/>
                    </a:lnTo>
                    <a:lnTo>
                      <a:pt x="476" y="221"/>
                    </a:lnTo>
                    <a:lnTo>
                      <a:pt x="470" y="219"/>
                    </a:lnTo>
                    <a:lnTo>
                      <a:pt x="465" y="215"/>
                    </a:lnTo>
                    <a:lnTo>
                      <a:pt x="465" y="195"/>
                    </a:lnTo>
                    <a:lnTo>
                      <a:pt x="463" y="192"/>
                    </a:lnTo>
                    <a:lnTo>
                      <a:pt x="453" y="190"/>
                    </a:lnTo>
                    <a:lnTo>
                      <a:pt x="451" y="188"/>
                    </a:lnTo>
                    <a:lnTo>
                      <a:pt x="445" y="188"/>
                    </a:lnTo>
                    <a:lnTo>
                      <a:pt x="437" y="190"/>
                    </a:lnTo>
                    <a:lnTo>
                      <a:pt x="431" y="188"/>
                    </a:lnTo>
                    <a:lnTo>
                      <a:pt x="425" y="182"/>
                    </a:lnTo>
                    <a:lnTo>
                      <a:pt x="423" y="176"/>
                    </a:lnTo>
                    <a:lnTo>
                      <a:pt x="423" y="160"/>
                    </a:lnTo>
                    <a:lnTo>
                      <a:pt x="423" y="150"/>
                    </a:lnTo>
                    <a:lnTo>
                      <a:pt x="416" y="150"/>
                    </a:lnTo>
                    <a:lnTo>
                      <a:pt x="408" y="150"/>
                    </a:lnTo>
                    <a:lnTo>
                      <a:pt x="408" y="147"/>
                    </a:lnTo>
                    <a:lnTo>
                      <a:pt x="408" y="137"/>
                    </a:lnTo>
                    <a:lnTo>
                      <a:pt x="406" y="135"/>
                    </a:lnTo>
                    <a:lnTo>
                      <a:pt x="382" y="135"/>
                    </a:lnTo>
                    <a:lnTo>
                      <a:pt x="373" y="133"/>
                    </a:lnTo>
                    <a:lnTo>
                      <a:pt x="367" y="133"/>
                    </a:lnTo>
                    <a:lnTo>
                      <a:pt x="355" y="147"/>
                    </a:lnTo>
                    <a:lnTo>
                      <a:pt x="353" y="152"/>
                    </a:lnTo>
                    <a:lnTo>
                      <a:pt x="349" y="154"/>
                    </a:lnTo>
                    <a:lnTo>
                      <a:pt x="345" y="156"/>
                    </a:lnTo>
                    <a:lnTo>
                      <a:pt x="343" y="156"/>
                    </a:lnTo>
                    <a:lnTo>
                      <a:pt x="343" y="154"/>
                    </a:lnTo>
                    <a:lnTo>
                      <a:pt x="343" y="154"/>
                    </a:lnTo>
                    <a:lnTo>
                      <a:pt x="343" y="156"/>
                    </a:lnTo>
                    <a:lnTo>
                      <a:pt x="343" y="160"/>
                    </a:lnTo>
                    <a:lnTo>
                      <a:pt x="339" y="160"/>
                    </a:lnTo>
                    <a:lnTo>
                      <a:pt x="337" y="154"/>
                    </a:lnTo>
                    <a:lnTo>
                      <a:pt x="337" y="145"/>
                    </a:lnTo>
                    <a:lnTo>
                      <a:pt x="339" y="139"/>
                    </a:lnTo>
                    <a:lnTo>
                      <a:pt x="337" y="137"/>
                    </a:lnTo>
                    <a:lnTo>
                      <a:pt x="337" y="135"/>
                    </a:lnTo>
                    <a:lnTo>
                      <a:pt x="335" y="133"/>
                    </a:lnTo>
                    <a:lnTo>
                      <a:pt x="333" y="133"/>
                    </a:lnTo>
                    <a:lnTo>
                      <a:pt x="329" y="131"/>
                    </a:lnTo>
                    <a:lnTo>
                      <a:pt x="322" y="131"/>
                    </a:lnTo>
                    <a:lnTo>
                      <a:pt x="316" y="131"/>
                    </a:lnTo>
                    <a:lnTo>
                      <a:pt x="310" y="131"/>
                    </a:lnTo>
                    <a:lnTo>
                      <a:pt x="310" y="131"/>
                    </a:lnTo>
                    <a:lnTo>
                      <a:pt x="308" y="129"/>
                    </a:lnTo>
                    <a:lnTo>
                      <a:pt x="308" y="125"/>
                    </a:lnTo>
                    <a:lnTo>
                      <a:pt x="308" y="125"/>
                    </a:lnTo>
                    <a:lnTo>
                      <a:pt x="314" y="123"/>
                    </a:lnTo>
                    <a:lnTo>
                      <a:pt x="314" y="121"/>
                    </a:lnTo>
                    <a:lnTo>
                      <a:pt x="310" y="119"/>
                    </a:lnTo>
                    <a:lnTo>
                      <a:pt x="310" y="115"/>
                    </a:lnTo>
                    <a:lnTo>
                      <a:pt x="304" y="115"/>
                    </a:lnTo>
                    <a:lnTo>
                      <a:pt x="306" y="103"/>
                    </a:lnTo>
                    <a:lnTo>
                      <a:pt x="306" y="100"/>
                    </a:lnTo>
                    <a:lnTo>
                      <a:pt x="302" y="98"/>
                    </a:lnTo>
                    <a:lnTo>
                      <a:pt x="302" y="96"/>
                    </a:lnTo>
                    <a:lnTo>
                      <a:pt x="288" y="88"/>
                    </a:lnTo>
                    <a:lnTo>
                      <a:pt x="279" y="84"/>
                    </a:lnTo>
                    <a:lnTo>
                      <a:pt x="277" y="82"/>
                    </a:lnTo>
                    <a:lnTo>
                      <a:pt x="275" y="86"/>
                    </a:lnTo>
                    <a:lnTo>
                      <a:pt x="271" y="86"/>
                    </a:lnTo>
                    <a:lnTo>
                      <a:pt x="269" y="80"/>
                    </a:lnTo>
                    <a:lnTo>
                      <a:pt x="265" y="80"/>
                    </a:lnTo>
                    <a:lnTo>
                      <a:pt x="261" y="84"/>
                    </a:lnTo>
                    <a:lnTo>
                      <a:pt x="255" y="84"/>
                    </a:lnTo>
                    <a:lnTo>
                      <a:pt x="253" y="82"/>
                    </a:lnTo>
                    <a:lnTo>
                      <a:pt x="253" y="78"/>
                    </a:lnTo>
                    <a:lnTo>
                      <a:pt x="251" y="76"/>
                    </a:lnTo>
                    <a:lnTo>
                      <a:pt x="245" y="74"/>
                    </a:lnTo>
                    <a:lnTo>
                      <a:pt x="249" y="68"/>
                    </a:lnTo>
                    <a:lnTo>
                      <a:pt x="243" y="60"/>
                    </a:lnTo>
                    <a:lnTo>
                      <a:pt x="241" y="58"/>
                    </a:lnTo>
                    <a:lnTo>
                      <a:pt x="243" y="47"/>
                    </a:lnTo>
                    <a:lnTo>
                      <a:pt x="235" y="43"/>
                    </a:lnTo>
                    <a:lnTo>
                      <a:pt x="232" y="37"/>
                    </a:lnTo>
                    <a:lnTo>
                      <a:pt x="230" y="31"/>
                    </a:lnTo>
                    <a:lnTo>
                      <a:pt x="228" y="27"/>
                    </a:lnTo>
                    <a:lnTo>
                      <a:pt x="222" y="23"/>
                    </a:lnTo>
                    <a:lnTo>
                      <a:pt x="214" y="21"/>
                    </a:lnTo>
                    <a:lnTo>
                      <a:pt x="210" y="23"/>
                    </a:lnTo>
                    <a:lnTo>
                      <a:pt x="194" y="15"/>
                    </a:lnTo>
                    <a:lnTo>
                      <a:pt x="183" y="15"/>
                    </a:lnTo>
                    <a:lnTo>
                      <a:pt x="173" y="17"/>
                    </a:lnTo>
                    <a:lnTo>
                      <a:pt x="163" y="19"/>
                    </a:lnTo>
                    <a:lnTo>
                      <a:pt x="163" y="23"/>
                    </a:lnTo>
                    <a:lnTo>
                      <a:pt x="159" y="31"/>
                    </a:lnTo>
                    <a:lnTo>
                      <a:pt x="155" y="33"/>
                    </a:lnTo>
                    <a:lnTo>
                      <a:pt x="151" y="35"/>
                    </a:lnTo>
                    <a:lnTo>
                      <a:pt x="145" y="31"/>
                    </a:lnTo>
                    <a:lnTo>
                      <a:pt x="128" y="35"/>
                    </a:lnTo>
                    <a:lnTo>
                      <a:pt x="126" y="35"/>
                    </a:lnTo>
                    <a:lnTo>
                      <a:pt x="126" y="39"/>
                    </a:lnTo>
                    <a:lnTo>
                      <a:pt x="114" y="41"/>
                    </a:lnTo>
                    <a:lnTo>
                      <a:pt x="112" y="41"/>
                    </a:lnTo>
                    <a:lnTo>
                      <a:pt x="108" y="39"/>
                    </a:lnTo>
                    <a:lnTo>
                      <a:pt x="98" y="35"/>
                    </a:lnTo>
                    <a:lnTo>
                      <a:pt x="100" y="31"/>
                    </a:lnTo>
                    <a:lnTo>
                      <a:pt x="98" y="27"/>
                    </a:lnTo>
                    <a:lnTo>
                      <a:pt x="89" y="23"/>
                    </a:lnTo>
                    <a:lnTo>
                      <a:pt x="73" y="17"/>
                    </a:lnTo>
                    <a:lnTo>
                      <a:pt x="73" y="15"/>
                    </a:lnTo>
                    <a:lnTo>
                      <a:pt x="73" y="13"/>
                    </a:lnTo>
                    <a:lnTo>
                      <a:pt x="73" y="13"/>
                    </a:lnTo>
                    <a:lnTo>
                      <a:pt x="73" y="13"/>
                    </a:lnTo>
                    <a:lnTo>
                      <a:pt x="75" y="10"/>
                    </a:lnTo>
                    <a:lnTo>
                      <a:pt x="75" y="8"/>
                    </a:lnTo>
                    <a:lnTo>
                      <a:pt x="75" y="4"/>
                    </a:lnTo>
                    <a:lnTo>
                      <a:pt x="75" y="2"/>
                    </a:lnTo>
                    <a:lnTo>
                      <a:pt x="69" y="0"/>
                    </a:lnTo>
                    <a:lnTo>
                      <a:pt x="63"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3" name="Freeform 584"/>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4" name="Freeform 585"/>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5" name="Freeform 586"/>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6" name="Freeform 587"/>
              <p:cNvSpPr>
                <a:spLocks/>
              </p:cNvSpPr>
              <p:nvPr/>
            </p:nvSpPr>
            <p:spPr bwMode="auto">
              <a:xfrm>
                <a:off x="4528" y="1929"/>
                <a:ext cx="366" cy="468"/>
              </a:xfrm>
              <a:custGeom>
                <a:avLst/>
                <a:gdLst>
                  <a:gd name="T0" fmla="*/ 135 w 366"/>
                  <a:gd name="T1" fmla="*/ 8 h 468"/>
                  <a:gd name="T2" fmla="*/ 94 w 366"/>
                  <a:gd name="T3" fmla="*/ 16 h 468"/>
                  <a:gd name="T4" fmla="*/ 121 w 366"/>
                  <a:gd name="T5" fmla="*/ 55 h 468"/>
                  <a:gd name="T6" fmla="*/ 115 w 366"/>
                  <a:gd name="T7" fmla="*/ 72 h 468"/>
                  <a:gd name="T8" fmla="*/ 84 w 366"/>
                  <a:gd name="T9" fmla="*/ 82 h 468"/>
                  <a:gd name="T10" fmla="*/ 80 w 366"/>
                  <a:gd name="T11" fmla="*/ 117 h 468"/>
                  <a:gd name="T12" fmla="*/ 92 w 366"/>
                  <a:gd name="T13" fmla="*/ 149 h 468"/>
                  <a:gd name="T14" fmla="*/ 86 w 366"/>
                  <a:gd name="T15" fmla="*/ 155 h 468"/>
                  <a:gd name="T16" fmla="*/ 88 w 366"/>
                  <a:gd name="T17" fmla="*/ 172 h 468"/>
                  <a:gd name="T18" fmla="*/ 88 w 366"/>
                  <a:gd name="T19" fmla="*/ 200 h 468"/>
                  <a:gd name="T20" fmla="*/ 102 w 366"/>
                  <a:gd name="T21" fmla="*/ 207 h 468"/>
                  <a:gd name="T22" fmla="*/ 127 w 366"/>
                  <a:gd name="T23" fmla="*/ 239 h 468"/>
                  <a:gd name="T24" fmla="*/ 115 w 366"/>
                  <a:gd name="T25" fmla="*/ 251 h 468"/>
                  <a:gd name="T26" fmla="*/ 135 w 366"/>
                  <a:gd name="T27" fmla="*/ 256 h 468"/>
                  <a:gd name="T28" fmla="*/ 125 w 366"/>
                  <a:gd name="T29" fmla="*/ 288 h 468"/>
                  <a:gd name="T30" fmla="*/ 106 w 366"/>
                  <a:gd name="T31" fmla="*/ 288 h 468"/>
                  <a:gd name="T32" fmla="*/ 104 w 366"/>
                  <a:gd name="T33" fmla="*/ 311 h 468"/>
                  <a:gd name="T34" fmla="*/ 68 w 366"/>
                  <a:gd name="T35" fmla="*/ 335 h 468"/>
                  <a:gd name="T36" fmla="*/ 33 w 366"/>
                  <a:gd name="T37" fmla="*/ 327 h 468"/>
                  <a:gd name="T38" fmla="*/ 13 w 366"/>
                  <a:gd name="T39" fmla="*/ 337 h 468"/>
                  <a:gd name="T40" fmla="*/ 27 w 366"/>
                  <a:gd name="T41" fmla="*/ 362 h 468"/>
                  <a:gd name="T42" fmla="*/ 15 w 366"/>
                  <a:gd name="T43" fmla="*/ 425 h 468"/>
                  <a:gd name="T44" fmla="*/ 2 w 366"/>
                  <a:gd name="T45" fmla="*/ 468 h 468"/>
                  <a:gd name="T46" fmla="*/ 88 w 366"/>
                  <a:gd name="T47" fmla="*/ 458 h 468"/>
                  <a:gd name="T48" fmla="*/ 115 w 366"/>
                  <a:gd name="T49" fmla="*/ 450 h 468"/>
                  <a:gd name="T50" fmla="*/ 133 w 366"/>
                  <a:gd name="T51" fmla="*/ 423 h 468"/>
                  <a:gd name="T52" fmla="*/ 151 w 366"/>
                  <a:gd name="T53" fmla="*/ 411 h 468"/>
                  <a:gd name="T54" fmla="*/ 160 w 366"/>
                  <a:gd name="T55" fmla="*/ 382 h 468"/>
                  <a:gd name="T56" fmla="*/ 168 w 366"/>
                  <a:gd name="T57" fmla="*/ 366 h 468"/>
                  <a:gd name="T58" fmla="*/ 225 w 366"/>
                  <a:gd name="T59" fmla="*/ 391 h 468"/>
                  <a:gd name="T60" fmla="*/ 247 w 366"/>
                  <a:gd name="T61" fmla="*/ 393 h 468"/>
                  <a:gd name="T62" fmla="*/ 266 w 366"/>
                  <a:gd name="T63" fmla="*/ 395 h 468"/>
                  <a:gd name="T64" fmla="*/ 315 w 366"/>
                  <a:gd name="T65" fmla="*/ 427 h 468"/>
                  <a:gd name="T66" fmla="*/ 358 w 366"/>
                  <a:gd name="T67" fmla="*/ 431 h 468"/>
                  <a:gd name="T68" fmla="*/ 364 w 366"/>
                  <a:gd name="T69" fmla="*/ 409 h 468"/>
                  <a:gd name="T70" fmla="*/ 354 w 366"/>
                  <a:gd name="T71" fmla="*/ 364 h 468"/>
                  <a:gd name="T72" fmla="*/ 329 w 366"/>
                  <a:gd name="T73" fmla="*/ 331 h 468"/>
                  <a:gd name="T74" fmla="*/ 297 w 366"/>
                  <a:gd name="T75" fmla="*/ 294 h 468"/>
                  <a:gd name="T76" fmla="*/ 250 w 366"/>
                  <a:gd name="T77" fmla="*/ 288 h 468"/>
                  <a:gd name="T78" fmla="*/ 252 w 366"/>
                  <a:gd name="T79" fmla="*/ 266 h 468"/>
                  <a:gd name="T80" fmla="*/ 223 w 366"/>
                  <a:gd name="T81" fmla="*/ 223 h 468"/>
                  <a:gd name="T82" fmla="*/ 227 w 366"/>
                  <a:gd name="T83" fmla="*/ 202 h 468"/>
                  <a:gd name="T84" fmla="*/ 258 w 366"/>
                  <a:gd name="T85" fmla="*/ 215 h 468"/>
                  <a:gd name="T86" fmla="*/ 280 w 366"/>
                  <a:gd name="T87" fmla="*/ 209 h 468"/>
                  <a:gd name="T88" fmla="*/ 286 w 366"/>
                  <a:gd name="T89" fmla="*/ 202 h 468"/>
                  <a:gd name="T90" fmla="*/ 276 w 366"/>
                  <a:gd name="T91" fmla="*/ 170 h 468"/>
                  <a:gd name="T92" fmla="*/ 284 w 366"/>
                  <a:gd name="T93" fmla="*/ 155 h 468"/>
                  <a:gd name="T94" fmla="*/ 270 w 366"/>
                  <a:gd name="T95" fmla="*/ 127 h 468"/>
                  <a:gd name="T96" fmla="*/ 256 w 366"/>
                  <a:gd name="T97" fmla="*/ 106 h 468"/>
                  <a:gd name="T98" fmla="*/ 239 w 366"/>
                  <a:gd name="T99" fmla="*/ 92 h 468"/>
                  <a:gd name="T100" fmla="*/ 233 w 366"/>
                  <a:gd name="T101" fmla="*/ 80 h 468"/>
                  <a:gd name="T102" fmla="*/ 200 w 366"/>
                  <a:gd name="T103" fmla="*/ 80 h 468"/>
                  <a:gd name="T104" fmla="*/ 166 w 366"/>
                  <a:gd name="T105" fmla="*/ 65 h 468"/>
                  <a:gd name="T106" fmla="*/ 153 w 366"/>
                  <a:gd name="T107" fmla="*/ 59 h 468"/>
                  <a:gd name="T108" fmla="*/ 147 w 366"/>
                  <a:gd name="T109" fmla="*/ 16 h 468"/>
                  <a:gd name="T110" fmla="*/ 149 w 366"/>
                  <a:gd name="T11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6" h="468">
                    <a:moveTo>
                      <a:pt x="149" y="0"/>
                    </a:moveTo>
                    <a:lnTo>
                      <a:pt x="145" y="2"/>
                    </a:lnTo>
                    <a:lnTo>
                      <a:pt x="137" y="8"/>
                    </a:lnTo>
                    <a:lnTo>
                      <a:pt x="135" y="8"/>
                    </a:lnTo>
                    <a:lnTo>
                      <a:pt x="123" y="8"/>
                    </a:lnTo>
                    <a:lnTo>
                      <a:pt x="109" y="8"/>
                    </a:lnTo>
                    <a:lnTo>
                      <a:pt x="90" y="6"/>
                    </a:lnTo>
                    <a:lnTo>
                      <a:pt x="94" y="16"/>
                    </a:lnTo>
                    <a:lnTo>
                      <a:pt x="109" y="33"/>
                    </a:lnTo>
                    <a:lnTo>
                      <a:pt x="121" y="45"/>
                    </a:lnTo>
                    <a:lnTo>
                      <a:pt x="123" y="49"/>
                    </a:lnTo>
                    <a:lnTo>
                      <a:pt x="121" y="55"/>
                    </a:lnTo>
                    <a:lnTo>
                      <a:pt x="125" y="59"/>
                    </a:lnTo>
                    <a:lnTo>
                      <a:pt x="125" y="61"/>
                    </a:lnTo>
                    <a:lnTo>
                      <a:pt x="117" y="70"/>
                    </a:lnTo>
                    <a:lnTo>
                      <a:pt x="115" y="72"/>
                    </a:lnTo>
                    <a:lnTo>
                      <a:pt x="100" y="72"/>
                    </a:lnTo>
                    <a:lnTo>
                      <a:pt x="98" y="72"/>
                    </a:lnTo>
                    <a:lnTo>
                      <a:pt x="88" y="72"/>
                    </a:lnTo>
                    <a:lnTo>
                      <a:pt x="84" y="82"/>
                    </a:lnTo>
                    <a:lnTo>
                      <a:pt x="74" y="100"/>
                    </a:lnTo>
                    <a:lnTo>
                      <a:pt x="72" y="106"/>
                    </a:lnTo>
                    <a:lnTo>
                      <a:pt x="68" y="110"/>
                    </a:lnTo>
                    <a:lnTo>
                      <a:pt x="80" y="117"/>
                    </a:lnTo>
                    <a:lnTo>
                      <a:pt x="92" y="125"/>
                    </a:lnTo>
                    <a:lnTo>
                      <a:pt x="94" y="133"/>
                    </a:lnTo>
                    <a:lnTo>
                      <a:pt x="92" y="137"/>
                    </a:lnTo>
                    <a:lnTo>
                      <a:pt x="92" y="149"/>
                    </a:lnTo>
                    <a:lnTo>
                      <a:pt x="90" y="151"/>
                    </a:lnTo>
                    <a:lnTo>
                      <a:pt x="86" y="151"/>
                    </a:lnTo>
                    <a:lnTo>
                      <a:pt x="86" y="153"/>
                    </a:lnTo>
                    <a:lnTo>
                      <a:pt x="86" y="155"/>
                    </a:lnTo>
                    <a:lnTo>
                      <a:pt x="86" y="162"/>
                    </a:lnTo>
                    <a:lnTo>
                      <a:pt x="94" y="170"/>
                    </a:lnTo>
                    <a:lnTo>
                      <a:pt x="92" y="172"/>
                    </a:lnTo>
                    <a:lnTo>
                      <a:pt x="88" y="172"/>
                    </a:lnTo>
                    <a:lnTo>
                      <a:pt x="88" y="174"/>
                    </a:lnTo>
                    <a:lnTo>
                      <a:pt x="86" y="188"/>
                    </a:lnTo>
                    <a:lnTo>
                      <a:pt x="86" y="194"/>
                    </a:lnTo>
                    <a:lnTo>
                      <a:pt x="88" y="200"/>
                    </a:lnTo>
                    <a:lnTo>
                      <a:pt x="92" y="202"/>
                    </a:lnTo>
                    <a:lnTo>
                      <a:pt x="92" y="209"/>
                    </a:lnTo>
                    <a:lnTo>
                      <a:pt x="98" y="207"/>
                    </a:lnTo>
                    <a:lnTo>
                      <a:pt x="102" y="207"/>
                    </a:lnTo>
                    <a:lnTo>
                      <a:pt x="104" y="215"/>
                    </a:lnTo>
                    <a:lnTo>
                      <a:pt x="109" y="233"/>
                    </a:lnTo>
                    <a:lnTo>
                      <a:pt x="113" y="237"/>
                    </a:lnTo>
                    <a:lnTo>
                      <a:pt x="127" y="239"/>
                    </a:lnTo>
                    <a:lnTo>
                      <a:pt x="129" y="243"/>
                    </a:lnTo>
                    <a:lnTo>
                      <a:pt x="127" y="245"/>
                    </a:lnTo>
                    <a:lnTo>
                      <a:pt x="115" y="247"/>
                    </a:lnTo>
                    <a:lnTo>
                      <a:pt x="115" y="251"/>
                    </a:lnTo>
                    <a:lnTo>
                      <a:pt x="119" y="251"/>
                    </a:lnTo>
                    <a:lnTo>
                      <a:pt x="127" y="251"/>
                    </a:lnTo>
                    <a:lnTo>
                      <a:pt x="133" y="251"/>
                    </a:lnTo>
                    <a:lnTo>
                      <a:pt x="135" y="256"/>
                    </a:lnTo>
                    <a:lnTo>
                      <a:pt x="137" y="260"/>
                    </a:lnTo>
                    <a:lnTo>
                      <a:pt x="137" y="264"/>
                    </a:lnTo>
                    <a:lnTo>
                      <a:pt x="131" y="278"/>
                    </a:lnTo>
                    <a:lnTo>
                      <a:pt x="125" y="288"/>
                    </a:lnTo>
                    <a:lnTo>
                      <a:pt x="123" y="290"/>
                    </a:lnTo>
                    <a:lnTo>
                      <a:pt x="119" y="290"/>
                    </a:lnTo>
                    <a:lnTo>
                      <a:pt x="109" y="286"/>
                    </a:lnTo>
                    <a:lnTo>
                      <a:pt x="106" y="288"/>
                    </a:lnTo>
                    <a:lnTo>
                      <a:pt x="102" y="286"/>
                    </a:lnTo>
                    <a:lnTo>
                      <a:pt x="102" y="292"/>
                    </a:lnTo>
                    <a:lnTo>
                      <a:pt x="104" y="305"/>
                    </a:lnTo>
                    <a:lnTo>
                      <a:pt x="104" y="311"/>
                    </a:lnTo>
                    <a:lnTo>
                      <a:pt x="104" y="317"/>
                    </a:lnTo>
                    <a:lnTo>
                      <a:pt x="92" y="327"/>
                    </a:lnTo>
                    <a:lnTo>
                      <a:pt x="76" y="331"/>
                    </a:lnTo>
                    <a:lnTo>
                      <a:pt x="68" y="335"/>
                    </a:lnTo>
                    <a:lnTo>
                      <a:pt x="57" y="337"/>
                    </a:lnTo>
                    <a:lnTo>
                      <a:pt x="57" y="337"/>
                    </a:lnTo>
                    <a:lnTo>
                      <a:pt x="37" y="329"/>
                    </a:lnTo>
                    <a:lnTo>
                      <a:pt x="33" y="327"/>
                    </a:lnTo>
                    <a:lnTo>
                      <a:pt x="29" y="329"/>
                    </a:lnTo>
                    <a:lnTo>
                      <a:pt x="21" y="327"/>
                    </a:lnTo>
                    <a:lnTo>
                      <a:pt x="19" y="327"/>
                    </a:lnTo>
                    <a:lnTo>
                      <a:pt x="13" y="337"/>
                    </a:lnTo>
                    <a:lnTo>
                      <a:pt x="21" y="346"/>
                    </a:lnTo>
                    <a:lnTo>
                      <a:pt x="29" y="350"/>
                    </a:lnTo>
                    <a:lnTo>
                      <a:pt x="29" y="358"/>
                    </a:lnTo>
                    <a:lnTo>
                      <a:pt x="27" y="362"/>
                    </a:lnTo>
                    <a:lnTo>
                      <a:pt x="23" y="374"/>
                    </a:lnTo>
                    <a:lnTo>
                      <a:pt x="23" y="409"/>
                    </a:lnTo>
                    <a:lnTo>
                      <a:pt x="19" y="417"/>
                    </a:lnTo>
                    <a:lnTo>
                      <a:pt x="15" y="425"/>
                    </a:lnTo>
                    <a:lnTo>
                      <a:pt x="0" y="448"/>
                    </a:lnTo>
                    <a:lnTo>
                      <a:pt x="6" y="454"/>
                    </a:lnTo>
                    <a:lnTo>
                      <a:pt x="6" y="458"/>
                    </a:lnTo>
                    <a:lnTo>
                      <a:pt x="2" y="468"/>
                    </a:lnTo>
                    <a:lnTo>
                      <a:pt x="78" y="468"/>
                    </a:lnTo>
                    <a:lnTo>
                      <a:pt x="82" y="462"/>
                    </a:lnTo>
                    <a:lnTo>
                      <a:pt x="86" y="458"/>
                    </a:lnTo>
                    <a:lnTo>
                      <a:pt x="88" y="458"/>
                    </a:lnTo>
                    <a:lnTo>
                      <a:pt x="94" y="466"/>
                    </a:lnTo>
                    <a:lnTo>
                      <a:pt x="98" y="466"/>
                    </a:lnTo>
                    <a:lnTo>
                      <a:pt x="104" y="456"/>
                    </a:lnTo>
                    <a:lnTo>
                      <a:pt x="115" y="450"/>
                    </a:lnTo>
                    <a:lnTo>
                      <a:pt x="117" y="442"/>
                    </a:lnTo>
                    <a:lnTo>
                      <a:pt x="121" y="438"/>
                    </a:lnTo>
                    <a:lnTo>
                      <a:pt x="131" y="427"/>
                    </a:lnTo>
                    <a:lnTo>
                      <a:pt x="133" y="423"/>
                    </a:lnTo>
                    <a:lnTo>
                      <a:pt x="135" y="417"/>
                    </a:lnTo>
                    <a:lnTo>
                      <a:pt x="143" y="415"/>
                    </a:lnTo>
                    <a:lnTo>
                      <a:pt x="147" y="413"/>
                    </a:lnTo>
                    <a:lnTo>
                      <a:pt x="151" y="411"/>
                    </a:lnTo>
                    <a:lnTo>
                      <a:pt x="151" y="409"/>
                    </a:lnTo>
                    <a:lnTo>
                      <a:pt x="151" y="395"/>
                    </a:lnTo>
                    <a:lnTo>
                      <a:pt x="158" y="391"/>
                    </a:lnTo>
                    <a:lnTo>
                      <a:pt x="160" y="382"/>
                    </a:lnTo>
                    <a:lnTo>
                      <a:pt x="166" y="382"/>
                    </a:lnTo>
                    <a:lnTo>
                      <a:pt x="166" y="378"/>
                    </a:lnTo>
                    <a:lnTo>
                      <a:pt x="166" y="376"/>
                    </a:lnTo>
                    <a:lnTo>
                      <a:pt x="168" y="366"/>
                    </a:lnTo>
                    <a:lnTo>
                      <a:pt x="192" y="372"/>
                    </a:lnTo>
                    <a:lnTo>
                      <a:pt x="200" y="378"/>
                    </a:lnTo>
                    <a:lnTo>
                      <a:pt x="207" y="388"/>
                    </a:lnTo>
                    <a:lnTo>
                      <a:pt x="225" y="391"/>
                    </a:lnTo>
                    <a:lnTo>
                      <a:pt x="225" y="395"/>
                    </a:lnTo>
                    <a:lnTo>
                      <a:pt x="233" y="397"/>
                    </a:lnTo>
                    <a:lnTo>
                      <a:pt x="235" y="397"/>
                    </a:lnTo>
                    <a:lnTo>
                      <a:pt x="247" y="393"/>
                    </a:lnTo>
                    <a:lnTo>
                      <a:pt x="254" y="388"/>
                    </a:lnTo>
                    <a:lnTo>
                      <a:pt x="256" y="391"/>
                    </a:lnTo>
                    <a:lnTo>
                      <a:pt x="262" y="395"/>
                    </a:lnTo>
                    <a:lnTo>
                      <a:pt x="266" y="395"/>
                    </a:lnTo>
                    <a:lnTo>
                      <a:pt x="274" y="409"/>
                    </a:lnTo>
                    <a:lnTo>
                      <a:pt x="280" y="411"/>
                    </a:lnTo>
                    <a:lnTo>
                      <a:pt x="288" y="417"/>
                    </a:lnTo>
                    <a:lnTo>
                      <a:pt x="315" y="427"/>
                    </a:lnTo>
                    <a:lnTo>
                      <a:pt x="329" y="421"/>
                    </a:lnTo>
                    <a:lnTo>
                      <a:pt x="350" y="425"/>
                    </a:lnTo>
                    <a:lnTo>
                      <a:pt x="356" y="429"/>
                    </a:lnTo>
                    <a:lnTo>
                      <a:pt x="358" y="431"/>
                    </a:lnTo>
                    <a:lnTo>
                      <a:pt x="364" y="427"/>
                    </a:lnTo>
                    <a:lnTo>
                      <a:pt x="366" y="427"/>
                    </a:lnTo>
                    <a:lnTo>
                      <a:pt x="366" y="409"/>
                    </a:lnTo>
                    <a:lnTo>
                      <a:pt x="364" y="409"/>
                    </a:lnTo>
                    <a:lnTo>
                      <a:pt x="364" y="397"/>
                    </a:lnTo>
                    <a:lnTo>
                      <a:pt x="358" y="391"/>
                    </a:lnTo>
                    <a:lnTo>
                      <a:pt x="358" y="382"/>
                    </a:lnTo>
                    <a:lnTo>
                      <a:pt x="354" y="364"/>
                    </a:lnTo>
                    <a:lnTo>
                      <a:pt x="348" y="356"/>
                    </a:lnTo>
                    <a:lnTo>
                      <a:pt x="335" y="335"/>
                    </a:lnTo>
                    <a:lnTo>
                      <a:pt x="333" y="333"/>
                    </a:lnTo>
                    <a:lnTo>
                      <a:pt x="329" y="331"/>
                    </a:lnTo>
                    <a:lnTo>
                      <a:pt x="325" y="325"/>
                    </a:lnTo>
                    <a:lnTo>
                      <a:pt x="319" y="325"/>
                    </a:lnTo>
                    <a:lnTo>
                      <a:pt x="313" y="321"/>
                    </a:lnTo>
                    <a:lnTo>
                      <a:pt x="297" y="294"/>
                    </a:lnTo>
                    <a:lnTo>
                      <a:pt x="292" y="288"/>
                    </a:lnTo>
                    <a:lnTo>
                      <a:pt x="282" y="288"/>
                    </a:lnTo>
                    <a:lnTo>
                      <a:pt x="256" y="290"/>
                    </a:lnTo>
                    <a:lnTo>
                      <a:pt x="250" y="288"/>
                    </a:lnTo>
                    <a:lnTo>
                      <a:pt x="250" y="284"/>
                    </a:lnTo>
                    <a:lnTo>
                      <a:pt x="252" y="274"/>
                    </a:lnTo>
                    <a:lnTo>
                      <a:pt x="252" y="272"/>
                    </a:lnTo>
                    <a:lnTo>
                      <a:pt x="252" y="266"/>
                    </a:lnTo>
                    <a:lnTo>
                      <a:pt x="247" y="256"/>
                    </a:lnTo>
                    <a:lnTo>
                      <a:pt x="225" y="231"/>
                    </a:lnTo>
                    <a:lnTo>
                      <a:pt x="221" y="227"/>
                    </a:lnTo>
                    <a:lnTo>
                      <a:pt x="223" y="223"/>
                    </a:lnTo>
                    <a:lnTo>
                      <a:pt x="225" y="221"/>
                    </a:lnTo>
                    <a:lnTo>
                      <a:pt x="225" y="213"/>
                    </a:lnTo>
                    <a:lnTo>
                      <a:pt x="225" y="204"/>
                    </a:lnTo>
                    <a:lnTo>
                      <a:pt x="227" y="202"/>
                    </a:lnTo>
                    <a:lnTo>
                      <a:pt x="227" y="202"/>
                    </a:lnTo>
                    <a:lnTo>
                      <a:pt x="247" y="209"/>
                    </a:lnTo>
                    <a:lnTo>
                      <a:pt x="252" y="209"/>
                    </a:lnTo>
                    <a:lnTo>
                      <a:pt x="258" y="215"/>
                    </a:lnTo>
                    <a:lnTo>
                      <a:pt x="272" y="217"/>
                    </a:lnTo>
                    <a:lnTo>
                      <a:pt x="272" y="215"/>
                    </a:lnTo>
                    <a:lnTo>
                      <a:pt x="276" y="213"/>
                    </a:lnTo>
                    <a:lnTo>
                      <a:pt x="280" y="209"/>
                    </a:lnTo>
                    <a:lnTo>
                      <a:pt x="288" y="211"/>
                    </a:lnTo>
                    <a:lnTo>
                      <a:pt x="290" y="209"/>
                    </a:lnTo>
                    <a:lnTo>
                      <a:pt x="290" y="207"/>
                    </a:lnTo>
                    <a:lnTo>
                      <a:pt x="286" y="202"/>
                    </a:lnTo>
                    <a:lnTo>
                      <a:pt x="284" y="198"/>
                    </a:lnTo>
                    <a:lnTo>
                      <a:pt x="280" y="186"/>
                    </a:lnTo>
                    <a:lnTo>
                      <a:pt x="282" y="176"/>
                    </a:lnTo>
                    <a:lnTo>
                      <a:pt x="276" y="170"/>
                    </a:lnTo>
                    <a:lnTo>
                      <a:pt x="278" y="168"/>
                    </a:lnTo>
                    <a:lnTo>
                      <a:pt x="286" y="164"/>
                    </a:lnTo>
                    <a:lnTo>
                      <a:pt x="288" y="162"/>
                    </a:lnTo>
                    <a:lnTo>
                      <a:pt x="284" y="155"/>
                    </a:lnTo>
                    <a:lnTo>
                      <a:pt x="274" y="145"/>
                    </a:lnTo>
                    <a:lnTo>
                      <a:pt x="272" y="143"/>
                    </a:lnTo>
                    <a:lnTo>
                      <a:pt x="270" y="137"/>
                    </a:lnTo>
                    <a:lnTo>
                      <a:pt x="270" y="127"/>
                    </a:lnTo>
                    <a:lnTo>
                      <a:pt x="272" y="117"/>
                    </a:lnTo>
                    <a:lnTo>
                      <a:pt x="272" y="117"/>
                    </a:lnTo>
                    <a:lnTo>
                      <a:pt x="258" y="115"/>
                    </a:lnTo>
                    <a:lnTo>
                      <a:pt x="256" y="106"/>
                    </a:lnTo>
                    <a:lnTo>
                      <a:pt x="256" y="98"/>
                    </a:lnTo>
                    <a:lnTo>
                      <a:pt x="256" y="96"/>
                    </a:lnTo>
                    <a:lnTo>
                      <a:pt x="247" y="94"/>
                    </a:lnTo>
                    <a:lnTo>
                      <a:pt x="239" y="92"/>
                    </a:lnTo>
                    <a:lnTo>
                      <a:pt x="233" y="90"/>
                    </a:lnTo>
                    <a:lnTo>
                      <a:pt x="231" y="88"/>
                    </a:lnTo>
                    <a:lnTo>
                      <a:pt x="233" y="86"/>
                    </a:lnTo>
                    <a:lnTo>
                      <a:pt x="233" y="80"/>
                    </a:lnTo>
                    <a:lnTo>
                      <a:pt x="225" y="78"/>
                    </a:lnTo>
                    <a:lnTo>
                      <a:pt x="209" y="78"/>
                    </a:lnTo>
                    <a:lnTo>
                      <a:pt x="200" y="82"/>
                    </a:lnTo>
                    <a:lnTo>
                      <a:pt x="200" y="80"/>
                    </a:lnTo>
                    <a:lnTo>
                      <a:pt x="194" y="74"/>
                    </a:lnTo>
                    <a:lnTo>
                      <a:pt x="176" y="61"/>
                    </a:lnTo>
                    <a:lnTo>
                      <a:pt x="168" y="57"/>
                    </a:lnTo>
                    <a:lnTo>
                      <a:pt x="166" y="65"/>
                    </a:lnTo>
                    <a:lnTo>
                      <a:pt x="166" y="67"/>
                    </a:lnTo>
                    <a:lnTo>
                      <a:pt x="164" y="67"/>
                    </a:lnTo>
                    <a:lnTo>
                      <a:pt x="158" y="63"/>
                    </a:lnTo>
                    <a:lnTo>
                      <a:pt x="153" y="59"/>
                    </a:lnTo>
                    <a:lnTo>
                      <a:pt x="147" y="45"/>
                    </a:lnTo>
                    <a:lnTo>
                      <a:pt x="145" y="39"/>
                    </a:lnTo>
                    <a:lnTo>
                      <a:pt x="147" y="22"/>
                    </a:lnTo>
                    <a:lnTo>
                      <a:pt x="147" y="16"/>
                    </a:lnTo>
                    <a:lnTo>
                      <a:pt x="153" y="6"/>
                    </a:lnTo>
                    <a:lnTo>
                      <a:pt x="153" y="4"/>
                    </a:lnTo>
                    <a:lnTo>
                      <a:pt x="151" y="0"/>
                    </a:lnTo>
                    <a:lnTo>
                      <a:pt x="14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7" name="Freeform 588"/>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8" name="Freeform 589"/>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29" name="Freeform 590"/>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 name="Freeform 591"/>
              <p:cNvSpPr>
                <a:spLocks/>
              </p:cNvSpPr>
              <p:nvPr/>
            </p:nvSpPr>
            <p:spPr bwMode="auto">
              <a:xfrm>
                <a:off x="4520" y="1285"/>
                <a:ext cx="72" cy="35"/>
              </a:xfrm>
              <a:custGeom>
                <a:avLst/>
                <a:gdLst>
                  <a:gd name="T0" fmla="*/ 41 w 72"/>
                  <a:gd name="T1" fmla="*/ 0 h 35"/>
                  <a:gd name="T2" fmla="*/ 33 w 72"/>
                  <a:gd name="T3" fmla="*/ 2 h 35"/>
                  <a:gd name="T4" fmla="*/ 27 w 72"/>
                  <a:gd name="T5" fmla="*/ 4 h 35"/>
                  <a:gd name="T6" fmla="*/ 18 w 72"/>
                  <a:gd name="T7" fmla="*/ 8 h 35"/>
                  <a:gd name="T8" fmla="*/ 14 w 72"/>
                  <a:gd name="T9" fmla="*/ 8 h 35"/>
                  <a:gd name="T10" fmla="*/ 6 w 72"/>
                  <a:gd name="T11" fmla="*/ 10 h 35"/>
                  <a:gd name="T12" fmla="*/ 2 w 72"/>
                  <a:gd name="T13" fmla="*/ 10 h 35"/>
                  <a:gd name="T14" fmla="*/ 0 w 72"/>
                  <a:gd name="T15" fmla="*/ 14 h 35"/>
                  <a:gd name="T16" fmla="*/ 2 w 72"/>
                  <a:gd name="T17" fmla="*/ 16 h 35"/>
                  <a:gd name="T18" fmla="*/ 4 w 72"/>
                  <a:gd name="T19" fmla="*/ 18 h 35"/>
                  <a:gd name="T20" fmla="*/ 6 w 72"/>
                  <a:gd name="T21" fmla="*/ 20 h 35"/>
                  <a:gd name="T22" fmla="*/ 8 w 72"/>
                  <a:gd name="T23" fmla="*/ 24 h 35"/>
                  <a:gd name="T24" fmla="*/ 12 w 72"/>
                  <a:gd name="T25" fmla="*/ 29 h 35"/>
                  <a:gd name="T26" fmla="*/ 14 w 72"/>
                  <a:gd name="T27" fmla="*/ 35 h 35"/>
                  <a:gd name="T28" fmla="*/ 49 w 72"/>
                  <a:gd name="T29" fmla="*/ 35 h 35"/>
                  <a:gd name="T30" fmla="*/ 49 w 72"/>
                  <a:gd name="T31" fmla="*/ 33 h 35"/>
                  <a:gd name="T32" fmla="*/ 51 w 72"/>
                  <a:gd name="T33" fmla="*/ 29 h 35"/>
                  <a:gd name="T34" fmla="*/ 53 w 72"/>
                  <a:gd name="T35" fmla="*/ 31 h 35"/>
                  <a:gd name="T36" fmla="*/ 53 w 72"/>
                  <a:gd name="T37" fmla="*/ 33 h 35"/>
                  <a:gd name="T38" fmla="*/ 55 w 72"/>
                  <a:gd name="T39" fmla="*/ 31 h 35"/>
                  <a:gd name="T40" fmla="*/ 59 w 72"/>
                  <a:gd name="T41" fmla="*/ 29 h 35"/>
                  <a:gd name="T42" fmla="*/ 61 w 72"/>
                  <a:gd name="T43" fmla="*/ 31 h 35"/>
                  <a:gd name="T44" fmla="*/ 65 w 72"/>
                  <a:gd name="T45" fmla="*/ 33 h 35"/>
                  <a:gd name="T46" fmla="*/ 72 w 72"/>
                  <a:gd name="T47" fmla="*/ 31 h 35"/>
                  <a:gd name="T48" fmla="*/ 72 w 72"/>
                  <a:gd name="T49" fmla="*/ 16 h 35"/>
                  <a:gd name="T50" fmla="*/ 72 w 72"/>
                  <a:gd name="T51" fmla="*/ 16 h 35"/>
                  <a:gd name="T52" fmla="*/ 72 w 72"/>
                  <a:gd name="T53" fmla="*/ 12 h 35"/>
                  <a:gd name="T54" fmla="*/ 72 w 72"/>
                  <a:gd name="T55" fmla="*/ 12 h 35"/>
                  <a:gd name="T56" fmla="*/ 72 w 72"/>
                  <a:gd name="T57" fmla="*/ 2 h 35"/>
                  <a:gd name="T58" fmla="*/ 70 w 72"/>
                  <a:gd name="T59" fmla="*/ 2 h 35"/>
                  <a:gd name="T60" fmla="*/ 63 w 72"/>
                  <a:gd name="T61" fmla="*/ 0 h 35"/>
                  <a:gd name="T62" fmla="*/ 57 w 72"/>
                  <a:gd name="T63" fmla="*/ 0 h 35"/>
                  <a:gd name="T64" fmla="*/ 49 w 72"/>
                  <a:gd name="T65" fmla="*/ 0 h 35"/>
                  <a:gd name="T66" fmla="*/ 41 w 72"/>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35">
                    <a:moveTo>
                      <a:pt x="41" y="0"/>
                    </a:moveTo>
                    <a:lnTo>
                      <a:pt x="33" y="2"/>
                    </a:lnTo>
                    <a:lnTo>
                      <a:pt x="27" y="4"/>
                    </a:lnTo>
                    <a:lnTo>
                      <a:pt x="18" y="8"/>
                    </a:lnTo>
                    <a:lnTo>
                      <a:pt x="14" y="8"/>
                    </a:lnTo>
                    <a:lnTo>
                      <a:pt x="6" y="10"/>
                    </a:lnTo>
                    <a:lnTo>
                      <a:pt x="2" y="10"/>
                    </a:lnTo>
                    <a:lnTo>
                      <a:pt x="0" y="14"/>
                    </a:lnTo>
                    <a:lnTo>
                      <a:pt x="2" y="16"/>
                    </a:lnTo>
                    <a:lnTo>
                      <a:pt x="4" y="18"/>
                    </a:lnTo>
                    <a:lnTo>
                      <a:pt x="6" y="20"/>
                    </a:lnTo>
                    <a:lnTo>
                      <a:pt x="8" y="24"/>
                    </a:lnTo>
                    <a:lnTo>
                      <a:pt x="12" y="29"/>
                    </a:lnTo>
                    <a:lnTo>
                      <a:pt x="14" y="35"/>
                    </a:lnTo>
                    <a:lnTo>
                      <a:pt x="49" y="35"/>
                    </a:lnTo>
                    <a:lnTo>
                      <a:pt x="49" y="33"/>
                    </a:lnTo>
                    <a:lnTo>
                      <a:pt x="51" y="29"/>
                    </a:lnTo>
                    <a:lnTo>
                      <a:pt x="53" y="31"/>
                    </a:lnTo>
                    <a:lnTo>
                      <a:pt x="53" y="33"/>
                    </a:lnTo>
                    <a:lnTo>
                      <a:pt x="55" y="31"/>
                    </a:lnTo>
                    <a:lnTo>
                      <a:pt x="59" y="29"/>
                    </a:lnTo>
                    <a:lnTo>
                      <a:pt x="61" y="31"/>
                    </a:lnTo>
                    <a:lnTo>
                      <a:pt x="65" y="33"/>
                    </a:lnTo>
                    <a:lnTo>
                      <a:pt x="72" y="31"/>
                    </a:lnTo>
                    <a:lnTo>
                      <a:pt x="72" y="16"/>
                    </a:lnTo>
                    <a:lnTo>
                      <a:pt x="72" y="16"/>
                    </a:lnTo>
                    <a:lnTo>
                      <a:pt x="72" y="12"/>
                    </a:lnTo>
                    <a:lnTo>
                      <a:pt x="72" y="12"/>
                    </a:lnTo>
                    <a:lnTo>
                      <a:pt x="72" y="2"/>
                    </a:lnTo>
                    <a:lnTo>
                      <a:pt x="70" y="2"/>
                    </a:lnTo>
                    <a:lnTo>
                      <a:pt x="63" y="0"/>
                    </a:lnTo>
                    <a:lnTo>
                      <a:pt x="57" y="0"/>
                    </a:lnTo>
                    <a:lnTo>
                      <a:pt x="49" y="0"/>
                    </a:lnTo>
                    <a:lnTo>
                      <a:pt x="4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1" name="Freeform 592"/>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2" name="Freeform 593"/>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3" name="Freeform 594"/>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4" name="Freeform 595"/>
              <p:cNvSpPr>
                <a:spLocks/>
              </p:cNvSpPr>
              <p:nvPr/>
            </p:nvSpPr>
            <p:spPr bwMode="auto">
              <a:xfrm>
                <a:off x="4348" y="1332"/>
                <a:ext cx="374" cy="327"/>
              </a:xfrm>
              <a:custGeom>
                <a:avLst/>
                <a:gdLst>
                  <a:gd name="T0" fmla="*/ 221 w 374"/>
                  <a:gd name="T1" fmla="*/ 6 h 327"/>
                  <a:gd name="T2" fmla="*/ 227 w 374"/>
                  <a:gd name="T3" fmla="*/ 16 h 327"/>
                  <a:gd name="T4" fmla="*/ 205 w 374"/>
                  <a:gd name="T5" fmla="*/ 12 h 327"/>
                  <a:gd name="T6" fmla="*/ 180 w 374"/>
                  <a:gd name="T7" fmla="*/ 2 h 327"/>
                  <a:gd name="T8" fmla="*/ 141 w 374"/>
                  <a:gd name="T9" fmla="*/ 37 h 327"/>
                  <a:gd name="T10" fmla="*/ 119 w 374"/>
                  <a:gd name="T11" fmla="*/ 47 h 327"/>
                  <a:gd name="T12" fmla="*/ 105 w 374"/>
                  <a:gd name="T13" fmla="*/ 86 h 327"/>
                  <a:gd name="T14" fmla="*/ 107 w 374"/>
                  <a:gd name="T15" fmla="*/ 108 h 327"/>
                  <a:gd name="T16" fmla="*/ 125 w 374"/>
                  <a:gd name="T17" fmla="*/ 108 h 327"/>
                  <a:gd name="T18" fmla="*/ 133 w 374"/>
                  <a:gd name="T19" fmla="*/ 98 h 327"/>
                  <a:gd name="T20" fmla="*/ 152 w 374"/>
                  <a:gd name="T21" fmla="*/ 108 h 327"/>
                  <a:gd name="T22" fmla="*/ 143 w 374"/>
                  <a:gd name="T23" fmla="*/ 125 h 327"/>
                  <a:gd name="T24" fmla="*/ 131 w 374"/>
                  <a:gd name="T25" fmla="*/ 117 h 327"/>
                  <a:gd name="T26" fmla="*/ 121 w 374"/>
                  <a:gd name="T27" fmla="*/ 125 h 327"/>
                  <a:gd name="T28" fmla="*/ 109 w 374"/>
                  <a:gd name="T29" fmla="*/ 123 h 327"/>
                  <a:gd name="T30" fmla="*/ 101 w 374"/>
                  <a:gd name="T31" fmla="*/ 129 h 327"/>
                  <a:gd name="T32" fmla="*/ 72 w 374"/>
                  <a:gd name="T33" fmla="*/ 141 h 327"/>
                  <a:gd name="T34" fmla="*/ 60 w 374"/>
                  <a:gd name="T35" fmla="*/ 172 h 327"/>
                  <a:gd name="T36" fmla="*/ 35 w 374"/>
                  <a:gd name="T37" fmla="*/ 200 h 327"/>
                  <a:gd name="T38" fmla="*/ 11 w 374"/>
                  <a:gd name="T39" fmla="*/ 200 h 327"/>
                  <a:gd name="T40" fmla="*/ 0 w 374"/>
                  <a:gd name="T41" fmla="*/ 219 h 327"/>
                  <a:gd name="T42" fmla="*/ 11 w 374"/>
                  <a:gd name="T43" fmla="*/ 235 h 327"/>
                  <a:gd name="T44" fmla="*/ 37 w 374"/>
                  <a:gd name="T45" fmla="*/ 268 h 327"/>
                  <a:gd name="T46" fmla="*/ 62 w 374"/>
                  <a:gd name="T47" fmla="*/ 284 h 327"/>
                  <a:gd name="T48" fmla="*/ 76 w 374"/>
                  <a:gd name="T49" fmla="*/ 278 h 327"/>
                  <a:gd name="T50" fmla="*/ 99 w 374"/>
                  <a:gd name="T51" fmla="*/ 280 h 327"/>
                  <a:gd name="T52" fmla="*/ 109 w 374"/>
                  <a:gd name="T53" fmla="*/ 315 h 327"/>
                  <a:gd name="T54" fmla="*/ 186 w 374"/>
                  <a:gd name="T55" fmla="*/ 317 h 327"/>
                  <a:gd name="T56" fmla="*/ 211 w 374"/>
                  <a:gd name="T57" fmla="*/ 315 h 327"/>
                  <a:gd name="T58" fmla="*/ 227 w 374"/>
                  <a:gd name="T59" fmla="*/ 315 h 327"/>
                  <a:gd name="T60" fmla="*/ 262 w 374"/>
                  <a:gd name="T61" fmla="*/ 309 h 327"/>
                  <a:gd name="T62" fmla="*/ 286 w 374"/>
                  <a:gd name="T63" fmla="*/ 323 h 327"/>
                  <a:gd name="T64" fmla="*/ 309 w 374"/>
                  <a:gd name="T65" fmla="*/ 319 h 327"/>
                  <a:gd name="T66" fmla="*/ 340 w 374"/>
                  <a:gd name="T67" fmla="*/ 298 h 327"/>
                  <a:gd name="T68" fmla="*/ 354 w 374"/>
                  <a:gd name="T69" fmla="*/ 272 h 327"/>
                  <a:gd name="T70" fmla="*/ 364 w 374"/>
                  <a:gd name="T71" fmla="*/ 243 h 327"/>
                  <a:gd name="T72" fmla="*/ 370 w 374"/>
                  <a:gd name="T73" fmla="*/ 204 h 327"/>
                  <a:gd name="T74" fmla="*/ 356 w 374"/>
                  <a:gd name="T75" fmla="*/ 202 h 327"/>
                  <a:gd name="T76" fmla="*/ 325 w 374"/>
                  <a:gd name="T77" fmla="*/ 209 h 327"/>
                  <a:gd name="T78" fmla="*/ 301 w 374"/>
                  <a:gd name="T79" fmla="*/ 190 h 327"/>
                  <a:gd name="T80" fmla="*/ 297 w 374"/>
                  <a:gd name="T81" fmla="*/ 166 h 327"/>
                  <a:gd name="T82" fmla="*/ 291 w 374"/>
                  <a:gd name="T83" fmla="*/ 194 h 327"/>
                  <a:gd name="T84" fmla="*/ 268 w 374"/>
                  <a:gd name="T85" fmla="*/ 211 h 327"/>
                  <a:gd name="T86" fmla="*/ 297 w 374"/>
                  <a:gd name="T87" fmla="*/ 213 h 327"/>
                  <a:gd name="T88" fmla="*/ 280 w 374"/>
                  <a:gd name="T89" fmla="*/ 227 h 327"/>
                  <a:gd name="T90" fmla="*/ 262 w 374"/>
                  <a:gd name="T91" fmla="*/ 251 h 327"/>
                  <a:gd name="T92" fmla="*/ 250 w 374"/>
                  <a:gd name="T93" fmla="*/ 282 h 327"/>
                  <a:gd name="T94" fmla="*/ 237 w 374"/>
                  <a:gd name="T95" fmla="*/ 266 h 327"/>
                  <a:gd name="T96" fmla="*/ 233 w 374"/>
                  <a:gd name="T97" fmla="*/ 221 h 327"/>
                  <a:gd name="T98" fmla="*/ 260 w 374"/>
                  <a:gd name="T99" fmla="*/ 184 h 327"/>
                  <a:gd name="T100" fmla="*/ 266 w 374"/>
                  <a:gd name="T101" fmla="*/ 166 h 327"/>
                  <a:gd name="T102" fmla="*/ 280 w 374"/>
                  <a:gd name="T103" fmla="*/ 149 h 327"/>
                  <a:gd name="T104" fmla="*/ 289 w 374"/>
                  <a:gd name="T105" fmla="*/ 131 h 327"/>
                  <a:gd name="T106" fmla="*/ 307 w 374"/>
                  <a:gd name="T107" fmla="*/ 112 h 327"/>
                  <a:gd name="T108" fmla="*/ 313 w 374"/>
                  <a:gd name="T109" fmla="*/ 102 h 327"/>
                  <a:gd name="T110" fmla="*/ 282 w 374"/>
                  <a:gd name="T111" fmla="*/ 57 h 327"/>
                  <a:gd name="T112" fmla="*/ 272 w 374"/>
                  <a:gd name="T113" fmla="*/ 22 h 327"/>
                  <a:gd name="T114" fmla="*/ 246 w 374"/>
                  <a:gd name="T115"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4" h="327">
                    <a:moveTo>
                      <a:pt x="235" y="2"/>
                    </a:moveTo>
                    <a:lnTo>
                      <a:pt x="231" y="0"/>
                    </a:lnTo>
                    <a:lnTo>
                      <a:pt x="227" y="2"/>
                    </a:lnTo>
                    <a:lnTo>
                      <a:pt x="225" y="2"/>
                    </a:lnTo>
                    <a:lnTo>
                      <a:pt x="221" y="6"/>
                    </a:lnTo>
                    <a:lnTo>
                      <a:pt x="221" y="8"/>
                    </a:lnTo>
                    <a:lnTo>
                      <a:pt x="223" y="8"/>
                    </a:lnTo>
                    <a:lnTo>
                      <a:pt x="225" y="10"/>
                    </a:lnTo>
                    <a:lnTo>
                      <a:pt x="227" y="12"/>
                    </a:lnTo>
                    <a:lnTo>
                      <a:pt x="227" y="16"/>
                    </a:lnTo>
                    <a:lnTo>
                      <a:pt x="227" y="18"/>
                    </a:lnTo>
                    <a:lnTo>
                      <a:pt x="223" y="18"/>
                    </a:lnTo>
                    <a:lnTo>
                      <a:pt x="219" y="16"/>
                    </a:lnTo>
                    <a:lnTo>
                      <a:pt x="215" y="16"/>
                    </a:lnTo>
                    <a:lnTo>
                      <a:pt x="205" y="12"/>
                    </a:lnTo>
                    <a:lnTo>
                      <a:pt x="195" y="8"/>
                    </a:lnTo>
                    <a:lnTo>
                      <a:pt x="193" y="4"/>
                    </a:lnTo>
                    <a:lnTo>
                      <a:pt x="188" y="2"/>
                    </a:lnTo>
                    <a:lnTo>
                      <a:pt x="184" y="0"/>
                    </a:lnTo>
                    <a:lnTo>
                      <a:pt x="180" y="2"/>
                    </a:lnTo>
                    <a:lnTo>
                      <a:pt x="170" y="8"/>
                    </a:lnTo>
                    <a:lnTo>
                      <a:pt x="158" y="16"/>
                    </a:lnTo>
                    <a:lnTo>
                      <a:pt x="154" y="27"/>
                    </a:lnTo>
                    <a:lnTo>
                      <a:pt x="148" y="33"/>
                    </a:lnTo>
                    <a:lnTo>
                      <a:pt x="141" y="37"/>
                    </a:lnTo>
                    <a:lnTo>
                      <a:pt x="133" y="41"/>
                    </a:lnTo>
                    <a:lnTo>
                      <a:pt x="129" y="43"/>
                    </a:lnTo>
                    <a:lnTo>
                      <a:pt x="125" y="43"/>
                    </a:lnTo>
                    <a:lnTo>
                      <a:pt x="121" y="43"/>
                    </a:lnTo>
                    <a:lnTo>
                      <a:pt x="119" y="47"/>
                    </a:lnTo>
                    <a:lnTo>
                      <a:pt x="119" y="49"/>
                    </a:lnTo>
                    <a:lnTo>
                      <a:pt x="121" y="51"/>
                    </a:lnTo>
                    <a:lnTo>
                      <a:pt x="119" y="59"/>
                    </a:lnTo>
                    <a:lnTo>
                      <a:pt x="109" y="76"/>
                    </a:lnTo>
                    <a:lnTo>
                      <a:pt x="105" y="86"/>
                    </a:lnTo>
                    <a:lnTo>
                      <a:pt x="101" y="94"/>
                    </a:lnTo>
                    <a:lnTo>
                      <a:pt x="99" y="100"/>
                    </a:lnTo>
                    <a:lnTo>
                      <a:pt x="96" y="106"/>
                    </a:lnTo>
                    <a:lnTo>
                      <a:pt x="101" y="110"/>
                    </a:lnTo>
                    <a:lnTo>
                      <a:pt x="107" y="108"/>
                    </a:lnTo>
                    <a:lnTo>
                      <a:pt x="113" y="106"/>
                    </a:lnTo>
                    <a:lnTo>
                      <a:pt x="117" y="104"/>
                    </a:lnTo>
                    <a:lnTo>
                      <a:pt x="119" y="104"/>
                    </a:lnTo>
                    <a:lnTo>
                      <a:pt x="123" y="108"/>
                    </a:lnTo>
                    <a:lnTo>
                      <a:pt x="125" y="108"/>
                    </a:lnTo>
                    <a:lnTo>
                      <a:pt x="127" y="106"/>
                    </a:lnTo>
                    <a:lnTo>
                      <a:pt x="129" y="104"/>
                    </a:lnTo>
                    <a:lnTo>
                      <a:pt x="131" y="98"/>
                    </a:lnTo>
                    <a:lnTo>
                      <a:pt x="131" y="98"/>
                    </a:lnTo>
                    <a:lnTo>
                      <a:pt x="133" y="98"/>
                    </a:lnTo>
                    <a:lnTo>
                      <a:pt x="135" y="100"/>
                    </a:lnTo>
                    <a:lnTo>
                      <a:pt x="139" y="102"/>
                    </a:lnTo>
                    <a:lnTo>
                      <a:pt x="143" y="104"/>
                    </a:lnTo>
                    <a:lnTo>
                      <a:pt x="148" y="104"/>
                    </a:lnTo>
                    <a:lnTo>
                      <a:pt x="152" y="108"/>
                    </a:lnTo>
                    <a:lnTo>
                      <a:pt x="152" y="112"/>
                    </a:lnTo>
                    <a:lnTo>
                      <a:pt x="152" y="119"/>
                    </a:lnTo>
                    <a:lnTo>
                      <a:pt x="152" y="121"/>
                    </a:lnTo>
                    <a:lnTo>
                      <a:pt x="148" y="123"/>
                    </a:lnTo>
                    <a:lnTo>
                      <a:pt x="143" y="125"/>
                    </a:lnTo>
                    <a:lnTo>
                      <a:pt x="137" y="125"/>
                    </a:lnTo>
                    <a:lnTo>
                      <a:pt x="133" y="123"/>
                    </a:lnTo>
                    <a:lnTo>
                      <a:pt x="133" y="121"/>
                    </a:lnTo>
                    <a:lnTo>
                      <a:pt x="131" y="119"/>
                    </a:lnTo>
                    <a:lnTo>
                      <a:pt x="131" y="117"/>
                    </a:lnTo>
                    <a:lnTo>
                      <a:pt x="127" y="117"/>
                    </a:lnTo>
                    <a:lnTo>
                      <a:pt x="125" y="117"/>
                    </a:lnTo>
                    <a:lnTo>
                      <a:pt x="123" y="117"/>
                    </a:lnTo>
                    <a:lnTo>
                      <a:pt x="121" y="119"/>
                    </a:lnTo>
                    <a:lnTo>
                      <a:pt x="121" y="125"/>
                    </a:lnTo>
                    <a:lnTo>
                      <a:pt x="119" y="125"/>
                    </a:lnTo>
                    <a:lnTo>
                      <a:pt x="115" y="125"/>
                    </a:lnTo>
                    <a:lnTo>
                      <a:pt x="113" y="123"/>
                    </a:lnTo>
                    <a:lnTo>
                      <a:pt x="111" y="123"/>
                    </a:lnTo>
                    <a:lnTo>
                      <a:pt x="109" y="123"/>
                    </a:lnTo>
                    <a:lnTo>
                      <a:pt x="107" y="125"/>
                    </a:lnTo>
                    <a:lnTo>
                      <a:pt x="107" y="127"/>
                    </a:lnTo>
                    <a:lnTo>
                      <a:pt x="107" y="129"/>
                    </a:lnTo>
                    <a:lnTo>
                      <a:pt x="105" y="131"/>
                    </a:lnTo>
                    <a:lnTo>
                      <a:pt x="101" y="129"/>
                    </a:lnTo>
                    <a:lnTo>
                      <a:pt x="92" y="123"/>
                    </a:lnTo>
                    <a:lnTo>
                      <a:pt x="88" y="123"/>
                    </a:lnTo>
                    <a:lnTo>
                      <a:pt x="84" y="125"/>
                    </a:lnTo>
                    <a:lnTo>
                      <a:pt x="76" y="137"/>
                    </a:lnTo>
                    <a:lnTo>
                      <a:pt x="72" y="141"/>
                    </a:lnTo>
                    <a:lnTo>
                      <a:pt x="68" y="145"/>
                    </a:lnTo>
                    <a:lnTo>
                      <a:pt x="66" y="153"/>
                    </a:lnTo>
                    <a:lnTo>
                      <a:pt x="64" y="157"/>
                    </a:lnTo>
                    <a:lnTo>
                      <a:pt x="64" y="166"/>
                    </a:lnTo>
                    <a:lnTo>
                      <a:pt x="60" y="172"/>
                    </a:lnTo>
                    <a:lnTo>
                      <a:pt x="56" y="180"/>
                    </a:lnTo>
                    <a:lnTo>
                      <a:pt x="54" y="184"/>
                    </a:lnTo>
                    <a:lnTo>
                      <a:pt x="47" y="192"/>
                    </a:lnTo>
                    <a:lnTo>
                      <a:pt x="41" y="196"/>
                    </a:lnTo>
                    <a:lnTo>
                      <a:pt x="35" y="200"/>
                    </a:lnTo>
                    <a:lnTo>
                      <a:pt x="33" y="204"/>
                    </a:lnTo>
                    <a:lnTo>
                      <a:pt x="27" y="206"/>
                    </a:lnTo>
                    <a:lnTo>
                      <a:pt x="19" y="206"/>
                    </a:lnTo>
                    <a:lnTo>
                      <a:pt x="15" y="204"/>
                    </a:lnTo>
                    <a:lnTo>
                      <a:pt x="11" y="200"/>
                    </a:lnTo>
                    <a:lnTo>
                      <a:pt x="7" y="200"/>
                    </a:lnTo>
                    <a:lnTo>
                      <a:pt x="2" y="204"/>
                    </a:lnTo>
                    <a:lnTo>
                      <a:pt x="0" y="209"/>
                    </a:lnTo>
                    <a:lnTo>
                      <a:pt x="0" y="215"/>
                    </a:lnTo>
                    <a:lnTo>
                      <a:pt x="0" y="219"/>
                    </a:lnTo>
                    <a:lnTo>
                      <a:pt x="0" y="221"/>
                    </a:lnTo>
                    <a:lnTo>
                      <a:pt x="5" y="223"/>
                    </a:lnTo>
                    <a:lnTo>
                      <a:pt x="7" y="223"/>
                    </a:lnTo>
                    <a:lnTo>
                      <a:pt x="9" y="229"/>
                    </a:lnTo>
                    <a:lnTo>
                      <a:pt x="11" y="235"/>
                    </a:lnTo>
                    <a:lnTo>
                      <a:pt x="13" y="243"/>
                    </a:lnTo>
                    <a:lnTo>
                      <a:pt x="15" y="249"/>
                    </a:lnTo>
                    <a:lnTo>
                      <a:pt x="19" y="256"/>
                    </a:lnTo>
                    <a:lnTo>
                      <a:pt x="27" y="262"/>
                    </a:lnTo>
                    <a:lnTo>
                      <a:pt x="37" y="268"/>
                    </a:lnTo>
                    <a:lnTo>
                      <a:pt x="47" y="276"/>
                    </a:lnTo>
                    <a:lnTo>
                      <a:pt x="54" y="280"/>
                    </a:lnTo>
                    <a:lnTo>
                      <a:pt x="54" y="282"/>
                    </a:lnTo>
                    <a:lnTo>
                      <a:pt x="56" y="282"/>
                    </a:lnTo>
                    <a:lnTo>
                      <a:pt x="62" y="284"/>
                    </a:lnTo>
                    <a:lnTo>
                      <a:pt x="64" y="284"/>
                    </a:lnTo>
                    <a:lnTo>
                      <a:pt x="66" y="280"/>
                    </a:lnTo>
                    <a:lnTo>
                      <a:pt x="68" y="278"/>
                    </a:lnTo>
                    <a:lnTo>
                      <a:pt x="72" y="280"/>
                    </a:lnTo>
                    <a:lnTo>
                      <a:pt x="76" y="278"/>
                    </a:lnTo>
                    <a:lnTo>
                      <a:pt x="80" y="278"/>
                    </a:lnTo>
                    <a:lnTo>
                      <a:pt x="82" y="272"/>
                    </a:lnTo>
                    <a:lnTo>
                      <a:pt x="86" y="272"/>
                    </a:lnTo>
                    <a:lnTo>
                      <a:pt x="94" y="276"/>
                    </a:lnTo>
                    <a:lnTo>
                      <a:pt x="99" y="280"/>
                    </a:lnTo>
                    <a:lnTo>
                      <a:pt x="101" y="284"/>
                    </a:lnTo>
                    <a:lnTo>
                      <a:pt x="105" y="294"/>
                    </a:lnTo>
                    <a:lnTo>
                      <a:pt x="107" y="296"/>
                    </a:lnTo>
                    <a:lnTo>
                      <a:pt x="107" y="298"/>
                    </a:lnTo>
                    <a:lnTo>
                      <a:pt x="109" y="315"/>
                    </a:lnTo>
                    <a:lnTo>
                      <a:pt x="115" y="327"/>
                    </a:lnTo>
                    <a:lnTo>
                      <a:pt x="186" y="327"/>
                    </a:lnTo>
                    <a:lnTo>
                      <a:pt x="186" y="325"/>
                    </a:lnTo>
                    <a:lnTo>
                      <a:pt x="184" y="321"/>
                    </a:lnTo>
                    <a:lnTo>
                      <a:pt x="186" y="317"/>
                    </a:lnTo>
                    <a:lnTo>
                      <a:pt x="195" y="321"/>
                    </a:lnTo>
                    <a:lnTo>
                      <a:pt x="199" y="325"/>
                    </a:lnTo>
                    <a:lnTo>
                      <a:pt x="207" y="323"/>
                    </a:lnTo>
                    <a:lnTo>
                      <a:pt x="211" y="319"/>
                    </a:lnTo>
                    <a:lnTo>
                      <a:pt x="211" y="315"/>
                    </a:lnTo>
                    <a:lnTo>
                      <a:pt x="215" y="315"/>
                    </a:lnTo>
                    <a:lnTo>
                      <a:pt x="217" y="315"/>
                    </a:lnTo>
                    <a:lnTo>
                      <a:pt x="217" y="317"/>
                    </a:lnTo>
                    <a:lnTo>
                      <a:pt x="219" y="317"/>
                    </a:lnTo>
                    <a:lnTo>
                      <a:pt x="227" y="315"/>
                    </a:lnTo>
                    <a:lnTo>
                      <a:pt x="229" y="317"/>
                    </a:lnTo>
                    <a:lnTo>
                      <a:pt x="237" y="313"/>
                    </a:lnTo>
                    <a:lnTo>
                      <a:pt x="252" y="303"/>
                    </a:lnTo>
                    <a:lnTo>
                      <a:pt x="260" y="309"/>
                    </a:lnTo>
                    <a:lnTo>
                      <a:pt x="262" y="309"/>
                    </a:lnTo>
                    <a:lnTo>
                      <a:pt x="270" y="315"/>
                    </a:lnTo>
                    <a:lnTo>
                      <a:pt x="276" y="323"/>
                    </a:lnTo>
                    <a:lnTo>
                      <a:pt x="278" y="325"/>
                    </a:lnTo>
                    <a:lnTo>
                      <a:pt x="282" y="325"/>
                    </a:lnTo>
                    <a:lnTo>
                      <a:pt x="286" y="323"/>
                    </a:lnTo>
                    <a:lnTo>
                      <a:pt x="289" y="321"/>
                    </a:lnTo>
                    <a:lnTo>
                      <a:pt x="293" y="321"/>
                    </a:lnTo>
                    <a:lnTo>
                      <a:pt x="299" y="317"/>
                    </a:lnTo>
                    <a:lnTo>
                      <a:pt x="303" y="319"/>
                    </a:lnTo>
                    <a:lnTo>
                      <a:pt x="309" y="319"/>
                    </a:lnTo>
                    <a:lnTo>
                      <a:pt x="313" y="317"/>
                    </a:lnTo>
                    <a:lnTo>
                      <a:pt x="323" y="315"/>
                    </a:lnTo>
                    <a:lnTo>
                      <a:pt x="325" y="311"/>
                    </a:lnTo>
                    <a:lnTo>
                      <a:pt x="329" y="309"/>
                    </a:lnTo>
                    <a:lnTo>
                      <a:pt x="340" y="298"/>
                    </a:lnTo>
                    <a:lnTo>
                      <a:pt x="340" y="294"/>
                    </a:lnTo>
                    <a:lnTo>
                      <a:pt x="346" y="288"/>
                    </a:lnTo>
                    <a:lnTo>
                      <a:pt x="346" y="278"/>
                    </a:lnTo>
                    <a:lnTo>
                      <a:pt x="348" y="274"/>
                    </a:lnTo>
                    <a:lnTo>
                      <a:pt x="354" y="272"/>
                    </a:lnTo>
                    <a:lnTo>
                      <a:pt x="356" y="262"/>
                    </a:lnTo>
                    <a:lnTo>
                      <a:pt x="358" y="260"/>
                    </a:lnTo>
                    <a:lnTo>
                      <a:pt x="360" y="260"/>
                    </a:lnTo>
                    <a:lnTo>
                      <a:pt x="362" y="251"/>
                    </a:lnTo>
                    <a:lnTo>
                      <a:pt x="364" y="243"/>
                    </a:lnTo>
                    <a:lnTo>
                      <a:pt x="368" y="241"/>
                    </a:lnTo>
                    <a:lnTo>
                      <a:pt x="370" y="241"/>
                    </a:lnTo>
                    <a:lnTo>
                      <a:pt x="374" y="241"/>
                    </a:lnTo>
                    <a:lnTo>
                      <a:pt x="374" y="204"/>
                    </a:lnTo>
                    <a:lnTo>
                      <a:pt x="370" y="204"/>
                    </a:lnTo>
                    <a:lnTo>
                      <a:pt x="368" y="202"/>
                    </a:lnTo>
                    <a:lnTo>
                      <a:pt x="368" y="200"/>
                    </a:lnTo>
                    <a:lnTo>
                      <a:pt x="366" y="200"/>
                    </a:lnTo>
                    <a:lnTo>
                      <a:pt x="360" y="200"/>
                    </a:lnTo>
                    <a:lnTo>
                      <a:pt x="356" y="202"/>
                    </a:lnTo>
                    <a:lnTo>
                      <a:pt x="346" y="200"/>
                    </a:lnTo>
                    <a:lnTo>
                      <a:pt x="340" y="200"/>
                    </a:lnTo>
                    <a:lnTo>
                      <a:pt x="333" y="200"/>
                    </a:lnTo>
                    <a:lnTo>
                      <a:pt x="329" y="204"/>
                    </a:lnTo>
                    <a:lnTo>
                      <a:pt x="325" y="209"/>
                    </a:lnTo>
                    <a:lnTo>
                      <a:pt x="321" y="211"/>
                    </a:lnTo>
                    <a:lnTo>
                      <a:pt x="313" y="209"/>
                    </a:lnTo>
                    <a:lnTo>
                      <a:pt x="305" y="204"/>
                    </a:lnTo>
                    <a:lnTo>
                      <a:pt x="301" y="196"/>
                    </a:lnTo>
                    <a:lnTo>
                      <a:pt x="301" y="190"/>
                    </a:lnTo>
                    <a:lnTo>
                      <a:pt x="301" y="182"/>
                    </a:lnTo>
                    <a:lnTo>
                      <a:pt x="303" y="176"/>
                    </a:lnTo>
                    <a:lnTo>
                      <a:pt x="301" y="170"/>
                    </a:lnTo>
                    <a:lnTo>
                      <a:pt x="297" y="164"/>
                    </a:lnTo>
                    <a:lnTo>
                      <a:pt x="297" y="166"/>
                    </a:lnTo>
                    <a:lnTo>
                      <a:pt x="297" y="176"/>
                    </a:lnTo>
                    <a:lnTo>
                      <a:pt x="293" y="178"/>
                    </a:lnTo>
                    <a:lnTo>
                      <a:pt x="293" y="184"/>
                    </a:lnTo>
                    <a:lnTo>
                      <a:pt x="293" y="186"/>
                    </a:lnTo>
                    <a:lnTo>
                      <a:pt x="291" y="194"/>
                    </a:lnTo>
                    <a:lnTo>
                      <a:pt x="289" y="196"/>
                    </a:lnTo>
                    <a:lnTo>
                      <a:pt x="286" y="204"/>
                    </a:lnTo>
                    <a:lnTo>
                      <a:pt x="274" y="209"/>
                    </a:lnTo>
                    <a:lnTo>
                      <a:pt x="270" y="209"/>
                    </a:lnTo>
                    <a:lnTo>
                      <a:pt x="268" y="211"/>
                    </a:lnTo>
                    <a:lnTo>
                      <a:pt x="274" y="211"/>
                    </a:lnTo>
                    <a:lnTo>
                      <a:pt x="280" y="213"/>
                    </a:lnTo>
                    <a:lnTo>
                      <a:pt x="286" y="215"/>
                    </a:lnTo>
                    <a:lnTo>
                      <a:pt x="293" y="213"/>
                    </a:lnTo>
                    <a:lnTo>
                      <a:pt x="297" y="213"/>
                    </a:lnTo>
                    <a:lnTo>
                      <a:pt x="299" y="217"/>
                    </a:lnTo>
                    <a:lnTo>
                      <a:pt x="297" y="225"/>
                    </a:lnTo>
                    <a:lnTo>
                      <a:pt x="293" y="231"/>
                    </a:lnTo>
                    <a:lnTo>
                      <a:pt x="286" y="231"/>
                    </a:lnTo>
                    <a:lnTo>
                      <a:pt x="280" y="227"/>
                    </a:lnTo>
                    <a:lnTo>
                      <a:pt x="272" y="225"/>
                    </a:lnTo>
                    <a:lnTo>
                      <a:pt x="266" y="227"/>
                    </a:lnTo>
                    <a:lnTo>
                      <a:pt x="262" y="233"/>
                    </a:lnTo>
                    <a:lnTo>
                      <a:pt x="260" y="243"/>
                    </a:lnTo>
                    <a:lnTo>
                      <a:pt x="262" y="251"/>
                    </a:lnTo>
                    <a:lnTo>
                      <a:pt x="266" y="258"/>
                    </a:lnTo>
                    <a:lnTo>
                      <a:pt x="264" y="266"/>
                    </a:lnTo>
                    <a:lnTo>
                      <a:pt x="260" y="274"/>
                    </a:lnTo>
                    <a:lnTo>
                      <a:pt x="254" y="280"/>
                    </a:lnTo>
                    <a:lnTo>
                      <a:pt x="250" y="282"/>
                    </a:lnTo>
                    <a:lnTo>
                      <a:pt x="244" y="282"/>
                    </a:lnTo>
                    <a:lnTo>
                      <a:pt x="239" y="278"/>
                    </a:lnTo>
                    <a:lnTo>
                      <a:pt x="239" y="276"/>
                    </a:lnTo>
                    <a:lnTo>
                      <a:pt x="237" y="272"/>
                    </a:lnTo>
                    <a:lnTo>
                      <a:pt x="237" y="266"/>
                    </a:lnTo>
                    <a:lnTo>
                      <a:pt x="235" y="258"/>
                    </a:lnTo>
                    <a:lnTo>
                      <a:pt x="233" y="249"/>
                    </a:lnTo>
                    <a:lnTo>
                      <a:pt x="231" y="233"/>
                    </a:lnTo>
                    <a:lnTo>
                      <a:pt x="233" y="221"/>
                    </a:lnTo>
                    <a:lnTo>
                      <a:pt x="233" y="221"/>
                    </a:lnTo>
                    <a:lnTo>
                      <a:pt x="237" y="217"/>
                    </a:lnTo>
                    <a:lnTo>
                      <a:pt x="237" y="209"/>
                    </a:lnTo>
                    <a:lnTo>
                      <a:pt x="237" y="202"/>
                    </a:lnTo>
                    <a:lnTo>
                      <a:pt x="239" y="198"/>
                    </a:lnTo>
                    <a:lnTo>
                      <a:pt x="260" y="184"/>
                    </a:lnTo>
                    <a:lnTo>
                      <a:pt x="268" y="184"/>
                    </a:lnTo>
                    <a:lnTo>
                      <a:pt x="270" y="180"/>
                    </a:lnTo>
                    <a:lnTo>
                      <a:pt x="268" y="178"/>
                    </a:lnTo>
                    <a:lnTo>
                      <a:pt x="268" y="170"/>
                    </a:lnTo>
                    <a:lnTo>
                      <a:pt x="266" y="166"/>
                    </a:lnTo>
                    <a:lnTo>
                      <a:pt x="264" y="159"/>
                    </a:lnTo>
                    <a:lnTo>
                      <a:pt x="268" y="155"/>
                    </a:lnTo>
                    <a:lnTo>
                      <a:pt x="274" y="155"/>
                    </a:lnTo>
                    <a:lnTo>
                      <a:pt x="280" y="153"/>
                    </a:lnTo>
                    <a:lnTo>
                      <a:pt x="280" y="149"/>
                    </a:lnTo>
                    <a:lnTo>
                      <a:pt x="280" y="149"/>
                    </a:lnTo>
                    <a:lnTo>
                      <a:pt x="280" y="143"/>
                    </a:lnTo>
                    <a:lnTo>
                      <a:pt x="282" y="141"/>
                    </a:lnTo>
                    <a:lnTo>
                      <a:pt x="284" y="137"/>
                    </a:lnTo>
                    <a:lnTo>
                      <a:pt x="289" y="131"/>
                    </a:lnTo>
                    <a:lnTo>
                      <a:pt x="289" y="127"/>
                    </a:lnTo>
                    <a:lnTo>
                      <a:pt x="291" y="123"/>
                    </a:lnTo>
                    <a:lnTo>
                      <a:pt x="297" y="117"/>
                    </a:lnTo>
                    <a:lnTo>
                      <a:pt x="301" y="114"/>
                    </a:lnTo>
                    <a:lnTo>
                      <a:pt x="307" y="112"/>
                    </a:lnTo>
                    <a:lnTo>
                      <a:pt x="311" y="112"/>
                    </a:lnTo>
                    <a:lnTo>
                      <a:pt x="315" y="110"/>
                    </a:lnTo>
                    <a:lnTo>
                      <a:pt x="319" y="110"/>
                    </a:lnTo>
                    <a:lnTo>
                      <a:pt x="315" y="106"/>
                    </a:lnTo>
                    <a:lnTo>
                      <a:pt x="313" y="102"/>
                    </a:lnTo>
                    <a:lnTo>
                      <a:pt x="297" y="80"/>
                    </a:lnTo>
                    <a:lnTo>
                      <a:pt x="289" y="76"/>
                    </a:lnTo>
                    <a:lnTo>
                      <a:pt x="286" y="72"/>
                    </a:lnTo>
                    <a:lnTo>
                      <a:pt x="284" y="65"/>
                    </a:lnTo>
                    <a:lnTo>
                      <a:pt x="282" y="57"/>
                    </a:lnTo>
                    <a:lnTo>
                      <a:pt x="278" y="51"/>
                    </a:lnTo>
                    <a:lnTo>
                      <a:pt x="274" y="43"/>
                    </a:lnTo>
                    <a:lnTo>
                      <a:pt x="274" y="35"/>
                    </a:lnTo>
                    <a:lnTo>
                      <a:pt x="272" y="29"/>
                    </a:lnTo>
                    <a:lnTo>
                      <a:pt x="272" y="22"/>
                    </a:lnTo>
                    <a:lnTo>
                      <a:pt x="274" y="18"/>
                    </a:lnTo>
                    <a:lnTo>
                      <a:pt x="274" y="16"/>
                    </a:lnTo>
                    <a:lnTo>
                      <a:pt x="262" y="8"/>
                    </a:lnTo>
                    <a:lnTo>
                      <a:pt x="252" y="2"/>
                    </a:lnTo>
                    <a:lnTo>
                      <a:pt x="246" y="0"/>
                    </a:lnTo>
                    <a:lnTo>
                      <a:pt x="235"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5" name="Freeform 596"/>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6" name="Freeform 597"/>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37" name="Freeform 598"/>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8" name="Freeform 599"/>
              <p:cNvSpPr>
                <a:spLocks/>
              </p:cNvSpPr>
              <p:nvPr/>
            </p:nvSpPr>
            <p:spPr bwMode="auto">
              <a:xfrm>
                <a:off x="4532" y="1463"/>
                <a:ext cx="491" cy="501"/>
              </a:xfrm>
              <a:custGeom>
                <a:avLst/>
                <a:gdLst>
                  <a:gd name="T0" fmla="*/ 305 w 491"/>
                  <a:gd name="T1" fmla="*/ 47 h 501"/>
                  <a:gd name="T2" fmla="*/ 282 w 491"/>
                  <a:gd name="T3" fmla="*/ 53 h 501"/>
                  <a:gd name="T4" fmla="*/ 266 w 491"/>
                  <a:gd name="T5" fmla="*/ 26 h 501"/>
                  <a:gd name="T6" fmla="*/ 248 w 491"/>
                  <a:gd name="T7" fmla="*/ 31 h 501"/>
                  <a:gd name="T8" fmla="*/ 221 w 491"/>
                  <a:gd name="T9" fmla="*/ 20 h 501"/>
                  <a:gd name="T10" fmla="*/ 223 w 491"/>
                  <a:gd name="T11" fmla="*/ 55 h 501"/>
                  <a:gd name="T12" fmla="*/ 215 w 491"/>
                  <a:gd name="T13" fmla="*/ 84 h 501"/>
                  <a:gd name="T14" fmla="*/ 205 w 491"/>
                  <a:gd name="T15" fmla="*/ 96 h 501"/>
                  <a:gd name="T16" fmla="*/ 203 w 491"/>
                  <a:gd name="T17" fmla="*/ 151 h 501"/>
                  <a:gd name="T18" fmla="*/ 252 w 491"/>
                  <a:gd name="T19" fmla="*/ 141 h 501"/>
                  <a:gd name="T20" fmla="*/ 252 w 491"/>
                  <a:gd name="T21" fmla="*/ 172 h 501"/>
                  <a:gd name="T22" fmla="*/ 225 w 491"/>
                  <a:gd name="T23" fmla="*/ 176 h 501"/>
                  <a:gd name="T24" fmla="*/ 211 w 491"/>
                  <a:gd name="T25" fmla="*/ 184 h 501"/>
                  <a:gd name="T26" fmla="*/ 190 w 491"/>
                  <a:gd name="T27" fmla="*/ 165 h 501"/>
                  <a:gd name="T28" fmla="*/ 174 w 491"/>
                  <a:gd name="T29" fmla="*/ 133 h 501"/>
                  <a:gd name="T30" fmla="*/ 162 w 491"/>
                  <a:gd name="T31" fmla="*/ 147 h 501"/>
                  <a:gd name="T32" fmla="*/ 139 w 491"/>
                  <a:gd name="T33" fmla="*/ 184 h 501"/>
                  <a:gd name="T34" fmla="*/ 105 w 491"/>
                  <a:gd name="T35" fmla="*/ 190 h 501"/>
                  <a:gd name="T36" fmla="*/ 78 w 491"/>
                  <a:gd name="T37" fmla="*/ 178 h 501"/>
                  <a:gd name="T38" fmla="*/ 35 w 491"/>
                  <a:gd name="T39" fmla="*/ 186 h 501"/>
                  <a:gd name="T40" fmla="*/ 23 w 491"/>
                  <a:gd name="T41" fmla="*/ 192 h 501"/>
                  <a:gd name="T42" fmla="*/ 2 w 491"/>
                  <a:gd name="T43" fmla="*/ 202 h 501"/>
                  <a:gd name="T44" fmla="*/ 11 w 491"/>
                  <a:gd name="T45" fmla="*/ 268 h 501"/>
                  <a:gd name="T46" fmla="*/ 19 w 491"/>
                  <a:gd name="T47" fmla="*/ 311 h 501"/>
                  <a:gd name="T48" fmla="*/ 62 w 491"/>
                  <a:gd name="T49" fmla="*/ 352 h 501"/>
                  <a:gd name="T50" fmla="*/ 82 w 491"/>
                  <a:gd name="T51" fmla="*/ 405 h 501"/>
                  <a:gd name="T52" fmla="*/ 45 w 491"/>
                  <a:gd name="T53" fmla="*/ 401 h 501"/>
                  <a:gd name="T54" fmla="*/ 60 w 491"/>
                  <a:gd name="T55" fmla="*/ 452 h 501"/>
                  <a:gd name="T56" fmla="*/ 88 w 491"/>
                  <a:gd name="T57" fmla="*/ 464 h 501"/>
                  <a:gd name="T58" fmla="*/ 141 w 491"/>
                  <a:gd name="T59" fmla="*/ 468 h 501"/>
                  <a:gd name="T60" fmla="*/ 143 w 491"/>
                  <a:gd name="T61" fmla="*/ 488 h 501"/>
                  <a:gd name="T62" fmla="*/ 178 w 491"/>
                  <a:gd name="T63" fmla="*/ 472 h 501"/>
                  <a:gd name="T64" fmla="*/ 184 w 491"/>
                  <a:gd name="T65" fmla="*/ 458 h 501"/>
                  <a:gd name="T66" fmla="*/ 205 w 491"/>
                  <a:gd name="T67" fmla="*/ 429 h 501"/>
                  <a:gd name="T68" fmla="*/ 217 w 491"/>
                  <a:gd name="T69" fmla="*/ 405 h 501"/>
                  <a:gd name="T70" fmla="*/ 223 w 491"/>
                  <a:gd name="T71" fmla="*/ 392 h 501"/>
                  <a:gd name="T72" fmla="*/ 252 w 491"/>
                  <a:gd name="T73" fmla="*/ 368 h 501"/>
                  <a:gd name="T74" fmla="*/ 305 w 491"/>
                  <a:gd name="T75" fmla="*/ 368 h 501"/>
                  <a:gd name="T76" fmla="*/ 321 w 491"/>
                  <a:gd name="T77" fmla="*/ 390 h 501"/>
                  <a:gd name="T78" fmla="*/ 323 w 491"/>
                  <a:gd name="T79" fmla="*/ 411 h 501"/>
                  <a:gd name="T80" fmla="*/ 342 w 491"/>
                  <a:gd name="T81" fmla="*/ 429 h 501"/>
                  <a:gd name="T82" fmla="*/ 403 w 491"/>
                  <a:gd name="T83" fmla="*/ 433 h 501"/>
                  <a:gd name="T84" fmla="*/ 444 w 491"/>
                  <a:gd name="T85" fmla="*/ 419 h 501"/>
                  <a:gd name="T86" fmla="*/ 462 w 491"/>
                  <a:gd name="T87" fmla="*/ 407 h 501"/>
                  <a:gd name="T88" fmla="*/ 462 w 491"/>
                  <a:gd name="T89" fmla="*/ 374 h 501"/>
                  <a:gd name="T90" fmla="*/ 476 w 491"/>
                  <a:gd name="T91" fmla="*/ 343 h 501"/>
                  <a:gd name="T92" fmla="*/ 489 w 491"/>
                  <a:gd name="T93" fmla="*/ 311 h 501"/>
                  <a:gd name="T94" fmla="*/ 468 w 491"/>
                  <a:gd name="T95" fmla="*/ 120 h 501"/>
                  <a:gd name="T96" fmla="*/ 440 w 491"/>
                  <a:gd name="T97" fmla="*/ 112 h 501"/>
                  <a:gd name="T98" fmla="*/ 423 w 491"/>
                  <a:gd name="T99" fmla="*/ 110 h 501"/>
                  <a:gd name="T100" fmla="*/ 446 w 491"/>
                  <a:gd name="T101" fmla="*/ 78 h 501"/>
                  <a:gd name="T102" fmla="*/ 401 w 491"/>
                  <a:gd name="T103" fmla="*/ 63 h 501"/>
                  <a:gd name="T104" fmla="*/ 370 w 491"/>
                  <a:gd name="T105" fmla="*/ 65 h 501"/>
                  <a:gd name="T106" fmla="*/ 344 w 491"/>
                  <a:gd name="T107" fmla="*/ 57 h 501"/>
                  <a:gd name="T108" fmla="*/ 333 w 491"/>
                  <a:gd name="T109" fmla="*/ 1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1" h="501">
                    <a:moveTo>
                      <a:pt x="309" y="10"/>
                    </a:moveTo>
                    <a:lnTo>
                      <a:pt x="315" y="22"/>
                    </a:lnTo>
                    <a:lnTo>
                      <a:pt x="317" y="26"/>
                    </a:lnTo>
                    <a:lnTo>
                      <a:pt x="309" y="35"/>
                    </a:lnTo>
                    <a:lnTo>
                      <a:pt x="309" y="43"/>
                    </a:lnTo>
                    <a:lnTo>
                      <a:pt x="305" y="47"/>
                    </a:lnTo>
                    <a:lnTo>
                      <a:pt x="305" y="53"/>
                    </a:lnTo>
                    <a:lnTo>
                      <a:pt x="301" y="57"/>
                    </a:lnTo>
                    <a:lnTo>
                      <a:pt x="297" y="57"/>
                    </a:lnTo>
                    <a:lnTo>
                      <a:pt x="293" y="57"/>
                    </a:lnTo>
                    <a:lnTo>
                      <a:pt x="286" y="55"/>
                    </a:lnTo>
                    <a:lnTo>
                      <a:pt x="282" y="53"/>
                    </a:lnTo>
                    <a:lnTo>
                      <a:pt x="284" y="49"/>
                    </a:lnTo>
                    <a:lnTo>
                      <a:pt x="276" y="45"/>
                    </a:lnTo>
                    <a:lnTo>
                      <a:pt x="264" y="39"/>
                    </a:lnTo>
                    <a:lnTo>
                      <a:pt x="262" y="37"/>
                    </a:lnTo>
                    <a:lnTo>
                      <a:pt x="264" y="33"/>
                    </a:lnTo>
                    <a:lnTo>
                      <a:pt x="266" y="26"/>
                    </a:lnTo>
                    <a:lnTo>
                      <a:pt x="266" y="24"/>
                    </a:lnTo>
                    <a:lnTo>
                      <a:pt x="264" y="24"/>
                    </a:lnTo>
                    <a:lnTo>
                      <a:pt x="262" y="24"/>
                    </a:lnTo>
                    <a:lnTo>
                      <a:pt x="252" y="26"/>
                    </a:lnTo>
                    <a:lnTo>
                      <a:pt x="250" y="28"/>
                    </a:lnTo>
                    <a:lnTo>
                      <a:pt x="248" y="31"/>
                    </a:lnTo>
                    <a:lnTo>
                      <a:pt x="243" y="28"/>
                    </a:lnTo>
                    <a:lnTo>
                      <a:pt x="239" y="20"/>
                    </a:lnTo>
                    <a:lnTo>
                      <a:pt x="231" y="20"/>
                    </a:lnTo>
                    <a:lnTo>
                      <a:pt x="227" y="24"/>
                    </a:lnTo>
                    <a:lnTo>
                      <a:pt x="225" y="20"/>
                    </a:lnTo>
                    <a:lnTo>
                      <a:pt x="221" y="20"/>
                    </a:lnTo>
                    <a:lnTo>
                      <a:pt x="221" y="20"/>
                    </a:lnTo>
                    <a:lnTo>
                      <a:pt x="223" y="26"/>
                    </a:lnTo>
                    <a:lnTo>
                      <a:pt x="223" y="35"/>
                    </a:lnTo>
                    <a:lnTo>
                      <a:pt x="223" y="41"/>
                    </a:lnTo>
                    <a:lnTo>
                      <a:pt x="223" y="47"/>
                    </a:lnTo>
                    <a:lnTo>
                      <a:pt x="223" y="55"/>
                    </a:lnTo>
                    <a:lnTo>
                      <a:pt x="221" y="57"/>
                    </a:lnTo>
                    <a:lnTo>
                      <a:pt x="217" y="61"/>
                    </a:lnTo>
                    <a:lnTo>
                      <a:pt x="215" y="67"/>
                    </a:lnTo>
                    <a:lnTo>
                      <a:pt x="215" y="71"/>
                    </a:lnTo>
                    <a:lnTo>
                      <a:pt x="217" y="73"/>
                    </a:lnTo>
                    <a:lnTo>
                      <a:pt x="215" y="84"/>
                    </a:lnTo>
                    <a:lnTo>
                      <a:pt x="213" y="90"/>
                    </a:lnTo>
                    <a:lnTo>
                      <a:pt x="211" y="92"/>
                    </a:lnTo>
                    <a:lnTo>
                      <a:pt x="207" y="94"/>
                    </a:lnTo>
                    <a:lnTo>
                      <a:pt x="207" y="96"/>
                    </a:lnTo>
                    <a:lnTo>
                      <a:pt x="207" y="96"/>
                    </a:lnTo>
                    <a:lnTo>
                      <a:pt x="205" y="96"/>
                    </a:lnTo>
                    <a:lnTo>
                      <a:pt x="205" y="100"/>
                    </a:lnTo>
                    <a:lnTo>
                      <a:pt x="207" y="104"/>
                    </a:lnTo>
                    <a:lnTo>
                      <a:pt x="205" y="110"/>
                    </a:lnTo>
                    <a:lnTo>
                      <a:pt x="203" y="125"/>
                    </a:lnTo>
                    <a:lnTo>
                      <a:pt x="201" y="143"/>
                    </a:lnTo>
                    <a:lnTo>
                      <a:pt x="203" y="151"/>
                    </a:lnTo>
                    <a:lnTo>
                      <a:pt x="207" y="157"/>
                    </a:lnTo>
                    <a:lnTo>
                      <a:pt x="215" y="157"/>
                    </a:lnTo>
                    <a:lnTo>
                      <a:pt x="223" y="155"/>
                    </a:lnTo>
                    <a:lnTo>
                      <a:pt x="231" y="151"/>
                    </a:lnTo>
                    <a:lnTo>
                      <a:pt x="241" y="141"/>
                    </a:lnTo>
                    <a:lnTo>
                      <a:pt x="252" y="141"/>
                    </a:lnTo>
                    <a:lnTo>
                      <a:pt x="256" y="143"/>
                    </a:lnTo>
                    <a:lnTo>
                      <a:pt x="254" y="147"/>
                    </a:lnTo>
                    <a:lnTo>
                      <a:pt x="252" y="151"/>
                    </a:lnTo>
                    <a:lnTo>
                      <a:pt x="250" y="157"/>
                    </a:lnTo>
                    <a:lnTo>
                      <a:pt x="250" y="165"/>
                    </a:lnTo>
                    <a:lnTo>
                      <a:pt x="252" y="172"/>
                    </a:lnTo>
                    <a:lnTo>
                      <a:pt x="252" y="174"/>
                    </a:lnTo>
                    <a:lnTo>
                      <a:pt x="250" y="176"/>
                    </a:lnTo>
                    <a:lnTo>
                      <a:pt x="243" y="176"/>
                    </a:lnTo>
                    <a:lnTo>
                      <a:pt x="237" y="172"/>
                    </a:lnTo>
                    <a:lnTo>
                      <a:pt x="231" y="172"/>
                    </a:lnTo>
                    <a:lnTo>
                      <a:pt x="225" y="176"/>
                    </a:lnTo>
                    <a:lnTo>
                      <a:pt x="221" y="180"/>
                    </a:lnTo>
                    <a:lnTo>
                      <a:pt x="217" y="188"/>
                    </a:lnTo>
                    <a:lnTo>
                      <a:pt x="213" y="192"/>
                    </a:lnTo>
                    <a:lnTo>
                      <a:pt x="211" y="192"/>
                    </a:lnTo>
                    <a:lnTo>
                      <a:pt x="209" y="188"/>
                    </a:lnTo>
                    <a:lnTo>
                      <a:pt x="211" y="184"/>
                    </a:lnTo>
                    <a:lnTo>
                      <a:pt x="213" y="182"/>
                    </a:lnTo>
                    <a:lnTo>
                      <a:pt x="215" y="180"/>
                    </a:lnTo>
                    <a:lnTo>
                      <a:pt x="211" y="178"/>
                    </a:lnTo>
                    <a:lnTo>
                      <a:pt x="205" y="178"/>
                    </a:lnTo>
                    <a:lnTo>
                      <a:pt x="199" y="174"/>
                    </a:lnTo>
                    <a:lnTo>
                      <a:pt x="190" y="165"/>
                    </a:lnTo>
                    <a:lnTo>
                      <a:pt x="184" y="157"/>
                    </a:lnTo>
                    <a:lnTo>
                      <a:pt x="182" y="151"/>
                    </a:lnTo>
                    <a:lnTo>
                      <a:pt x="182" y="141"/>
                    </a:lnTo>
                    <a:lnTo>
                      <a:pt x="178" y="137"/>
                    </a:lnTo>
                    <a:lnTo>
                      <a:pt x="174" y="137"/>
                    </a:lnTo>
                    <a:lnTo>
                      <a:pt x="174" y="133"/>
                    </a:lnTo>
                    <a:lnTo>
                      <a:pt x="176" y="129"/>
                    </a:lnTo>
                    <a:lnTo>
                      <a:pt x="174" y="129"/>
                    </a:lnTo>
                    <a:lnTo>
                      <a:pt x="172" y="131"/>
                    </a:lnTo>
                    <a:lnTo>
                      <a:pt x="170" y="141"/>
                    </a:lnTo>
                    <a:lnTo>
                      <a:pt x="164" y="143"/>
                    </a:lnTo>
                    <a:lnTo>
                      <a:pt x="162" y="147"/>
                    </a:lnTo>
                    <a:lnTo>
                      <a:pt x="162" y="157"/>
                    </a:lnTo>
                    <a:lnTo>
                      <a:pt x="156" y="163"/>
                    </a:lnTo>
                    <a:lnTo>
                      <a:pt x="156" y="167"/>
                    </a:lnTo>
                    <a:lnTo>
                      <a:pt x="145" y="178"/>
                    </a:lnTo>
                    <a:lnTo>
                      <a:pt x="141" y="180"/>
                    </a:lnTo>
                    <a:lnTo>
                      <a:pt x="139" y="184"/>
                    </a:lnTo>
                    <a:lnTo>
                      <a:pt x="129" y="186"/>
                    </a:lnTo>
                    <a:lnTo>
                      <a:pt x="125" y="188"/>
                    </a:lnTo>
                    <a:lnTo>
                      <a:pt x="119" y="188"/>
                    </a:lnTo>
                    <a:lnTo>
                      <a:pt x="115" y="186"/>
                    </a:lnTo>
                    <a:lnTo>
                      <a:pt x="109" y="190"/>
                    </a:lnTo>
                    <a:lnTo>
                      <a:pt x="105" y="190"/>
                    </a:lnTo>
                    <a:lnTo>
                      <a:pt x="102" y="192"/>
                    </a:lnTo>
                    <a:lnTo>
                      <a:pt x="98" y="194"/>
                    </a:lnTo>
                    <a:lnTo>
                      <a:pt x="94" y="194"/>
                    </a:lnTo>
                    <a:lnTo>
                      <a:pt x="92" y="192"/>
                    </a:lnTo>
                    <a:lnTo>
                      <a:pt x="86" y="184"/>
                    </a:lnTo>
                    <a:lnTo>
                      <a:pt x="78" y="178"/>
                    </a:lnTo>
                    <a:lnTo>
                      <a:pt x="76" y="178"/>
                    </a:lnTo>
                    <a:lnTo>
                      <a:pt x="68" y="172"/>
                    </a:lnTo>
                    <a:lnTo>
                      <a:pt x="53" y="182"/>
                    </a:lnTo>
                    <a:lnTo>
                      <a:pt x="45" y="186"/>
                    </a:lnTo>
                    <a:lnTo>
                      <a:pt x="43" y="184"/>
                    </a:lnTo>
                    <a:lnTo>
                      <a:pt x="35" y="186"/>
                    </a:lnTo>
                    <a:lnTo>
                      <a:pt x="33" y="186"/>
                    </a:lnTo>
                    <a:lnTo>
                      <a:pt x="33" y="184"/>
                    </a:lnTo>
                    <a:lnTo>
                      <a:pt x="31" y="184"/>
                    </a:lnTo>
                    <a:lnTo>
                      <a:pt x="27" y="184"/>
                    </a:lnTo>
                    <a:lnTo>
                      <a:pt x="27" y="188"/>
                    </a:lnTo>
                    <a:lnTo>
                      <a:pt x="23" y="192"/>
                    </a:lnTo>
                    <a:lnTo>
                      <a:pt x="15" y="194"/>
                    </a:lnTo>
                    <a:lnTo>
                      <a:pt x="11" y="190"/>
                    </a:lnTo>
                    <a:lnTo>
                      <a:pt x="2" y="186"/>
                    </a:lnTo>
                    <a:lnTo>
                      <a:pt x="0" y="190"/>
                    </a:lnTo>
                    <a:lnTo>
                      <a:pt x="2" y="194"/>
                    </a:lnTo>
                    <a:lnTo>
                      <a:pt x="2" y="202"/>
                    </a:lnTo>
                    <a:lnTo>
                      <a:pt x="6" y="215"/>
                    </a:lnTo>
                    <a:lnTo>
                      <a:pt x="4" y="223"/>
                    </a:lnTo>
                    <a:lnTo>
                      <a:pt x="13" y="231"/>
                    </a:lnTo>
                    <a:lnTo>
                      <a:pt x="9" y="249"/>
                    </a:lnTo>
                    <a:lnTo>
                      <a:pt x="11" y="264"/>
                    </a:lnTo>
                    <a:lnTo>
                      <a:pt x="11" y="268"/>
                    </a:lnTo>
                    <a:lnTo>
                      <a:pt x="13" y="272"/>
                    </a:lnTo>
                    <a:lnTo>
                      <a:pt x="19" y="278"/>
                    </a:lnTo>
                    <a:lnTo>
                      <a:pt x="21" y="278"/>
                    </a:lnTo>
                    <a:lnTo>
                      <a:pt x="23" y="286"/>
                    </a:lnTo>
                    <a:lnTo>
                      <a:pt x="17" y="300"/>
                    </a:lnTo>
                    <a:lnTo>
                      <a:pt x="19" y="311"/>
                    </a:lnTo>
                    <a:lnTo>
                      <a:pt x="21" y="313"/>
                    </a:lnTo>
                    <a:lnTo>
                      <a:pt x="21" y="317"/>
                    </a:lnTo>
                    <a:lnTo>
                      <a:pt x="31" y="333"/>
                    </a:lnTo>
                    <a:lnTo>
                      <a:pt x="37" y="333"/>
                    </a:lnTo>
                    <a:lnTo>
                      <a:pt x="47" y="339"/>
                    </a:lnTo>
                    <a:lnTo>
                      <a:pt x="62" y="352"/>
                    </a:lnTo>
                    <a:lnTo>
                      <a:pt x="68" y="360"/>
                    </a:lnTo>
                    <a:lnTo>
                      <a:pt x="70" y="364"/>
                    </a:lnTo>
                    <a:lnTo>
                      <a:pt x="76" y="376"/>
                    </a:lnTo>
                    <a:lnTo>
                      <a:pt x="84" y="386"/>
                    </a:lnTo>
                    <a:lnTo>
                      <a:pt x="84" y="399"/>
                    </a:lnTo>
                    <a:lnTo>
                      <a:pt x="82" y="405"/>
                    </a:lnTo>
                    <a:lnTo>
                      <a:pt x="76" y="407"/>
                    </a:lnTo>
                    <a:lnTo>
                      <a:pt x="68" y="415"/>
                    </a:lnTo>
                    <a:lnTo>
                      <a:pt x="66" y="413"/>
                    </a:lnTo>
                    <a:lnTo>
                      <a:pt x="53" y="399"/>
                    </a:lnTo>
                    <a:lnTo>
                      <a:pt x="51" y="396"/>
                    </a:lnTo>
                    <a:lnTo>
                      <a:pt x="45" y="401"/>
                    </a:lnTo>
                    <a:lnTo>
                      <a:pt x="41" y="411"/>
                    </a:lnTo>
                    <a:lnTo>
                      <a:pt x="43" y="417"/>
                    </a:lnTo>
                    <a:lnTo>
                      <a:pt x="53" y="431"/>
                    </a:lnTo>
                    <a:lnTo>
                      <a:pt x="51" y="437"/>
                    </a:lnTo>
                    <a:lnTo>
                      <a:pt x="58" y="452"/>
                    </a:lnTo>
                    <a:lnTo>
                      <a:pt x="60" y="452"/>
                    </a:lnTo>
                    <a:lnTo>
                      <a:pt x="62" y="448"/>
                    </a:lnTo>
                    <a:lnTo>
                      <a:pt x="64" y="448"/>
                    </a:lnTo>
                    <a:lnTo>
                      <a:pt x="68" y="450"/>
                    </a:lnTo>
                    <a:lnTo>
                      <a:pt x="70" y="454"/>
                    </a:lnTo>
                    <a:lnTo>
                      <a:pt x="70" y="462"/>
                    </a:lnTo>
                    <a:lnTo>
                      <a:pt x="88" y="464"/>
                    </a:lnTo>
                    <a:lnTo>
                      <a:pt x="86" y="472"/>
                    </a:lnTo>
                    <a:lnTo>
                      <a:pt x="105" y="474"/>
                    </a:lnTo>
                    <a:lnTo>
                      <a:pt x="119" y="474"/>
                    </a:lnTo>
                    <a:lnTo>
                      <a:pt x="131" y="474"/>
                    </a:lnTo>
                    <a:lnTo>
                      <a:pt x="133" y="474"/>
                    </a:lnTo>
                    <a:lnTo>
                      <a:pt x="141" y="468"/>
                    </a:lnTo>
                    <a:lnTo>
                      <a:pt x="145" y="466"/>
                    </a:lnTo>
                    <a:lnTo>
                      <a:pt x="147" y="466"/>
                    </a:lnTo>
                    <a:lnTo>
                      <a:pt x="149" y="470"/>
                    </a:lnTo>
                    <a:lnTo>
                      <a:pt x="149" y="472"/>
                    </a:lnTo>
                    <a:lnTo>
                      <a:pt x="143" y="482"/>
                    </a:lnTo>
                    <a:lnTo>
                      <a:pt x="143" y="488"/>
                    </a:lnTo>
                    <a:lnTo>
                      <a:pt x="143" y="501"/>
                    </a:lnTo>
                    <a:lnTo>
                      <a:pt x="160" y="501"/>
                    </a:lnTo>
                    <a:lnTo>
                      <a:pt x="162" y="488"/>
                    </a:lnTo>
                    <a:lnTo>
                      <a:pt x="168" y="472"/>
                    </a:lnTo>
                    <a:lnTo>
                      <a:pt x="176" y="474"/>
                    </a:lnTo>
                    <a:lnTo>
                      <a:pt x="178" y="472"/>
                    </a:lnTo>
                    <a:lnTo>
                      <a:pt x="176" y="466"/>
                    </a:lnTo>
                    <a:lnTo>
                      <a:pt x="170" y="462"/>
                    </a:lnTo>
                    <a:lnTo>
                      <a:pt x="168" y="460"/>
                    </a:lnTo>
                    <a:lnTo>
                      <a:pt x="174" y="458"/>
                    </a:lnTo>
                    <a:lnTo>
                      <a:pt x="182" y="460"/>
                    </a:lnTo>
                    <a:lnTo>
                      <a:pt x="184" y="458"/>
                    </a:lnTo>
                    <a:lnTo>
                      <a:pt x="184" y="456"/>
                    </a:lnTo>
                    <a:lnTo>
                      <a:pt x="184" y="448"/>
                    </a:lnTo>
                    <a:lnTo>
                      <a:pt x="184" y="444"/>
                    </a:lnTo>
                    <a:lnTo>
                      <a:pt x="194" y="435"/>
                    </a:lnTo>
                    <a:lnTo>
                      <a:pt x="194" y="431"/>
                    </a:lnTo>
                    <a:lnTo>
                      <a:pt x="205" y="429"/>
                    </a:lnTo>
                    <a:lnTo>
                      <a:pt x="207" y="427"/>
                    </a:lnTo>
                    <a:lnTo>
                      <a:pt x="205" y="419"/>
                    </a:lnTo>
                    <a:lnTo>
                      <a:pt x="213" y="415"/>
                    </a:lnTo>
                    <a:lnTo>
                      <a:pt x="217" y="413"/>
                    </a:lnTo>
                    <a:lnTo>
                      <a:pt x="219" y="409"/>
                    </a:lnTo>
                    <a:lnTo>
                      <a:pt x="217" y="405"/>
                    </a:lnTo>
                    <a:lnTo>
                      <a:pt x="213" y="407"/>
                    </a:lnTo>
                    <a:lnTo>
                      <a:pt x="213" y="405"/>
                    </a:lnTo>
                    <a:lnTo>
                      <a:pt x="217" y="399"/>
                    </a:lnTo>
                    <a:lnTo>
                      <a:pt x="217" y="396"/>
                    </a:lnTo>
                    <a:lnTo>
                      <a:pt x="221" y="392"/>
                    </a:lnTo>
                    <a:lnTo>
                      <a:pt x="223" y="392"/>
                    </a:lnTo>
                    <a:lnTo>
                      <a:pt x="233" y="392"/>
                    </a:lnTo>
                    <a:lnTo>
                      <a:pt x="246" y="390"/>
                    </a:lnTo>
                    <a:lnTo>
                      <a:pt x="252" y="388"/>
                    </a:lnTo>
                    <a:lnTo>
                      <a:pt x="254" y="380"/>
                    </a:lnTo>
                    <a:lnTo>
                      <a:pt x="250" y="372"/>
                    </a:lnTo>
                    <a:lnTo>
                      <a:pt x="252" y="368"/>
                    </a:lnTo>
                    <a:lnTo>
                      <a:pt x="274" y="382"/>
                    </a:lnTo>
                    <a:lnTo>
                      <a:pt x="278" y="380"/>
                    </a:lnTo>
                    <a:lnTo>
                      <a:pt x="288" y="368"/>
                    </a:lnTo>
                    <a:lnTo>
                      <a:pt x="297" y="364"/>
                    </a:lnTo>
                    <a:lnTo>
                      <a:pt x="305" y="366"/>
                    </a:lnTo>
                    <a:lnTo>
                      <a:pt x="305" y="368"/>
                    </a:lnTo>
                    <a:lnTo>
                      <a:pt x="309" y="372"/>
                    </a:lnTo>
                    <a:lnTo>
                      <a:pt x="313" y="370"/>
                    </a:lnTo>
                    <a:lnTo>
                      <a:pt x="317" y="374"/>
                    </a:lnTo>
                    <a:lnTo>
                      <a:pt x="331" y="380"/>
                    </a:lnTo>
                    <a:lnTo>
                      <a:pt x="325" y="388"/>
                    </a:lnTo>
                    <a:lnTo>
                      <a:pt x="321" y="390"/>
                    </a:lnTo>
                    <a:lnTo>
                      <a:pt x="315" y="390"/>
                    </a:lnTo>
                    <a:lnTo>
                      <a:pt x="313" y="390"/>
                    </a:lnTo>
                    <a:lnTo>
                      <a:pt x="313" y="399"/>
                    </a:lnTo>
                    <a:lnTo>
                      <a:pt x="317" y="409"/>
                    </a:lnTo>
                    <a:lnTo>
                      <a:pt x="321" y="411"/>
                    </a:lnTo>
                    <a:lnTo>
                      <a:pt x="323" y="411"/>
                    </a:lnTo>
                    <a:lnTo>
                      <a:pt x="323" y="415"/>
                    </a:lnTo>
                    <a:lnTo>
                      <a:pt x="325" y="417"/>
                    </a:lnTo>
                    <a:lnTo>
                      <a:pt x="327" y="421"/>
                    </a:lnTo>
                    <a:lnTo>
                      <a:pt x="331" y="421"/>
                    </a:lnTo>
                    <a:lnTo>
                      <a:pt x="333" y="425"/>
                    </a:lnTo>
                    <a:lnTo>
                      <a:pt x="342" y="429"/>
                    </a:lnTo>
                    <a:lnTo>
                      <a:pt x="344" y="429"/>
                    </a:lnTo>
                    <a:lnTo>
                      <a:pt x="346" y="425"/>
                    </a:lnTo>
                    <a:lnTo>
                      <a:pt x="362" y="421"/>
                    </a:lnTo>
                    <a:lnTo>
                      <a:pt x="380" y="419"/>
                    </a:lnTo>
                    <a:lnTo>
                      <a:pt x="393" y="427"/>
                    </a:lnTo>
                    <a:lnTo>
                      <a:pt x="403" y="433"/>
                    </a:lnTo>
                    <a:lnTo>
                      <a:pt x="405" y="435"/>
                    </a:lnTo>
                    <a:lnTo>
                      <a:pt x="411" y="431"/>
                    </a:lnTo>
                    <a:lnTo>
                      <a:pt x="421" y="427"/>
                    </a:lnTo>
                    <a:lnTo>
                      <a:pt x="436" y="425"/>
                    </a:lnTo>
                    <a:lnTo>
                      <a:pt x="442" y="421"/>
                    </a:lnTo>
                    <a:lnTo>
                      <a:pt x="444" y="419"/>
                    </a:lnTo>
                    <a:lnTo>
                      <a:pt x="440" y="411"/>
                    </a:lnTo>
                    <a:lnTo>
                      <a:pt x="442" y="407"/>
                    </a:lnTo>
                    <a:lnTo>
                      <a:pt x="444" y="407"/>
                    </a:lnTo>
                    <a:lnTo>
                      <a:pt x="450" y="411"/>
                    </a:lnTo>
                    <a:lnTo>
                      <a:pt x="458" y="409"/>
                    </a:lnTo>
                    <a:lnTo>
                      <a:pt x="462" y="407"/>
                    </a:lnTo>
                    <a:lnTo>
                      <a:pt x="474" y="407"/>
                    </a:lnTo>
                    <a:lnTo>
                      <a:pt x="470" y="396"/>
                    </a:lnTo>
                    <a:lnTo>
                      <a:pt x="464" y="392"/>
                    </a:lnTo>
                    <a:lnTo>
                      <a:pt x="462" y="388"/>
                    </a:lnTo>
                    <a:lnTo>
                      <a:pt x="464" y="378"/>
                    </a:lnTo>
                    <a:lnTo>
                      <a:pt x="462" y="374"/>
                    </a:lnTo>
                    <a:lnTo>
                      <a:pt x="462" y="372"/>
                    </a:lnTo>
                    <a:lnTo>
                      <a:pt x="462" y="368"/>
                    </a:lnTo>
                    <a:lnTo>
                      <a:pt x="458" y="354"/>
                    </a:lnTo>
                    <a:lnTo>
                      <a:pt x="468" y="347"/>
                    </a:lnTo>
                    <a:lnTo>
                      <a:pt x="474" y="345"/>
                    </a:lnTo>
                    <a:lnTo>
                      <a:pt x="476" y="343"/>
                    </a:lnTo>
                    <a:lnTo>
                      <a:pt x="470" y="337"/>
                    </a:lnTo>
                    <a:lnTo>
                      <a:pt x="472" y="335"/>
                    </a:lnTo>
                    <a:lnTo>
                      <a:pt x="478" y="331"/>
                    </a:lnTo>
                    <a:lnTo>
                      <a:pt x="483" y="319"/>
                    </a:lnTo>
                    <a:lnTo>
                      <a:pt x="485" y="319"/>
                    </a:lnTo>
                    <a:lnTo>
                      <a:pt x="489" y="311"/>
                    </a:lnTo>
                    <a:lnTo>
                      <a:pt x="491" y="311"/>
                    </a:lnTo>
                    <a:lnTo>
                      <a:pt x="491" y="151"/>
                    </a:lnTo>
                    <a:lnTo>
                      <a:pt x="491" y="151"/>
                    </a:lnTo>
                    <a:lnTo>
                      <a:pt x="491" y="145"/>
                    </a:lnTo>
                    <a:lnTo>
                      <a:pt x="483" y="137"/>
                    </a:lnTo>
                    <a:lnTo>
                      <a:pt x="468" y="120"/>
                    </a:lnTo>
                    <a:lnTo>
                      <a:pt x="466" y="118"/>
                    </a:lnTo>
                    <a:lnTo>
                      <a:pt x="464" y="112"/>
                    </a:lnTo>
                    <a:lnTo>
                      <a:pt x="462" y="112"/>
                    </a:lnTo>
                    <a:lnTo>
                      <a:pt x="456" y="112"/>
                    </a:lnTo>
                    <a:lnTo>
                      <a:pt x="448" y="110"/>
                    </a:lnTo>
                    <a:lnTo>
                      <a:pt x="440" y="112"/>
                    </a:lnTo>
                    <a:lnTo>
                      <a:pt x="438" y="114"/>
                    </a:lnTo>
                    <a:lnTo>
                      <a:pt x="434" y="118"/>
                    </a:lnTo>
                    <a:lnTo>
                      <a:pt x="425" y="120"/>
                    </a:lnTo>
                    <a:lnTo>
                      <a:pt x="423" y="123"/>
                    </a:lnTo>
                    <a:lnTo>
                      <a:pt x="423" y="123"/>
                    </a:lnTo>
                    <a:lnTo>
                      <a:pt x="423" y="110"/>
                    </a:lnTo>
                    <a:lnTo>
                      <a:pt x="421" y="106"/>
                    </a:lnTo>
                    <a:lnTo>
                      <a:pt x="423" y="98"/>
                    </a:lnTo>
                    <a:lnTo>
                      <a:pt x="429" y="92"/>
                    </a:lnTo>
                    <a:lnTo>
                      <a:pt x="440" y="88"/>
                    </a:lnTo>
                    <a:lnTo>
                      <a:pt x="444" y="86"/>
                    </a:lnTo>
                    <a:lnTo>
                      <a:pt x="446" y="78"/>
                    </a:lnTo>
                    <a:lnTo>
                      <a:pt x="444" y="73"/>
                    </a:lnTo>
                    <a:lnTo>
                      <a:pt x="442" y="65"/>
                    </a:lnTo>
                    <a:lnTo>
                      <a:pt x="436" y="67"/>
                    </a:lnTo>
                    <a:lnTo>
                      <a:pt x="417" y="65"/>
                    </a:lnTo>
                    <a:lnTo>
                      <a:pt x="413" y="61"/>
                    </a:lnTo>
                    <a:lnTo>
                      <a:pt x="401" y="63"/>
                    </a:lnTo>
                    <a:lnTo>
                      <a:pt x="389" y="67"/>
                    </a:lnTo>
                    <a:lnTo>
                      <a:pt x="384" y="65"/>
                    </a:lnTo>
                    <a:lnTo>
                      <a:pt x="380" y="65"/>
                    </a:lnTo>
                    <a:lnTo>
                      <a:pt x="374" y="69"/>
                    </a:lnTo>
                    <a:lnTo>
                      <a:pt x="372" y="67"/>
                    </a:lnTo>
                    <a:lnTo>
                      <a:pt x="370" y="65"/>
                    </a:lnTo>
                    <a:lnTo>
                      <a:pt x="368" y="63"/>
                    </a:lnTo>
                    <a:lnTo>
                      <a:pt x="362" y="63"/>
                    </a:lnTo>
                    <a:lnTo>
                      <a:pt x="358" y="63"/>
                    </a:lnTo>
                    <a:lnTo>
                      <a:pt x="356" y="59"/>
                    </a:lnTo>
                    <a:lnTo>
                      <a:pt x="346" y="57"/>
                    </a:lnTo>
                    <a:lnTo>
                      <a:pt x="344" y="57"/>
                    </a:lnTo>
                    <a:lnTo>
                      <a:pt x="342" y="57"/>
                    </a:lnTo>
                    <a:lnTo>
                      <a:pt x="340" y="55"/>
                    </a:lnTo>
                    <a:lnTo>
                      <a:pt x="335" y="49"/>
                    </a:lnTo>
                    <a:lnTo>
                      <a:pt x="342" y="33"/>
                    </a:lnTo>
                    <a:lnTo>
                      <a:pt x="342" y="18"/>
                    </a:lnTo>
                    <a:lnTo>
                      <a:pt x="333" y="18"/>
                    </a:lnTo>
                    <a:lnTo>
                      <a:pt x="340" y="0"/>
                    </a:lnTo>
                    <a:lnTo>
                      <a:pt x="309"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9" name="Freeform 600"/>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0" name="Freeform 601"/>
              <p:cNvSpPr>
                <a:spLocks/>
              </p:cNvSpPr>
              <p:nvPr/>
            </p:nvSpPr>
            <p:spPr bwMode="auto">
              <a:xfrm>
                <a:off x="4277" y="1463"/>
                <a:ext cx="511" cy="533"/>
              </a:xfrm>
              <a:custGeom>
                <a:avLst/>
                <a:gdLst>
                  <a:gd name="T0" fmla="*/ 26 w 511"/>
                  <a:gd name="T1" fmla="*/ 188 h 533"/>
                  <a:gd name="T2" fmla="*/ 43 w 511"/>
                  <a:gd name="T3" fmla="*/ 184 h 533"/>
                  <a:gd name="T4" fmla="*/ 86 w 511"/>
                  <a:gd name="T5" fmla="*/ 184 h 533"/>
                  <a:gd name="T6" fmla="*/ 108 w 511"/>
                  <a:gd name="T7" fmla="*/ 190 h 533"/>
                  <a:gd name="T8" fmla="*/ 141 w 511"/>
                  <a:gd name="T9" fmla="*/ 180 h 533"/>
                  <a:gd name="T10" fmla="*/ 163 w 511"/>
                  <a:gd name="T11" fmla="*/ 143 h 533"/>
                  <a:gd name="T12" fmla="*/ 174 w 511"/>
                  <a:gd name="T13" fmla="*/ 137 h 533"/>
                  <a:gd name="T14" fmla="*/ 198 w 511"/>
                  <a:gd name="T15" fmla="*/ 174 h 533"/>
                  <a:gd name="T16" fmla="*/ 208 w 511"/>
                  <a:gd name="T17" fmla="*/ 188 h 533"/>
                  <a:gd name="T18" fmla="*/ 231 w 511"/>
                  <a:gd name="T19" fmla="*/ 172 h 533"/>
                  <a:gd name="T20" fmla="*/ 249 w 511"/>
                  <a:gd name="T21" fmla="*/ 165 h 533"/>
                  <a:gd name="T22" fmla="*/ 243 w 511"/>
                  <a:gd name="T23" fmla="*/ 141 h 533"/>
                  <a:gd name="T24" fmla="*/ 200 w 511"/>
                  <a:gd name="T25" fmla="*/ 143 h 533"/>
                  <a:gd name="T26" fmla="*/ 206 w 511"/>
                  <a:gd name="T27" fmla="*/ 96 h 533"/>
                  <a:gd name="T28" fmla="*/ 217 w 511"/>
                  <a:gd name="T29" fmla="*/ 73 h 533"/>
                  <a:gd name="T30" fmla="*/ 223 w 511"/>
                  <a:gd name="T31" fmla="*/ 47 h 533"/>
                  <a:gd name="T32" fmla="*/ 225 w 511"/>
                  <a:gd name="T33" fmla="*/ 20 h 533"/>
                  <a:gd name="T34" fmla="*/ 249 w 511"/>
                  <a:gd name="T35" fmla="*/ 28 h 533"/>
                  <a:gd name="T36" fmla="*/ 264 w 511"/>
                  <a:gd name="T37" fmla="*/ 33 h 533"/>
                  <a:gd name="T38" fmla="*/ 286 w 511"/>
                  <a:gd name="T39" fmla="*/ 55 h 533"/>
                  <a:gd name="T40" fmla="*/ 308 w 511"/>
                  <a:gd name="T41" fmla="*/ 43 h 533"/>
                  <a:gd name="T42" fmla="*/ 333 w 511"/>
                  <a:gd name="T43" fmla="*/ 18 h 533"/>
                  <a:gd name="T44" fmla="*/ 345 w 511"/>
                  <a:gd name="T45" fmla="*/ 57 h 533"/>
                  <a:gd name="T46" fmla="*/ 372 w 511"/>
                  <a:gd name="T47" fmla="*/ 65 h 533"/>
                  <a:gd name="T48" fmla="*/ 400 w 511"/>
                  <a:gd name="T49" fmla="*/ 63 h 533"/>
                  <a:gd name="T50" fmla="*/ 445 w 511"/>
                  <a:gd name="T51" fmla="*/ 78 h 533"/>
                  <a:gd name="T52" fmla="*/ 423 w 511"/>
                  <a:gd name="T53" fmla="*/ 110 h 533"/>
                  <a:gd name="T54" fmla="*/ 439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6 w 511"/>
                  <a:gd name="T67" fmla="*/ 300 h 533"/>
                  <a:gd name="T68" fmla="*/ 482 w 511"/>
                  <a:gd name="T69" fmla="*/ 319 h 533"/>
                  <a:gd name="T70" fmla="*/ 468 w 511"/>
                  <a:gd name="T71" fmla="*/ 347 h 533"/>
                  <a:gd name="T72" fmla="*/ 462 w 511"/>
                  <a:gd name="T73" fmla="*/ 388 h 533"/>
                  <a:gd name="T74" fmla="*/ 449 w 511"/>
                  <a:gd name="T75" fmla="*/ 411 h 533"/>
                  <a:gd name="T76" fmla="*/ 435 w 511"/>
                  <a:gd name="T77" fmla="*/ 425 h 533"/>
                  <a:gd name="T78" fmla="*/ 380 w 511"/>
                  <a:gd name="T79" fmla="*/ 419 h 533"/>
                  <a:gd name="T80" fmla="*/ 331 w 511"/>
                  <a:gd name="T81" fmla="*/ 421 h 533"/>
                  <a:gd name="T82" fmla="*/ 317 w 511"/>
                  <a:gd name="T83" fmla="*/ 409 h 533"/>
                  <a:gd name="T84" fmla="*/ 331 w 511"/>
                  <a:gd name="T85" fmla="*/ 380 h 533"/>
                  <a:gd name="T86" fmla="*/ 296 w 511"/>
                  <a:gd name="T87" fmla="*/ 364 h 533"/>
                  <a:gd name="T88" fmla="*/ 253 w 511"/>
                  <a:gd name="T89" fmla="*/ 380 h 533"/>
                  <a:gd name="T90" fmla="*/ 219 w 511"/>
                  <a:gd name="T91" fmla="*/ 396 h 533"/>
                  <a:gd name="T92" fmla="*/ 217 w 511"/>
                  <a:gd name="T93" fmla="*/ 413 h 533"/>
                  <a:gd name="T94" fmla="*/ 194 w 511"/>
                  <a:gd name="T95" fmla="*/ 435 h 533"/>
                  <a:gd name="T96" fmla="*/ 174 w 511"/>
                  <a:gd name="T97" fmla="*/ 458 h 533"/>
                  <a:gd name="T98" fmla="*/ 170 w 511"/>
                  <a:gd name="T99" fmla="*/ 472 h 533"/>
                  <a:gd name="T100" fmla="*/ 159 w 511"/>
                  <a:gd name="T101" fmla="*/ 533 h 533"/>
                  <a:gd name="T102" fmla="*/ 143 w 511"/>
                  <a:gd name="T103" fmla="*/ 482 h 533"/>
                  <a:gd name="T104" fmla="*/ 133 w 511"/>
                  <a:gd name="T105" fmla="*/ 474 h 533"/>
                  <a:gd name="T106" fmla="*/ 71 w 511"/>
                  <a:gd name="T107" fmla="*/ 462 h 533"/>
                  <a:gd name="T108" fmla="*/ 57 w 511"/>
                  <a:gd name="T109" fmla="*/ 452 h 533"/>
                  <a:gd name="T110" fmla="*/ 51 w 511"/>
                  <a:gd name="T111" fmla="*/ 396 h 533"/>
                  <a:gd name="T112" fmla="*/ 86 w 511"/>
                  <a:gd name="T113" fmla="*/ 399 h 533"/>
                  <a:gd name="T114" fmla="*/ 47 w 511"/>
                  <a:gd name="T115" fmla="*/ 339 h 533"/>
                  <a:gd name="T116" fmla="*/ 18 w 511"/>
                  <a:gd name="T117" fmla="*/ 300 h 533"/>
                  <a:gd name="T118" fmla="*/ 10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4" y="186"/>
                    </a:lnTo>
                    <a:lnTo>
                      <a:pt x="10" y="190"/>
                    </a:lnTo>
                    <a:lnTo>
                      <a:pt x="14" y="194"/>
                    </a:lnTo>
                    <a:lnTo>
                      <a:pt x="22" y="192"/>
                    </a:lnTo>
                    <a:lnTo>
                      <a:pt x="26" y="188"/>
                    </a:lnTo>
                    <a:lnTo>
                      <a:pt x="29" y="184"/>
                    </a:lnTo>
                    <a:lnTo>
                      <a:pt x="31" y="184"/>
                    </a:lnTo>
                    <a:lnTo>
                      <a:pt x="33" y="184"/>
                    </a:lnTo>
                    <a:lnTo>
                      <a:pt x="35" y="186"/>
                    </a:lnTo>
                    <a:lnTo>
                      <a:pt x="35" y="186"/>
                    </a:lnTo>
                    <a:lnTo>
                      <a:pt x="43" y="184"/>
                    </a:lnTo>
                    <a:lnTo>
                      <a:pt x="45" y="186"/>
                    </a:lnTo>
                    <a:lnTo>
                      <a:pt x="53" y="182"/>
                    </a:lnTo>
                    <a:lnTo>
                      <a:pt x="67" y="172"/>
                    </a:lnTo>
                    <a:lnTo>
                      <a:pt x="76" y="178"/>
                    </a:lnTo>
                    <a:lnTo>
                      <a:pt x="78" y="178"/>
                    </a:lnTo>
                    <a:lnTo>
                      <a:pt x="86" y="184"/>
                    </a:lnTo>
                    <a:lnTo>
                      <a:pt x="92" y="192"/>
                    </a:lnTo>
                    <a:lnTo>
                      <a:pt x="94" y="194"/>
                    </a:lnTo>
                    <a:lnTo>
                      <a:pt x="98" y="194"/>
                    </a:lnTo>
                    <a:lnTo>
                      <a:pt x="102" y="192"/>
                    </a:lnTo>
                    <a:lnTo>
                      <a:pt x="104" y="190"/>
                    </a:lnTo>
                    <a:lnTo>
                      <a:pt x="108" y="190"/>
                    </a:lnTo>
                    <a:lnTo>
                      <a:pt x="114" y="186"/>
                    </a:lnTo>
                    <a:lnTo>
                      <a:pt x="118" y="188"/>
                    </a:lnTo>
                    <a:lnTo>
                      <a:pt x="125" y="188"/>
                    </a:lnTo>
                    <a:lnTo>
                      <a:pt x="129" y="186"/>
                    </a:lnTo>
                    <a:lnTo>
                      <a:pt x="139" y="184"/>
                    </a:lnTo>
                    <a:lnTo>
                      <a:pt x="141" y="180"/>
                    </a:lnTo>
                    <a:lnTo>
                      <a:pt x="145" y="178"/>
                    </a:lnTo>
                    <a:lnTo>
                      <a:pt x="155" y="167"/>
                    </a:lnTo>
                    <a:lnTo>
                      <a:pt x="155" y="163"/>
                    </a:lnTo>
                    <a:lnTo>
                      <a:pt x="161" y="157"/>
                    </a:lnTo>
                    <a:lnTo>
                      <a:pt x="161" y="147"/>
                    </a:lnTo>
                    <a:lnTo>
                      <a:pt x="163"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2" y="165"/>
                    </a:lnTo>
                    <a:lnTo>
                      <a:pt x="198" y="174"/>
                    </a:lnTo>
                    <a:lnTo>
                      <a:pt x="204" y="178"/>
                    </a:lnTo>
                    <a:lnTo>
                      <a:pt x="210" y="178"/>
                    </a:lnTo>
                    <a:lnTo>
                      <a:pt x="214" y="180"/>
                    </a:lnTo>
                    <a:lnTo>
                      <a:pt x="212" y="182"/>
                    </a:lnTo>
                    <a:lnTo>
                      <a:pt x="210" y="184"/>
                    </a:lnTo>
                    <a:lnTo>
                      <a:pt x="208" y="188"/>
                    </a:lnTo>
                    <a:lnTo>
                      <a:pt x="210" y="192"/>
                    </a:lnTo>
                    <a:lnTo>
                      <a:pt x="212" y="192"/>
                    </a:lnTo>
                    <a:lnTo>
                      <a:pt x="217" y="188"/>
                    </a:lnTo>
                    <a:lnTo>
                      <a:pt x="221" y="180"/>
                    </a:lnTo>
                    <a:lnTo>
                      <a:pt x="225" y="176"/>
                    </a:lnTo>
                    <a:lnTo>
                      <a:pt x="231" y="172"/>
                    </a:lnTo>
                    <a:lnTo>
                      <a:pt x="237" y="172"/>
                    </a:lnTo>
                    <a:lnTo>
                      <a:pt x="245" y="176"/>
                    </a:lnTo>
                    <a:lnTo>
                      <a:pt x="249" y="176"/>
                    </a:lnTo>
                    <a:lnTo>
                      <a:pt x="251" y="174"/>
                    </a:lnTo>
                    <a:lnTo>
                      <a:pt x="251" y="172"/>
                    </a:lnTo>
                    <a:lnTo>
                      <a:pt x="249" y="165"/>
                    </a:lnTo>
                    <a:lnTo>
                      <a:pt x="249" y="157"/>
                    </a:lnTo>
                    <a:lnTo>
                      <a:pt x="251" y="151"/>
                    </a:lnTo>
                    <a:lnTo>
                      <a:pt x="253" y="147"/>
                    </a:lnTo>
                    <a:lnTo>
                      <a:pt x="255" y="143"/>
                    </a:lnTo>
                    <a:lnTo>
                      <a:pt x="251" y="141"/>
                    </a:lnTo>
                    <a:lnTo>
                      <a:pt x="243" y="141"/>
                    </a:lnTo>
                    <a:lnTo>
                      <a:pt x="231" y="151"/>
                    </a:lnTo>
                    <a:lnTo>
                      <a:pt x="223" y="155"/>
                    </a:lnTo>
                    <a:lnTo>
                      <a:pt x="214" y="157"/>
                    </a:lnTo>
                    <a:lnTo>
                      <a:pt x="206" y="157"/>
                    </a:lnTo>
                    <a:lnTo>
                      <a:pt x="202" y="151"/>
                    </a:lnTo>
                    <a:lnTo>
                      <a:pt x="200" y="143"/>
                    </a:lnTo>
                    <a:lnTo>
                      <a:pt x="202" y="125"/>
                    </a:lnTo>
                    <a:lnTo>
                      <a:pt x="204" y="110"/>
                    </a:lnTo>
                    <a:lnTo>
                      <a:pt x="206" y="104"/>
                    </a:lnTo>
                    <a:lnTo>
                      <a:pt x="206" y="100"/>
                    </a:lnTo>
                    <a:lnTo>
                      <a:pt x="204" y="96"/>
                    </a:lnTo>
                    <a:lnTo>
                      <a:pt x="206" y="96"/>
                    </a:lnTo>
                    <a:lnTo>
                      <a:pt x="206" y="94"/>
                    </a:lnTo>
                    <a:lnTo>
                      <a:pt x="206" y="94"/>
                    </a:lnTo>
                    <a:lnTo>
                      <a:pt x="210" y="92"/>
                    </a:lnTo>
                    <a:lnTo>
                      <a:pt x="212" y="90"/>
                    </a:lnTo>
                    <a:lnTo>
                      <a:pt x="217" y="84"/>
                    </a:lnTo>
                    <a:lnTo>
                      <a:pt x="217" y="73"/>
                    </a:lnTo>
                    <a:lnTo>
                      <a:pt x="214" y="71"/>
                    </a:lnTo>
                    <a:lnTo>
                      <a:pt x="214" y="67"/>
                    </a:lnTo>
                    <a:lnTo>
                      <a:pt x="217" y="61"/>
                    </a:lnTo>
                    <a:lnTo>
                      <a:pt x="221" y="57"/>
                    </a:lnTo>
                    <a:lnTo>
                      <a:pt x="223" y="55"/>
                    </a:lnTo>
                    <a:lnTo>
                      <a:pt x="223" y="47"/>
                    </a:lnTo>
                    <a:lnTo>
                      <a:pt x="223" y="41"/>
                    </a:lnTo>
                    <a:lnTo>
                      <a:pt x="223" y="35"/>
                    </a:lnTo>
                    <a:lnTo>
                      <a:pt x="223" y="26"/>
                    </a:lnTo>
                    <a:lnTo>
                      <a:pt x="221" y="20"/>
                    </a:lnTo>
                    <a:lnTo>
                      <a:pt x="223" y="20"/>
                    </a:lnTo>
                    <a:lnTo>
                      <a:pt x="225" y="20"/>
                    </a:lnTo>
                    <a:lnTo>
                      <a:pt x="227" y="24"/>
                    </a:lnTo>
                    <a:lnTo>
                      <a:pt x="233" y="20"/>
                    </a:lnTo>
                    <a:lnTo>
                      <a:pt x="239" y="20"/>
                    </a:lnTo>
                    <a:lnTo>
                      <a:pt x="245" y="28"/>
                    </a:lnTo>
                    <a:lnTo>
                      <a:pt x="247" y="31"/>
                    </a:lnTo>
                    <a:lnTo>
                      <a:pt x="249" y="28"/>
                    </a:lnTo>
                    <a:lnTo>
                      <a:pt x="251" y="26"/>
                    </a:lnTo>
                    <a:lnTo>
                      <a:pt x="261" y="24"/>
                    </a:lnTo>
                    <a:lnTo>
                      <a:pt x="264" y="24"/>
                    </a:lnTo>
                    <a:lnTo>
                      <a:pt x="266" y="24"/>
                    </a:lnTo>
                    <a:lnTo>
                      <a:pt x="266" y="26"/>
                    </a:lnTo>
                    <a:lnTo>
                      <a:pt x="264" y="33"/>
                    </a:lnTo>
                    <a:lnTo>
                      <a:pt x="261" y="37"/>
                    </a:lnTo>
                    <a:lnTo>
                      <a:pt x="264" y="39"/>
                    </a:lnTo>
                    <a:lnTo>
                      <a:pt x="276" y="45"/>
                    </a:lnTo>
                    <a:lnTo>
                      <a:pt x="284" y="49"/>
                    </a:lnTo>
                    <a:lnTo>
                      <a:pt x="284" y="53"/>
                    </a:lnTo>
                    <a:lnTo>
                      <a:pt x="286" y="55"/>
                    </a:lnTo>
                    <a:lnTo>
                      <a:pt x="292" y="57"/>
                    </a:lnTo>
                    <a:lnTo>
                      <a:pt x="296" y="57"/>
                    </a:lnTo>
                    <a:lnTo>
                      <a:pt x="300" y="57"/>
                    </a:lnTo>
                    <a:lnTo>
                      <a:pt x="304" y="53"/>
                    </a:lnTo>
                    <a:lnTo>
                      <a:pt x="306" y="47"/>
                    </a:lnTo>
                    <a:lnTo>
                      <a:pt x="308" y="43"/>
                    </a:lnTo>
                    <a:lnTo>
                      <a:pt x="308" y="35"/>
                    </a:lnTo>
                    <a:lnTo>
                      <a:pt x="317" y="26"/>
                    </a:lnTo>
                    <a:lnTo>
                      <a:pt x="315" y="22"/>
                    </a:lnTo>
                    <a:lnTo>
                      <a:pt x="310" y="10"/>
                    </a:lnTo>
                    <a:lnTo>
                      <a:pt x="339" y="0"/>
                    </a:lnTo>
                    <a:lnTo>
                      <a:pt x="333" y="18"/>
                    </a:lnTo>
                    <a:lnTo>
                      <a:pt x="341" y="18"/>
                    </a:lnTo>
                    <a:lnTo>
                      <a:pt x="343" y="33"/>
                    </a:lnTo>
                    <a:lnTo>
                      <a:pt x="335" y="49"/>
                    </a:lnTo>
                    <a:lnTo>
                      <a:pt x="339" y="55"/>
                    </a:lnTo>
                    <a:lnTo>
                      <a:pt x="341" y="57"/>
                    </a:lnTo>
                    <a:lnTo>
                      <a:pt x="345" y="57"/>
                    </a:lnTo>
                    <a:lnTo>
                      <a:pt x="345" y="57"/>
                    </a:lnTo>
                    <a:lnTo>
                      <a:pt x="355" y="59"/>
                    </a:lnTo>
                    <a:lnTo>
                      <a:pt x="357" y="63"/>
                    </a:lnTo>
                    <a:lnTo>
                      <a:pt x="362" y="63"/>
                    </a:lnTo>
                    <a:lnTo>
                      <a:pt x="368" y="63"/>
                    </a:lnTo>
                    <a:lnTo>
                      <a:pt x="372" y="65"/>
                    </a:lnTo>
                    <a:lnTo>
                      <a:pt x="374" y="67"/>
                    </a:lnTo>
                    <a:lnTo>
                      <a:pt x="374" y="69"/>
                    </a:lnTo>
                    <a:lnTo>
                      <a:pt x="380" y="65"/>
                    </a:lnTo>
                    <a:lnTo>
                      <a:pt x="384" y="65"/>
                    </a:lnTo>
                    <a:lnTo>
                      <a:pt x="390" y="67"/>
                    </a:lnTo>
                    <a:lnTo>
                      <a:pt x="400" y="63"/>
                    </a:lnTo>
                    <a:lnTo>
                      <a:pt x="413" y="61"/>
                    </a:lnTo>
                    <a:lnTo>
                      <a:pt x="417" y="65"/>
                    </a:lnTo>
                    <a:lnTo>
                      <a:pt x="435" y="67"/>
                    </a:lnTo>
                    <a:lnTo>
                      <a:pt x="441" y="65"/>
                    </a:lnTo>
                    <a:lnTo>
                      <a:pt x="443" y="73"/>
                    </a:lnTo>
                    <a:lnTo>
                      <a:pt x="445" y="78"/>
                    </a:lnTo>
                    <a:lnTo>
                      <a:pt x="443" y="86"/>
                    </a:lnTo>
                    <a:lnTo>
                      <a:pt x="439" y="88"/>
                    </a:lnTo>
                    <a:lnTo>
                      <a:pt x="429" y="92"/>
                    </a:lnTo>
                    <a:lnTo>
                      <a:pt x="423" y="98"/>
                    </a:lnTo>
                    <a:lnTo>
                      <a:pt x="423" y="106"/>
                    </a:lnTo>
                    <a:lnTo>
                      <a:pt x="423" y="110"/>
                    </a:lnTo>
                    <a:lnTo>
                      <a:pt x="423" y="123"/>
                    </a:lnTo>
                    <a:lnTo>
                      <a:pt x="423" y="123"/>
                    </a:lnTo>
                    <a:lnTo>
                      <a:pt x="425" y="123"/>
                    </a:lnTo>
                    <a:lnTo>
                      <a:pt x="433" y="118"/>
                    </a:lnTo>
                    <a:lnTo>
                      <a:pt x="439" y="114"/>
                    </a:lnTo>
                    <a:lnTo>
                      <a:pt x="439" y="112"/>
                    </a:lnTo>
                    <a:lnTo>
                      <a:pt x="447" y="110"/>
                    </a:lnTo>
                    <a:lnTo>
                      <a:pt x="456" y="112"/>
                    </a:lnTo>
                    <a:lnTo>
                      <a:pt x="462" y="112"/>
                    </a:lnTo>
                    <a:lnTo>
                      <a:pt x="466" y="112"/>
                    </a:lnTo>
                    <a:lnTo>
                      <a:pt x="466" y="118"/>
                    </a:lnTo>
                    <a:lnTo>
                      <a:pt x="468" y="120"/>
                    </a:lnTo>
                    <a:lnTo>
                      <a:pt x="482" y="137"/>
                    </a:lnTo>
                    <a:lnTo>
                      <a:pt x="490" y="145"/>
                    </a:lnTo>
                    <a:lnTo>
                      <a:pt x="490" y="151"/>
                    </a:lnTo>
                    <a:lnTo>
                      <a:pt x="492" y="153"/>
                    </a:lnTo>
                    <a:lnTo>
                      <a:pt x="498"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6" y="288"/>
                    </a:lnTo>
                    <a:lnTo>
                      <a:pt x="494" y="294"/>
                    </a:lnTo>
                    <a:lnTo>
                      <a:pt x="494" y="296"/>
                    </a:lnTo>
                    <a:lnTo>
                      <a:pt x="494" y="298"/>
                    </a:lnTo>
                    <a:lnTo>
                      <a:pt x="496" y="300"/>
                    </a:lnTo>
                    <a:lnTo>
                      <a:pt x="498" y="304"/>
                    </a:lnTo>
                    <a:lnTo>
                      <a:pt x="498" y="309"/>
                    </a:lnTo>
                    <a:lnTo>
                      <a:pt x="492" y="311"/>
                    </a:lnTo>
                    <a:lnTo>
                      <a:pt x="488" y="311"/>
                    </a:lnTo>
                    <a:lnTo>
                      <a:pt x="484" y="319"/>
                    </a:lnTo>
                    <a:lnTo>
                      <a:pt x="482" y="319"/>
                    </a:lnTo>
                    <a:lnTo>
                      <a:pt x="480"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6" y="392"/>
                    </a:lnTo>
                    <a:lnTo>
                      <a:pt x="470" y="396"/>
                    </a:lnTo>
                    <a:lnTo>
                      <a:pt x="474" y="407"/>
                    </a:lnTo>
                    <a:lnTo>
                      <a:pt x="462" y="407"/>
                    </a:lnTo>
                    <a:lnTo>
                      <a:pt x="460" y="409"/>
                    </a:lnTo>
                    <a:lnTo>
                      <a:pt x="449" y="411"/>
                    </a:lnTo>
                    <a:lnTo>
                      <a:pt x="443" y="407"/>
                    </a:lnTo>
                    <a:lnTo>
                      <a:pt x="441" y="407"/>
                    </a:lnTo>
                    <a:lnTo>
                      <a:pt x="439" y="411"/>
                    </a:lnTo>
                    <a:lnTo>
                      <a:pt x="443" y="419"/>
                    </a:lnTo>
                    <a:lnTo>
                      <a:pt x="441" y="421"/>
                    </a:lnTo>
                    <a:lnTo>
                      <a:pt x="435" y="425"/>
                    </a:lnTo>
                    <a:lnTo>
                      <a:pt x="421" y="427"/>
                    </a:lnTo>
                    <a:lnTo>
                      <a:pt x="411" y="431"/>
                    </a:lnTo>
                    <a:lnTo>
                      <a:pt x="404" y="435"/>
                    </a:lnTo>
                    <a:lnTo>
                      <a:pt x="402" y="433"/>
                    </a:lnTo>
                    <a:lnTo>
                      <a:pt x="392" y="427"/>
                    </a:lnTo>
                    <a:lnTo>
                      <a:pt x="380" y="419"/>
                    </a:lnTo>
                    <a:lnTo>
                      <a:pt x="362" y="421"/>
                    </a:lnTo>
                    <a:lnTo>
                      <a:pt x="345" y="425"/>
                    </a:lnTo>
                    <a:lnTo>
                      <a:pt x="343" y="429"/>
                    </a:lnTo>
                    <a:lnTo>
                      <a:pt x="341" y="429"/>
                    </a:lnTo>
                    <a:lnTo>
                      <a:pt x="333" y="425"/>
                    </a:lnTo>
                    <a:lnTo>
                      <a:pt x="331" y="421"/>
                    </a:lnTo>
                    <a:lnTo>
                      <a:pt x="327" y="421"/>
                    </a:lnTo>
                    <a:lnTo>
                      <a:pt x="327"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8" y="372"/>
                    </a:lnTo>
                    <a:lnTo>
                      <a:pt x="306" y="368"/>
                    </a:lnTo>
                    <a:lnTo>
                      <a:pt x="304" y="366"/>
                    </a:lnTo>
                    <a:lnTo>
                      <a:pt x="296" y="364"/>
                    </a:lnTo>
                    <a:lnTo>
                      <a:pt x="288" y="368"/>
                    </a:lnTo>
                    <a:lnTo>
                      <a:pt x="278" y="380"/>
                    </a:lnTo>
                    <a:lnTo>
                      <a:pt x="274" y="382"/>
                    </a:lnTo>
                    <a:lnTo>
                      <a:pt x="251" y="368"/>
                    </a:lnTo>
                    <a:lnTo>
                      <a:pt x="249" y="372"/>
                    </a:lnTo>
                    <a:lnTo>
                      <a:pt x="253" y="380"/>
                    </a:lnTo>
                    <a:lnTo>
                      <a:pt x="251" y="388"/>
                    </a:lnTo>
                    <a:lnTo>
                      <a:pt x="245" y="390"/>
                    </a:lnTo>
                    <a:lnTo>
                      <a:pt x="233" y="392"/>
                    </a:lnTo>
                    <a:lnTo>
                      <a:pt x="223" y="392"/>
                    </a:lnTo>
                    <a:lnTo>
                      <a:pt x="221" y="392"/>
                    </a:lnTo>
                    <a:lnTo>
                      <a:pt x="219" y="396"/>
                    </a:lnTo>
                    <a:lnTo>
                      <a:pt x="217" y="399"/>
                    </a:lnTo>
                    <a:lnTo>
                      <a:pt x="212" y="405"/>
                    </a:lnTo>
                    <a:lnTo>
                      <a:pt x="212" y="407"/>
                    </a:lnTo>
                    <a:lnTo>
                      <a:pt x="217" y="405"/>
                    </a:lnTo>
                    <a:lnTo>
                      <a:pt x="219" y="409"/>
                    </a:lnTo>
                    <a:lnTo>
                      <a:pt x="217" y="413"/>
                    </a:lnTo>
                    <a:lnTo>
                      <a:pt x="212" y="415"/>
                    </a:lnTo>
                    <a:lnTo>
                      <a:pt x="204" y="419"/>
                    </a:lnTo>
                    <a:lnTo>
                      <a:pt x="206" y="427"/>
                    </a:lnTo>
                    <a:lnTo>
                      <a:pt x="206" y="429"/>
                    </a:lnTo>
                    <a:lnTo>
                      <a:pt x="194" y="431"/>
                    </a:lnTo>
                    <a:lnTo>
                      <a:pt x="194" y="435"/>
                    </a:lnTo>
                    <a:lnTo>
                      <a:pt x="186" y="444"/>
                    </a:lnTo>
                    <a:lnTo>
                      <a:pt x="184" y="448"/>
                    </a:lnTo>
                    <a:lnTo>
                      <a:pt x="184" y="456"/>
                    </a:lnTo>
                    <a:lnTo>
                      <a:pt x="184" y="458"/>
                    </a:lnTo>
                    <a:lnTo>
                      <a:pt x="182" y="460"/>
                    </a:lnTo>
                    <a:lnTo>
                      <a:pt x="174" y="458"/>
                    </a:lnTo>
                    <a:lnTo>
                      <a:pt x="167" y="460"/>
                    </a:lnTo>
                    <a:lnTo>
                      <a:pt x="170" y="462"/>
                    </a:lnTo>
                    <a:lnTo>
                      <a:pt x="176" y="466"/>
                    </a:lnTo>
                    <a:lnTo>
                      <a:pt x="178" y="472"/>
                    </a:lnTo>
                    <a:lnTo>
                      <a:pt x="176" y="474"/>
                    </a:lnTo>
                    <a:lnTo>
                      <a:pt x="170" y="472"/>
                    </a:lnTo>
                    <a:lnTo>
                      <a:pt x="161" y="488"/>
                    </a:lnTo>
                    <a:lnTo>
                      <a:pt x="159" y="509"/>
                    </a:lnTo>
                    <a:lnTo>
                      <a:pt x="163" y="523"/>
                    </a:lnTo>
                    <a:lnTo>
                      <a:pt x="161" y="531"/>
                    </a:lnTo>
                    <a:lnTo>
                      <a:pt x="161" y="533"/>
                    </a:lnTo>
                    <a:lnTo>
                      <a:pt x="159" y="533"/>
                    </a:lnTo>
                    <a:lnTo>
                      <a:pt x="153" y="529"/>
                    </a:lnTo>
                    <a:lnTo>
                      <a:pt x="151" y="525"/>
                    </a:lnTo>
                    <a:lnTo>
                      <a:pt x="143" y="511"/>
                    </a:lnTo>
                    <a:lnTo>
                      <a:pt x="143" y="505"/>
                    </a:lnTo>
                    <a:lnTo>
                      <a:pt x="143" y="488"/>
                    </a:lnTo>
                    <a:lnTo>
                      <a:pt x="143" y="482"/>
                    </a:lnTo>
                    <a:lnTo>
                      <a:pt x="151" y="472"/>
                    </a:lnTo>
                    <a:lnTo>
                      <a:pt x="149" y="470"/>
                    </a:lnTo>
                    <a:lnTo>
                      <a:pt x="147" y="466"/>
                    </a:lnTo>
                    <a:lnTo>
                      <a:pt x="145" y="466"/>
                    </a:lnTo>
                    <a:lnTo>
                      <a:pt x="141" y="468"/>
                    </a:lnTo>
                    <a:lnTo>
                      <a:pt x="133" y="474"/>
                    </a:lnTo>
                    <a:lnTo>
                      <a:pt x="133" y="474"/>
                    </a:lnTo>
                    <a:lnTo>
                      <a:pt x="118" y="474"/>
                    </a:lnTo>
                    <a:lnTo>
                      <a:pt x="104" y="474"/>
                    </a:lnTo>
                    <a:lnTo>
                      <a:pt x="86" y="472"/>
                    </a:lnTo>
                    <a:lnTo>
                      <a:pt x="88" y="464"/>
                    </a:lnTo>
                    <a:lnTo>
                      <a:pt x="71" y="462"/>
                    </a:lnTo>
                    <a:lnTo>
                      <a:pt x="69" y="454"/>
                    </a:lnTo>
                    <a:lnTo>
                      <a:pt x="67" y="450"/>
                    </a:lnTo>
                    <a:lnTo>
                      <a:pt x="63" y="448"/>
                    </a:lnTo>
                    <a:lnTo>
                      <a:pt x="61" y="448"/>
                    </a:lnTo>
                    <a:lnTo>
                      <a:pt x="59" y="452"/>
                    </a:lnTo>
                    <a:lnTo>
                      <a:pt x="57" y="452"/>
                    </a:lnTo>
                    <a:lnTo>
                      <a:pt x="51" y="437"/>
                    </a:lnTo>
                    <a:lnTo>
                      <a:pt x="55" y="431"/>
                    </a:lnTo>
                    <a:lnTo>
                      <a:pt x="45" y="417"/>
                    </a:lnTo>
                    <a:lnTo>
                      <a:pt x="43" y="411"/>
                    </a:lnTo>
                    <a:lnTo>
                      <a:pt x="45" y="401"/>
                    </a:lnTo>
                    <a:lnTo>
                      <a:pt x="51" y="396"/>
                    </a:lnTo>
                    <a:lnTo>
                      <a:pt x="53" y="399"/>
                    </a:lnTo>
                    <a:lnTo>
                      <a:pt x="65" y="413"/>
                    </a:lnTo>
                    <a:lnTo>
                      <a:pt x="67" y="415"/>
                    </a:lnTo>
                    <a:lnTo>
                      <a:pt x="76" y="407"/>
                    </a:lnTo>
                    <a:lnTo>
                      <a:pt x="82" y="405"/>
                    </a:lnTo>
                    <a:lnTo>
                      <a:pt x="86" y="399"/>
                    </a:lnTo>
                    <a:lnTo>
                      <a:pt x="84" y="386"/>
                    </a:lnTo>
                    <a:lnTo>
                      <a:pt x="76" y="376"/>
                    </a:lnTo>
                    <a:lnTo>
                      <a:pt x="69" y="364"/>
                    </a:lnTo>
                    <a:lnTo>
                      <a:pt x="67" y="360"/>
                    </a:lnTo>
                    <a:lnTo>
                      <a:pt x="61" y="352"/>
                    </a:lnTo>
                    <a:lnTo>
                      <a:pt x="47" y="339"/>
                    </a:lnTo>
                    <a:lnTo>
                      <a:pt x="37" y="333"/>
                    </a:lnTo>
                    <a:lnTo>
                      <a:pt x="33" y="333"/>
                    </a:lnTo>
                    <a:lnTo>
                      <a:pt x="20" y="317"/>
                    </a:lnTo>
                    <a:lnTo>
                      <a:pt x="20" y="313"/>
                    </a:lnTo>
                    <a:lnTo>
                      <a:pt x="18" y="311"/>
                    </a:lnTo>
                    <a:lnTo>
                      <a:pt x="18" y="300"/>
                    </a:lnTo>
                    <a:lnTo>
                      <a:pt x="22" y="286"/>
                    </a:lnTo>
                    <a:lnTo>
                      <a:pt x="20" y="278"/>
                    </a:lnTo>
                    <a:lnTo>
                      <a:pt x="18" y="278"/>
                    </a:lnTo>
                    <a:lnTo>
                      <a:pt x="12" y="272"/>
                    </a:lnTo>
                    <a:lnTo>
                      <a:pt x="10" y="268"/>
                    </a:lnTo>
                    <a:lnTo>
                      <a:pt x="10" y="264"/>
                    </a:lnTo>
                    <a:lnTo>
                      <a:pt x="10" y="249"/>
                    </a:lnTo>
                    <a:lnTo>
                      <a:pt x="12" y="231"/>
                    </a:lnTo>
                    <a:lnTo>
                      <a:pt x="4" y="223"/>
                    </a:lnTo>
                    <a:lnTo>
                      <a:pt x="6" y="215"/>
                    </a:lnTo>
                    <a:lnTo>
                      <a:pt x="2" y="202"/>
                    </a:lnTo>
                    <a:lnTo>
                      <a:pt x="2" y="194"/>
                    </a:lnTo>
                    <a:lnTo>
                      <a:pt x="0" y="19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1" name="Freeform 602"/>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2" name="Freeform 603"/>
              <p:cNvSpPr>
                <a:spLocks noEditPoints="1"/>
              </p:cNvSpPr>
              <p:nvPr/>
            </p:nvSpPr>
            <p:spPr bwMode="auto">
              <a:xfrm>
                <a:off x="5037" y="1440"/>
                <a:ext cx="345" cy="358"/>
              </a:xfrm>
              <a:custGeom>
                <a:avLst/>
                <a:gdLst>
                  <a:gd name="T0" fmla="*/ 337 w 345"/>
                  <a:gd name="T1" fmla="*/ 0 h 358"/>
                  <a:gd name="T2" fmla="*/ 298 w 345"/>
                  <a:gd name="T3" fmla="*/ 9 h 358"/>
                  <a:gd name="T4" fmla="*/ 294 w 345"/>
                  <a:gd name="T5" fmla="*/ 9 h 358"/>
                  <a:gd name="T6" fmla="*/ 272 w 345"/>
                  <a:gd name="T7" fmla="*/ 21 h 358"/>
                  <a:gd name="T8" fmla="*/ 247 w 345"/>
                  <a:gd name="T9" fmla="*/ 39 h 358"/>
                  <a:gd name="T10" fmla="*/ 237 w 345"/>
                  <a:gd name="T11" fmla="*/ 54 h 358"/>
                  <a:gd name="T12" fmla="*/ 221 w 345"/>
                  <a:gd name="T13" fmla="*/ 76 h 358"/>
                  <a:gd name="T14" fmla="*/ 213 w 345"/>
                  <a:gd name="T15" fmla="*/ 82 h 358"/>
                  <a:gd name="T16" fmla="*/ 192 w 345"/>
                  <a:gd name="T17" fmla="*/ 101 h 358"/>
                  <a:gd name="T18" fmla="*/ 178 w 345"/>
                  <a:gd name="T19" fmla="*/ 113 h 358"/>
                  <a:gd name="T20" fmla="*/ 143 w 345"/>
                  <a:gd name="T21" fmla="*/ 129 h 358"/>
                  <a:gd name="T22" fmla="*/ 114 w 345"/>
                  <a:gd name="T23" fmla="*/ 129 h 358"/>
                  <a:gd name="T24" fmla="*/ 88 w 345"/>
                  <a:gd name="T25" fmla="*/ 154 h 358"/>
                  <a:gd name="T26" fmla="*/ 80 w 345"/>
                  <a:gd name="T27" fmla="*/ 152 h 358"/>
                  <a:gd name="T28" fmla="*/ 61 w 345"/>
                  <a:gd name="T29" fmla="*/ 158 h 358"/>
                  <a:gd name="T30" fmla="*/ 37 w 345"/>
                  <a:gd name="T31" fmla="*/ 178 h 358"/>
                  <a:gd name="T32" fmla="*/ 14 w 345"/>
                  <a:gd name="T33" fmla="*/ 170 h 358"/>
                  <a:gd name="T34" fmla="*/ 4 w 345"/>
                  <a:gd name="T35" fmla="*/ 180 h 358"/>
                  <a:gd name="T36" fmla="*/ 6 w 345"/>
                  <a:gd name="T37" fmla="*/ 199 h 358"/>
                  <a:gd name="T38" fmla="*/ 4 w 345"/>
                  <a:gd name="T39" fmla="*/ 221 h 358"/>
                  <a:gd name="T40" fmla="*/ 4 w 345"/>
                  <a:gd name="T41" fmla="*/ 266 h 358"/>
                  <a:gd name="T42" fmla="*/ 14 w 345"/>
                  <a:gd name="T43" fmla="*/ 301 h 358"/>
                  <a:gd name="T44" fmla="*/ 43 w 345"/>
                  <a:gd name="T45" fmla="*/ 293 h 358"/>
                  <a:gd name="T46" fmla="*/ 39 w 345"/>
                  <a:gd name="T47" fmla="*/ 330 h 358"/>
                  <a:gd name="T48" fmla="*/ 29 w 345"/>
                  <a:gd name="T49" fmla="*/ 327 h 358"/>
                  <a:gd name="T50" fmla="*/ 12 w 345"/>
                  <a:gd name="T51" fmla="*/ 338 h 358"/>
                  <a:gd name="T52" fmla="*/ 20 w 345"/>
                  <a:gd name="T53" fmla="*/ 354 h 358"/>
                  <a:gd name="T54" fmla="*/ 39 w 345"/>
                  <a:gd name="T55" fmla="*/ 358 h 358"/>
                  <a:gd name="T56" fmla="*/ 233 w 345"/>
                  <a:gd name="T57" fmla="*/ 358 h 358"/>
                  <a:gd name="T58" fmla="*/ 255 w 345"/>
                  <a:gd name="T59" fmla="*/ 356 h 358"/>
                  <a:gd name="T60" fmla="*/ 278 w 345"/>
                  <a:gd name="T61" fmla="*/ 348 h 358"/>
                  <a:gd name="T62" fmla="*/ 294 w 345"/>
                  <a:gd name="T63" fmla="*/ 338 h 358"/>
                  <a:gd name="T64" fmla="*/ 311 w 345"/>
                  <a:gd name="T65" fmla="*/ 344 h 358"/>
                  <a:gd name="T66" fmla="*/ 313 w 345"/>
                  <a:gd name="T67" fmla="*/ 321 h 358"/>
                  <a:gd name="T68" fmla="*/ 296 w 345"/>
                  <a:gd name="T69" fmla="*/ 303 h 358"/>
                  <a:gd name="T70" fmla="*/ 294 w 345"/>
                  <a:gd name="T71" fmla="*/ 285 h 358"/>
                  <a:gd name="T72" fmla="*/ 274 w 345"/>
                  <a:gd name="T73" fmla="*/ 268 h 358"/>
                  <a:gd name="T74" fmla="*/ 251 w 345"/>
                  <a:gd name="T75" fmla="*/ 276 h 358"/>
                  <a:gd name="T76" fmla="*/ 223 w 345"/>
                  <a:gd name="T77" fmla="*/ 280 h 358"/>
                  <a:gd name="T78" fmla="*/ 188 w 345"/>
                  <a:gd name="T79" fmla="*/ 278 h 358"/>
                  <a:gd name="T80" fmla="*/ 196 w 345"/>
                  <a:gd name="T81" fmla="*/ 270 h 358"/>
                  <a:gd name="T82" fmla="*/ 223 w 345"/>
                  <a:gd name="T83" fmla="*/ 272 h 358"/>
                  <a:gd name="T84" fmla="*/ 253 w 345"/>
                  <a:gd name="T85" fmla="*/ 266 h 358"/>
                  <a:gd name="T86" fmla="*/ 282 w 345"/>
                  <a:gd name="T87" fmla="*/ 254 h 358"/>
                  <a:gd name="T88" fmla="*/ 288 w 345"/>
                  <a:gd name="T89" fmla="*/ 221 h 358"/>
                  <a:gd name="T90" fmla="*/ 282 w 345"/>
                  <a:gd name="T91" fmla="*/ 186 h 358"/>
                  <a:gd name="T92" fmla="*/ 292 w 345"/>
                  <a:gd name="T93" fmla="*/ 162 h 358"/>
                  <a:gd name="T94" fmla="*/ 300 w 345"/>
                  <a:gd name="T95" fmla="*/ 139 h 358"/>
                  <a:gd name="T96" fmla="*/ 315 w 345"/>
                  <a:gd name="T97" fmla="*/ 129 h 358"/>
                  <a:gd name="T98" fmla="*/ 319 w 345"/>
                  <a:gd name="T99" fmla="*/ 121 h 358"/>
                  <a:gd name="T100" fmla="*/ 335 w 345"/>
                  <a:gd name="T101" fmla="*/ 103 h 358"/>
                  <a:gd name="T102" fmla="*/ 337 w 345"/>
                  <a:gd name="T10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5" h="358">
                    <a:moveTo>
                      <a:pt x="94" y="150"/>
                    </a:moveTo>
                    <a:lnTo>
                      <a:pt x="96" y="150"/>
                    </a:lnTo>
                    <a:lnTo>
                      <a:pt x="94" y="150"/>
                    </a:lnTo>
                    <a:close/>
                    <a:moveTo>
                      <a:pt x="337" y="0"/>
                    </a:moveTo>
                    <a:lnTo>
                      <a:pt x="319" y="9"/>
                    </a:lnTo>
                    <a:lnTo>
                      <a:pt x="311" y="4"/>
                    </a:lnTo>
                    <a:lnTo>
                      <a:pt x="296" y="9"/>
                    </a:lnTo>
                    <a:lnTo>
                      <a:pt x="298" y="9"/>
                    </a:lnTo>
                    <a:lnTo>
                      <a:pt x="296" y="9"/>
                    </a:lnTo>
                    <a:lnTo>
                      <a:pt x="296" y="9"/>
                    </a:lnTo>
                    <a:lnTo>
                      <a:pt x="296" y="9"/>
                    </a:lnTo>
                    <a:lnTo>
                      <a:pt x="294" y="9"/>
                    </a:lnTo>
                    <a:lnTo>
                      <a:pt x="294" y="9"/>
                    </a:lnTo>
                    <a:lnTo>
                      <a:pt x="286" y="11"/>
                    </a:lnTo>
                    <a:lnTo>
                      <a:pt x="274" y="21"/>
                    </a:lnTo>
                    <a:lnTo>
                      <a:pt x="272" y="21"/>
                    </a:lnTo>
                    <a:lnTo>
                      <a:pt x="264" y="23"/>
                    </a:lnTo>
                    <a:lnTo>
                      <a:pt x="266" y="27"/>
                    </a:lnTo>
                    <a:lnTo>
                      <a:pt x="253" y="35"/>
                    </a:lnTo>
                    <a:lnTo>
                      <a:pt x="247" y="39"/>
                    </a:lnTo>
                    <a:lnTo>
                      <a:pt x="247" y="45"/>
                    </a:lnTo>
                    <a:lnTo>
                      <a:pt x="241" y="45"/>
                    </a:lnTo>
                    <a:lnTo>
                      <a:pt x="239" y="51"/>
                    </a:lnTo>
                    <a:lnTo>
                      <a:pt x="237" y="54"/>
                    </a:lnTo>
                    <a:lnTo>
                      <a:pt x="229" y="66"/>
                    </a:lnTo>
                    <a:lnTo>
                      <a:pt x="221" y="62"/>
                    </a:lnTo>
                    <a:lnTo>
                      <a:pt x="215" y="68"/>
                    </a:lnTo>
                    <a:lnTo>
                      <a:pt x="221" y="76"/>
                    </a:lnTo>
                    <a:lnTo>
                      <a:pt x="223" y="82"/>
                    </a:lnTo>
                    <a:lnTo>
                      <a:pt x="221" y="76"/>
                    </a:lnTo>
                    <a:lnTo>
                      <a:pt x="217" y="78"/>
                    </a:lnTo>
                    <a:lnTo>
                      <a:pt x="213" y="82"/>
                    </a:lnTo>
                    <a:lnTo>
                      <a:pt x="211" y="88"/>
                    </a:lnTo>
                    <a:lnTo>
                      <a:pt x="204" y="94"/>
                    </a:lnTo>
                    <a:lnTo>
                      <a:pt x="198" y="94"/>
                    </a:lnTo>
                    <a:lnTo>
                      <a:pt x="192" y="101"/>
                    </a:lnTo>
                    <a:lnTo>
                      <a:pt x="188" y="101"/>
                    </a:lnTo>
                    <a:lnTo>
                      <a:pt x="184" y="105"/>
                    </a:lnTo>
                    <a:lnTo>
                      <a:pt x="180" y="109"/>
                    </a:lnTo>
                    <a:lnTo>
                      <a:pt x="178" y="113"/>
                    </a:lnTo>
                    <a:lnTo>
                      <a:pt x="176" y="113"/>
                    </a:lnTo>
                    <a:lnTo>
                      <a:pt x="164" y="121"/>
                    </a:lnTo>
                    <a:lnTo>
                      <a:pt x="155" y="125"/>
                    </a:lnTo>
                    <a:lnTo>
                      <a:pt x="143" y="129"/>
                    </a:lnTo>
                    <a:lnTo>
                      <a:pt x="129" y="133"/>
                    </a:lnTo>
                    <a:lnTo>
                      <a:pt x="125" y="131"/>
                    </a:lnTo>
                    <a:lnTo>
                      <a:pt x="119" y="127"/>
                    </a:lnTo>
                    <a:lnTo>
                      <a:pt x="114" y="129"/>
                    </a:lnTo>
                    <a:lnTo>
                      <a:pt x="110" y="131"/>
                    </a:lnTo>
                    <a:lnTo>
                      <a:pt x="104" y="146"/>
                    </a:lnTo>
                    <a:lnTo>
                      <a:pt x="96" y="150"/>
                    </a:lnTo>
                    <a:lnTo>
                      <a:pt x="88" y="154"/>
                    </a:lnTo>
                    <a:lnTo>
                      <a:pt x="84" y="154"/>
                    </a:lnTo>
                    <a:lnTo>
                      <a:pt x="84" y="154"/>
                    </a:lnTo>
                    <a:lnTo>
                      <a:pt x="82" y="154"/>
                    </a:lnTo>
                    <a:lnTo>
                      <a:pt x="80" y="152"/>
                    </a:lnTo>
                    <a:lnTo>
                      <a:pt x="78" y="154"/>
                    </a:lnTo>
                    <a:lnTo>
                      <a:pt x="67" y="158"/>
                    </a:lnTo>
                    <a:lnTo>
                      <a:pt x="65" y="156"/>
                    </a:lnTo>
                    <a:lnTo>
                      <a:pt x="61" y="158"/>
                    </a:lnTo>
                    <a:lnTo>
                      <a:pt x="61" y="162"/>
                    </a:lnTo>
                    <a:lnTo>
                      <a:pt x="57" y="174"/>
                    </a:lnTo>
                    <a:lnTo>
                      <a:pt x="53" y="176"/>
                    </a:lnTo>
                    <a:lnTo>
                      <a:pt x="37" y="178"/>
                    </a:lnTo>
                    <a:lnTo>
                      <a:pt x="31" y="176"/>
                    </a:lnTo>
                    <a:lnTo>
                      <a:pt x="27" y="176"/>
                    </a:lnTo>
                    <a:lnTo>
                      <a:pt x="23" y="172"/>
                    </a:lnTo>
                    <a:lnTo>
                      <a:pt x="14" y="170"/>
                    </a:lnTo>
                    <a:lnTo>
                      <a:pt x="6" y="170"/>
                    </a:lnTo>
                    <a:lnTo>
                      <a:pt x="2" y="172"/>
                    </a:lnTo>
                    <a:lnTo>
                      <a:pt x="4" y="176"/>
                    </a:lnTo>
                    <a:lnTo>
                      <a:pt x="4" y="180"/>
                    </a:lnTo>
                    <a:lnTo>
                      <a:pt x="2" y="182"/>
                    </a:lnTo>
                    <a:lnTo>
                      <a:pt x="0" y="188"/>
                    </a:lnTo>
                    <a:lnTo>
                      <a:pt x="0" y="193"/>
                    </a:lnTo>
                    <a:lnTo>
                      <a:pt x="6" y="199"/>
                    </a:lnTo>
                    <a:lnTo>
                      <a:pt x="6" y="203"/>
                    </a:lnTo>
                    <a:lnTo>
                      <a:pt x="6" y="211"/>
                    </a:lnTo>
                    <a:lnTo>
                      <a:pt x="4" y="217"/>
                    </a:lnTo>
                    <a:lnTo>
                      <a:pt x="4" y="221"/>
                    </a:lnTo>
                    <a:lnTo>
                      <a:pt x="2" y="227"/>
                    </a:lnTo>
                    <a:lnTo>
                      <a:pt x="4" y="229"/>
                    </a:lnTo>
                    <a:lnTo>
                      <a:pt x="4" y="260"/>
                    </a:lnTo>
                    <a:lnTo>
                      <a:pt x="4" y="266"/>
                    </a:lnTo>
                    <a:lnTo>
                      <a:pt x="6" y="274"/>
                    </a:lnTo>
                    <a:lnTo>
                      <a:pt x="2" y="297"/>
                    </a:lnTo>
                    <a:lnTo>
                      <a:pt x="8" y="299"/>
                    </a:lnTo>
                    <a:lnTo>
                      <a:pt x="14" y="301"/>
                    </a:lnTo>
                    <a:lnTo>
                      <a:pt x="27" y="297"/>
                    </a:lnTo>
                    <a:lnTo>
                      <a:pt x="33" y="297"/>
                    </a:lnTo>
                    <a:lnTo>
                      <a:pt x="35" y="295"/>
                    </a:lnTo>
                    <a:lnTo>
                      <a:pt x="43" y="293"/>
                    </a:lnTo>
                    <a:lnTo>
                      <a:pt x="45" y="307"/>
                    </a:lnTo>
                    <a:lnTo>
                      <a:pt x="45" y="315"/>
                    </a:lnTo>
                    <a:lnTo>
                      <a:pt x="41" y="321"/>
                    </a:lnTo>
                    <a:lnTo>
                      <a:pt x="39" y="330"/>
                    </a:lnTo>
                    <a:lnTo>
                      <a:pt x="35" y="334"/>
                    </a:lnTo>
                    <a:lnTo>
                      <a:pt x="33" y="336"/>
                    </a:lnTo>
                    <a:lnTo>
                      <a:pt x="31" y="334"/>
                    </a:lnTo>
                    <a:lnTo>
                      <a:pt x="29" y="327"/>
                    </a:lnTo>
                    <a:lnTo>
                      <a:pt x="25" y="325"/>
                    </a:lnTo>
                    <a:lnTo>
                      <a:pt x="18" y="327"/>
                    </a:lnTo>
                    <a:lnTo>
                      <a:pt x="14" y="334"/>
                    </a:lnTo>
                    <a:lnTo>
                      <a:pt x="12" y="338"/>
                    </a:lnTo>
                    <a:lnTo>
                      <a:pt x="12" y="346"/>
                    </a:lnTo>
                    <a:lnTo>
                      <a:pt x="14" y="352"/>
                    </a:lnTo>
                    <a:lnTo>
                      <a:pt x="16" y="356"/>
                    </a:lnTo>
                    <a:lnTo>
                      <a:pt x="20" y="354"/>
                    </a:lnTo>
                    <a:lnTo>
                      <a:pt x="23" y="352"/>
                    </a:lnTo>
                    <a:lnTo>
                      <a:pt x="27" y="352"/>
                    </a:lnTo>
                    <a:lnTo>
                      <a:pt x="37" y="356"/>
                    </a:lnTo>
                    <a:lnTo>
                      <a:pt x="39" y="358"/>
                    </a:lnTo>
                    <a:lnTo>
                      <a:pt x="227" y="358"/>
                    </a:lnTo>
                    <a:lnTo>
                      <a:pt x="227" y="356"/>
                    </a:lnTo>
                    <a:lnTo>
                      <a:pt x="231" y="358"/>
                    </a:lnTo>
                    <a:lnTo>
                      <a:pt x="233" y="358"/>
                    </a:lnTo>
                    <a:lnTo>
                      <a:pt x="241" y="356"/>
                    </a:lnTo>
                    <a:lnTo>
                      <a:pt x="241" y="354"/>
                    </a:lnTo>
                    <a:lnTo>
                      <a:pt x="247" y="356"/>
                    </a:lnTo>
                    <a:lnTo>
                      <a:pt x="255" y="356"/>
                    </a:lnTo>
                    <a:lnTo>
                      <a:pt x="266" y="354"/>
                    </a:lnTo>
                    <a:lnTo>
                      <a:pt x="268" y="352"/>
                    </a:lnTo>
                    <a:lnTo>
                      <a:pt x="276" y="350"/>
                    </a:lnTo>
                    <a:lnTo>
                      <a:pt x="278" y="348"/>
                    </a:lnTo>
                    <a:lnTo>
                      <a:pt x="284" y="346"/>
                    </a:lnTo>
                    <a:lnTo>
                      <a:pt x="284" y="344"/>
                    </a:lnTo>
                    <a:lnTo>
                      <a:pt x="292" y="338"/>
                    </a:lnTo>
                    <a:lnTo>
                      <a:pt x="294" y="338"/>
                    </a:lnTo>
                    <a:lnTo>
                      <a:pt x="298" y="340"/>
                    </a:lnTo>
                    <a:lnTo>
                      <a:pt x="300" y="342"/>
                    </a:lnTo>
                    <a:lnTo>
                      <a:pt x="307" y="342"/>
                    </a:lnTo>
                    <a:lnTo>
                      <a:pt x="311" y="344"/>
                    </a:lnTo>
                    <a:lnTo>
                      <a:pt x="311" y="344"/>
                    </a:lnTo>
                    <a:lnTo>
                      <a:pt x="313" y="342"/>
                    </a:lnTo>
                    <a:lnTo>
                      <a:pt x="313" y="340"/>
                    </a:lnTo>
                    <a:lnTo>
                      <a:pt x="313" y="321"/>
                    </a:lnTo>
                    <a:lnTo>
                      <a:pt x="311" y="317"/>
                    </a:lnTo>
                    <a:lnTo>
                      <a:pt x="307" y="315"/>
                    </a:lnTo>
                    <a:lnTo>
                      <a:pt x="309" y="309"/>
                    </a:lnTo>
                    <a:lnTo>
                      <a:pt x="296" y="303"/>
                    </a:lnTo>
                    <a:lnTo>
                      <a:pt x="294" y="297"/>
                    </a:lnTo>
                    <a:lnTo>
                      <a:pt x="292" y="291"/>
                    </a:lnTo>
                    <a:lnTo>
                      <a:pt x="292" y="289"/>
                    </a:lnTo>
                    <a:lnTo>
                      <a:pt x="294" y="285"/>
                    </a:lnTo>
                    <a:lnTo>
                      <a:pt x="290" y="268"/>
                    </a:lnTo>
                    <a:lnTo>
                      <a:pt x="290" y="262"/>
                    </a:lnTo>
                    <a:lnTo>
                      <a:pt x="284" y="262"/>
                    </a:lnTo>
                    <a:lnTo>
                      <a:pt x="274" y="268"/>
                    </a:lnTo>
                    <a:lnTo>
                      <a:pt x="266" y="270"/>
                    </a:lnTo>
                    <a:lnTo>
                      <a:pt x="264" y="274"/>
                    </a:lnTo>
                    <a:lnTo>
                      <a:pt x="260" y="272"/>
                    </a:lnTo>
                    <a:lnTo>
                      <a:pt x="251" y="276"/>
                    </a:lnTo>
                    <a:lnTo>
                      <a:pt x="241" y="280"/>
                    </a:lnTo>
                    <a:lnTo>
                      <a:pt x="233" y="280"/>
                    </a:lnTo>
                    <a:lnTo>
                      <a:pt x="225" y="280"/>
                    </a:lnTo>
                    <a:lnTo>
                      <a:pt x="223" y="280"/>
                    </a:lnTo>
                    <a:lnTo>
                      <a:pt x="217" y="276"/>
                    </a:lnTo>
                    <a:lnTo>
                      <a:pt x="208" y="274"/>
                    </a:lnTo>
                    <a:lnTo>
                      <a:pt x="198" y="276"/>
                    </a:lnTo>
                    <a:lnTo>
                      <a:pt x="188" y="278"/>
                    </a:lnTo>
                    <a:lnTo>
                      <a:pt x="176" y="280"/>
                    </a:lnTo>
                    <a:lnTo>
                      <a:pt x="174" y="278"/>
                    </a:lnTo>
                    <a:lnTo>
                      <a:pt x="184" y="274"/>
                    </a:lnTo>
                    <a:lnTo>
                      <a:pt x="196" y="270"/>
                    </a:lnTo>
                    <a:lnTo>
                      <a:pt x="206" y="268"/>
                    </a:lnTo>
                    <a:lnTo>
                      <a:pt x="213" y="268"/>
                    </a:lnTo>
                    <a:lnTo>
                      <a:pt x="221" y="270"/>
                    </a:lnTo>
                    <a:lnTo>
                      <a:pt x="223" y="272"/>
                    </a:lnTo>
                    <a:lnTo>
                      <a:pt x="231" y="274"/>
                    </a:lnTo>
                    <a:lnTo>
                      <a:pt x="237" y="274"/>
                    </a:lnTo>
                    <a:lnTo>
                      <a:pt x="247" y="268"/>
                    </a:lnTo>
                    <a:lnTo>
                      <a:pt x="253" y="266"/>
                    </a:lnTo>
                    <a:lnTo>
                      <a:pt x="262" y="262"/>
                    </a:lnTo>
                    <a:lnTo>
                      <a:pt x="270" y="262"/>
                    </a:lnTo>
                    <a:lnTo>
                      <a:pt x="278" y="260"/>
                    </a:lnTo>
                    <a:lnTo>
                      <a:pt x="282" y="254"/>
                    </a:lnTo>
                    <a:lnTo>
                      <a:pt x="284" y="246"/>
                    </a:lnTo>
                    <a:lnTo>
                      <a:pt x="288" y="240"/>
                    </a:lnTo>
                    <a:lnTo>
                      <a:pt x="288" y="229"/>
                    </a:lnTo>
                    <a:lnTo>
                      <a:pt x="288" y="221"/>
                    </a:lnTo>
                    <a:lnTo>
                      <a:pt x="290" y="215"/>
                    </a:lnTo>
                    <a:lnTo>
                      <a:pt x="288" y="207"/>
                    </a:lnTo>
                    <a:lnTo>
                      <a:pt x="286" y="199"/>
                    </a:lnTo>
                    <a:lnTo>
                      <a:pt x="282" y="186"/>
                    </a:lnTo>
                    <a:lnTo>
                      <a:pt x="284" y="172"/>
                    </a:lnTo>
                    <a:lnTo>
                      <a:pt x="288" y="166"/>
                    </a:lnTo>
                    <a:lnTo>
                      <a:pt x="290" y="166"/>
                    </a:lnTo>
                    <a:lnTo>
                      <a:pt x="292" y="162"/>
                    </a:lnTo>
                    <a:lnTo>
                      <a:pt x="294" y="160"/>
                    </a:lnTo>
                    <a:lnTo>
                      <a:pt x="298" y="154"/>
                    </a:lnTo>
                    <a:lnTo>
                      <a:pt x="298" y="146"/>
                    </a:lnTo>
                    <a:lnTo>
                      <a:pt x="300" y="139"/>
                    </a:lnTo>
                    <a:lnTo>
                      <a:pt x="305" y="137"/>
                    </a:lnTo>
                    <a:lnTo>
                      <a:pt x="307" y="135"/>
                    </a:lnTo>
                    <a:lnTo>
                      <a:pt x="309" y="131"/>
                    </a:lnTo>
                    <a:lnTo>
                      <a:pt x="315" y="129"/>
                    </a:lnTo>
                    <a:lnTo>
                      <a:pt x="319" y="127"/>
                    </a:lnTo>
                    <a:lnTo>
                      <a:pt x="319" y="123"/>
                    </a:lnTo>
                    <a:lnTo>
                      <a:pt x="319" y="123"/>
                    </a:lnTo>
                    <a:lnTo>
                      <a:pt x="319" y="121"/>
                    </a:lnTo>
                    <a:lnTo>
                      <a:pt x="321" y="117"/>
                    </a:lnTo>
                    <a:lnTo>
                      <a:pt x="327" y="113"/>
                    </a:lnTo>
                    <a:lnTo>
                      <a:pt x="329" y="109"/>
                    </a:lnTo>
                    <a:lnTo>
                      <a:pt x="335" y="103"/>
                    </a:lnTo>
                    <a:lnTo>
                      <a:pt x="343" y="98"/>
                    </a:lnTo>
                    <a:lnTo>
                      <a:pt x="345" y="98"/>
                    </a:lnTo>
                    <a:lnTo>
                      <a:pt x="345" y="0"/>
                    </a:lnTo>
                    <a:lnTo>
                      <a:pt x="33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3" name="Freeform 604"/>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4" name="Freeform 605"/>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445" name="Freeform 606"/>
              <p:cNvSpPr>
                <a:spLocks/>
              </p:cNvSpPr>
              <p:nvPr/>
            </p:nvSpPr>
            <p:spPr bwMode="auto">
              <a:xfrm>
                <a:off x="4692" y="1827"/>
                <a:ext cx="404" cy="427"/>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63" name="Freeform 608"/>
            <p:cNvSpPr>
              <a:spLocks/>
            </p:cNvSpPr>
            <p:nvPr/>
          </p:nvSpPr>
          <p:spPr bwMode="auto">
            <a:xfrm>
              <a:off x="7448550" y="2900363"/>
              <a:ext cx="609600" cy="619125"/>
            </a:xfrm>
            <a:custGeom>
              <a:avLst/>
              <a:gdLst>
                <a:gd name="T0" fmla="*/ 92 w 384"/>
                <a:gd name="T1" fmla="*/ 4 h 390"/>
                <a:gd name="T2" fmla="*/ 86 w 384"/>
                <a:gd name="T3" fmla="*/ 26 h 390"/>
                <a:gd name="T4" fmla="*/ 57 w 384"/>
                <a:gd name="T5" fmla="*/ 32 h 390"/>
                <a:gd name="T6" fmla="*/ 57 w 384"/>
                <a:gd name="T7" fmla="*/ 41 h 390"/>
                <a:gd name="T8" fmla="*/ 45 w 384"/>
                <a:gd name="T9" fmla="*/ 55 h 390"/>
                <a:gd name="T10" fmla="*/ 34 w 384"/>
                <a:gd name="T11" fmla="*/ 71 h 390"/>
                <a:gd name="T12" fmla="*/ 24 w 384"/>
                <a:gd name="T13" fmla="*/ 94 h 390"/>
                <a:gd name="T14" fmla="*/ 10 w 384"/>
                <a:gd name="T15" fmla="*/ 98 h 390"/>
                <a:gd name="T16" fmla="*/ 8 w 384"/>
                <a:gd name="T17" fmla="*/ 108 h 390"/>
                <a:gd name="T18" fmla="*/ 12 w 384"/>
                <a:gd name="T19" fmla="*/ 163 h 390"/>
                <a:gd name="T20" fmla="*/ 45 w 384"/>
                <a:gd name="T21" fmla="*/ 180 h 390"/>
                <a:gd name="T22" fmla="*/ 67 w 384"/>
                <a:gd name="T23" fmla="*/ 190 h 390"/>
                <a:gd name="T24" fmla="*/ 92 w 384"/>
                <a:gd name="T25" fmla="*/ 198 h 390"/>
                <a:gd name="T26" fmla="*/ 108 w 384"/>
                <a:gd name="T27" fmla="*/ 219 h 390"/>
                <a:gd name="T28" fmla="*/ 108 w 384"/>
                <a:gd name="T29" fmla="*/ 245 h 390"/>
                <a:gd name="T30" fmla="*/ 122 w 384"/>
                <a:gd name="T31" fmla="*/ 266 h 390"/>
                <a:gd name="T32" fmla="*/ 116 w 384"/>
                <a:gd name="T33" fmla="*/ 288 h 390"/>
                <a:gd name="T34" fmla="*/ 126 w 384"/>
                <a:gd name="T35" fmla="*/ 311 h 390"/>
                <a:gd name="T36" fmla="*/ 108 w 384"/>
                <a:gd name="T37" fmla="*/ 317 h 390"/>
                <a:gd name="T38" fmla="*/ 83 w 384"/>
                <a:gd name="T39" fmla="*/ 311 h 390"/>
                <a:gd name="T40" fmla="*/ 61 w 384"/>
                <a:gd name="T41" fmla="*/ 315 h 390"/>
                <a:gd name="T42" fmla="*/ 61 w 384"/>
                <a:gd name="T43" fmla="*/ 333 h 390"/>
                <a:gd name="T44" fmla="*/ 88 w 384"/>
                <a:gd name="T45" fmla="*/ 376 h 390"/>
                <a:gd name="T46" fmla="*/ 112 w 384"/>
                <a:gd name="T47" fmla="*/ 390 h 390"/>
                <a:gd name="T48" fmla="*/ 255 w 384"/>
                <a:gd name="T49" fmla="*/ 384 h 390"/>
                <a:gd name="T50" fmla="*/ 233 w 384"/>
                <a:gd name="T51" fmla="*/ 364 h 390"/>
                <a:gd name="T52" fmla="*/ 243 w 384"/>
                <a:gd name="T53" fmla="*/ 339 h 390"/>
                <a:gd name="T54" fmla="*/ 265 w 384"/>
                <a:gd name="T55" fmla="*/ 329 h 390"/>
                <a:gd name="T56" fmla="*/ 267 w 384"/>
                <a:gd name="T57" fmla="*/ 276 h 390"/>
                <a:gd name="T58" fmla="*/ 288 w 384"/>
                <a:gd name="T59" fmla="*/ 286 h 390"/>
                <a:gd name="T60" fmla="*/ 304 w 384"/>
                <a:gd name="T61" fmla="*/ 284 h 390"/>
                <a:gd name="T62" fmla="*/ 314 w 384"/>
                <a:gd name="T63" fmla="*/ 288 h 390"/>
                <a:gd name="T64" fmla="*/ 329 w 384"/>
                <a:gd name="T65" fmla="*/ 261 h 390"/>
                <a:gd name="T66" fmla="*/ 331 w 384"/>
                <a:gd name="T67" fmla="*/ 237 h 390"/>
                <a:gd name="T68" fmla="*/ 341 w 384"/>
                <a:gd name="T69" fmla="*/ 231 h 390"/>
                <a:gd name="T70" fmla="*/ 355 w 384"/>
                <a:gd name="T71" fmla="*/ 225 h 390"/>
                <a:gd name="T72" fmla="*/ 378 w 384"/>
                <a:gd name="T73" fmla="*/ 196 h 390"/>
                <a:gd name="T74" fmla="*/ 357 w 384"/>
                <a:gd name="T75" fmla="*/ 192 h 390"/>
                <a:gd name="T76" fmla="*/ 343 w 384"/>
                <a:gd name="T77" fmla="*/ 192 h 390"/>
                <a:gd name="T78" fmla="*/ 353 w 384"/>
                <a:gd name="T79" fmla="*/ 165 h 390"/>
                <a:gd name="T80" fmla="*/ 355 w 384"/>
                <a:gd name="T81" fmla="*/ 151 h 390"/>
                <a:gd name="T82" fmla="*/ 347 w 384"/>
                <a:gd name="T83" fmla="*/ 143 h 390"/>
                <a:gd name="T84" fmla="*/ 347 w 384"/>
                <a:gd name="T85" fmla="*/ 118 h 390"/>
                <a:gd name="T86" fmla="*/ 337 w 384"/>
                <a:gd name="T87" fmla="*/ 112 h 390"/>
                <a:gd name="T88" fmla="*/ 351 w 384"/>
                <a:gd name="T89" fmla="*/ 106 h 390"/>
                <a:gd name="T90" fmla="*/ 337 w 384"/>
                <a:gd name="T91" fmla="*/ 84 h 390"/>
                <a:gd name="T92" fmla="*/ 318 w 384"/>
                <a:gd name="T93" fmla="*/ 77 h 390"/>
                <a:gd name="T94" fmla="*/ 290 w 384"/>
                <a:gd name="T95" fmla="*/ 63 h 390"/>
                <a:gd name="T96" fmla="*/ 261 w 384"/>
                <a:gd name="T97" fmla="*/ 63 h 390"/>
                <a:gd name="T98" fmla="*/ 233 w 384"/>
                <a:gd name="T99" fmla="*/ 63 h 390"/>
                <a:gd name="T100" fmla="*/ 184 w 384"/>
                <a:gd name="T101" fmla="*/ 65 h 390"/>
                <a:gd name="T102" fmla="*/ 167 w 384"/>
                <a:gd name="T103" fmla="*/ 57 h 390"/>
                <a:gd name="T104" fmla="*/ 161 w 384"/>
                <a:gd name="T105" fmla="*/ 47 h 390"/>
                <a:gd name="T106" fmla="*/ 155 w 384"/>
                <a:gd name="T107" fmla="*/ 24 h 390"/>
                <a:gd name="T108" fmla="*/ 157 w 384"/>
                <a:gd name="T109" fmla="*/ 10 h 390"/>
                <a:gd name="T110" fmla="*/ 145 w 384"/>
                <a:gd name="T111" fmla="*/ 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390">
                  <a:moveTo>
                    <a:pt x="128" y="4"/>
                  </a:moveTo>
                  <a:lnTo>
                    <a:pt x="118" y="16"/>
                  </a:lnTo>
                  <a:lnTo>
                    <a:pt x="114" y="18"/>
                  </a:lnTo>
                  <a:lnTo>
                    <a:pt x="92" y="4"/>
                  </a:lnTo>
                  <a:lnTo>
                    <a:pt x="90" y="8"/>
                  </a:lnTo>
                  <a:lnTo>
                    <a:pt x="94" y="16"/>
                  </a:lnTo>
                  <a:lnTo>
                    <a:pt x="92" y="24"/>
                  </a:lnTo>
                  <a:lnTo>
                    <a:pt x="86" y="26"/>
                  </a:lnTo>
                  <a:lnTo>
                    <a:pt x="73" y="28"/>
                  </a:lnTo>
                  <a:lnTo>
                    <a:pt x="63" y="28"/>
                  </a:lnTo>
                  <a:lnTo>
                    <a:pt x="61" y="28"/>
                  </a:lnTo>
                  <a:lnTo>
                    <a:pt x="57" y="32"/>
                  </a:lnTo>
                  <a:lnTo>
                    <a:pt x="57" y="35"/>
                  </a:lnTo>
                  <a:lnTo>
                    <a:pt x="53" y="41"/>
                  </a:lnTo>
                  <a:lnTo>
                    <a:pt x="53" y="43"/>
                  </a:lnTo>
                  <a:lnTo>
                    <a:pt x="57" y="41"/>
                  </a:lnTo>
                  <a:lnTo>
                    <a:pt x="59" y="45"/>
                  </a:lnTo>
                  <a:lnTo>
                    <a:pt x="57" y="49"/>
                  </a:lnTo>
                  <a:lnTo>
                    <a:pt x="53" y="51"/>
                  </a:lnTo>
                  <a:lnTo>
                    <a:pt x="45" y="55"/>
                  </a:lnTo>
                  <a:lnTo>
                    <a:pt x="47" y="63"/>
                  </a:lnTo>
                  <a:lnTo>
                    <a:pt x="45" y="65"/>
                  </a:lnTo>
                  <a:lnTo>
                    <a:pt x="34" y="67"/>
                  </a:lnTo>
                  <a:lnTo>
                    <a:pt x="34" y="71"/>
                  </a:lnTo>
                  <a:lnTo>
                    <a:pt x="24" y="80"/>
                  </a:lnTo>
                  <a:lnTo>
                    <a:pt x="24" y="84"/>
                  </a:lnTo>
                  <a:lnTo>
                    <a:pt x="24" y="92"/>
                  </a:lnTo>
                  <a:lnTo>
                    <a:pt x="24" y="94"/>
                  </a:lnTo>
                  <a:lnTo>
                    <a:pt x="22" y="96"/>
                  </a:lnTo>
                  <a:lnTo>
                    <a:pt x="14" y="94"/>
                  </a:lnTo>
                  <a:lnTo>
                    <a:pt x="8" y="96"/>
                  </a:lnTo>
                  <a:lnTo>
                    <a:pt x="10" y="98"/>
                  </a:lnTo>
                  <a:lnTo>
                    <a:pt x="16" y="102"/>
                  </a:lnTo>
                  <a:lnTo>
                    <a:pt x="18" y="108"/>
                  </a:lnTo>
                  <a:lnTo>
                    <a:pt x="16" y="110"/>
                  </a:lnTo>
                  <a:lnTo>
                    <a:pt x="8" y="108"/>
                  </a:lnTo>
                  <a:lnTo>
                    <a:pt x="2" y="124"/>
                  </a:lnTo>
                  <a:lnTo>
                    <a:pt x="0" y="145"/>
                  </a:lnTo>
                  <a:lnTo>
                    <a:pt x="4" y="159"/>
                  </a:lnTo>
                  <a:lnTo>
                    <a:pt x="12" y="163"/>
                  </a:lnTo>
                  <a:lnTo>
                    <a:pt x="30" y="176"/>
                  </a:lnTo>
                  <a:lnTo>
                    <a:pt x="36" y="182"/>
                  </a:lnTo>
                  <a:lnTo>
                    <a:pt x="36" y="184"/>
                  </a:lnTo>
                  <a:lnTo>
                    <a:pt x="45" y="180"/>
                  </a:lnTo>
                  <a:lnTo>
                    <a:pt x="61" y="180"/>
                  </a:lnTo>
                  <a:lnTo>
                    <a:pt x="69" y="182"/>
                  </a:lnTo>
                  <a:lnTo>
                    <a:pt x="69" y="188"/>
                  </a:lnTo>
                  <a:lnTo>
                    <a:pt x="67" y="190"/>
                  </a:lnTo>
                  <a:lnTo>
                    <a:pt x="69" y="192"/>
                  </a:lnTo>
                  <a:lnTo>
                    <a:pt x="75" y="194"/>
                  </a:lnTo>
                  <a:lnTo>
                    <a:pt x="83" y="196"/>
                  </a:lnTo>
                  <a:lnTo>
                    <a:pt x="92" y="198"/>
                  </a:lnTo>
                  <a:lnTo>
                    <a:pt x="92" y="200"/>
                  </a:lnTo>
                  <a:lnTo>
                    <a:pt x="92" y="208"/>
                  </a:lnTo>
                  <a:lnTo>
                    <a:pt x="94" y="217"/>
                  </a:lnTo>
                  <a:lnTo>
                    <a:pt x="108" y="219"/>
                  </a:lnTo>
                  <a:lnTo>
                    <a:pt x="108" y="219"/>
                  </a:lnTo>
                  <a:lnTo>
                    <a:pt x="106" y="229"/>
                  </a:lnTo>
                  <a:lnTo>
                    <a:pt x="106" y="239"/>
                  </a:lnTo>
                  <a:lnTo>
                    <a:pt x="108" y="245"/>
                  </a:lnTo>
                  <a:lnTo>
                    <a:pt x="110" y="247"/>
                  </a:lnTo>
                  <a:lnTo>
                    <a:pt x="120" y="257"/>
                  </a:lnTo>
                  <a:lnTo>
                    <a:pt x="124" y="264"/>
                  </a:lnTo>
                  <a:lnTo>
                    <a:pt x="122" y="266"/>
                  </a:lnTo>
                  <a:lnTo>
                    <a:pt x="114" y="270"/>
                  </a:lnTo>
                  <a:lnTo>
                    <a:pt x="112" y="272"/>
                  </a:lnTo>
                  <a:lnTo>
                    <a:pt x="118" y="278"/>
                  </a:lnTo>
                  <a:lnTo>
                    <a:pt x="116" y="288"/>
                  </a:lnTo>
                  <a:lnTo>
                    <a:pt x="120" y="300"/>
                  </a:lnTo>
                  <a:lnTo>
                    <a:pt x="122" y="304"/>
                  </a:lnTo>
                  <a:lnTo>
                    <a:pt x="126" y="309"/>
                  </a:lnTo>
                  <a:lnTo>
                    <a:pt x="126" y="311"/>
                  </a:lnTo>
                  <a:lnTo>
                    <a:pt x="124" y="313"/>
                  </a:lnTo>
                  <a:lnTo>
                    <a:pt x="116" y="311"/>
                  </a:lnTo>
                  <a:lnTo>
                    <a:pt x="112" y="315"/>
                  </a:lnTo>
                  <a:lnTo>
                    <a:pt x="108" y="317"/>
                  </a:lnTo>
                  <a:lnTo>
                    <a:pt x="108" y="319"/>
                  </a:lnTo>
                  <a:lnTo>
                    <a:pt x="94" y="317"/>
                  </a:lnTo>
                  <a:lnTo>
                    <a:pt x="88" y="311"/>
                  </a:lnTo>
                  <a:lnTo>
                    <a:pt x="83" y="311"/>
                  </a:lnTo>
                  <a:lnTo>
                    <a:pt x="63" y="304"/>
                  </a:lnTo>
                  <a:lnTo>
                    <a:pt x="63" y="304"/>
                  </a:lnTo>
                  <a:lnTo>
                    <a:pt x="61" y="306"/>
                  </a:lnTo>
                  <a:lnTo>
                    <a:pt x="61" y="315"/>
                  </a:lnTo>
                  <a:lnTo>
                    <a:pt x="61" y="323"/>
                  </a:lnTo>
                  <a:lnTo>
                    <a:pt x="59" y="325"/>
                  </a:lnTo>
                  <a:lnTo>
                    <a:pt x="57" y="329"/>
                  </a:lnTo>
                  <a:lnTo>
                    <a:pt x="61" y="333"/>
                  </a:lnTo>
                  <a:lnTo>
                    <a:pt x="83" y="358"/>
                  </a:lnTo>
                  <a:lnTo>
                    <a:pt x="88" y="368"/>
                  </a:lnTo>
                  <a:lnTo>
                    <a:pt x="88" y="374"/>
                  </a:lnTo>
                  <a:lnTo>
                    <a:pt x="88" y="376"/>
                  </a:lnTo>
                  <a:lnTo>
                    <a:pt x="86" y="386"/>
                  </a:lnTo>
                  <a:lnTo>
                    <a:pt x="86" y="390"/>
                  </a:lnTo>
                  <a:lnTo>
                    <a:pt x="86" y="390"/>
                  </a:lnTo>
                  <a:lnTo>
                    <a:pt x="112" y="390"/>
                  </a:lnTo>
                  <a:lnTo>
                    <a:pt x="118" y="390"/>
                  </a:lnTo>
                  <a:lnTo>
                    <a:pt x="124" y="390"/>
                  </a:lnTo>
                  <a:lnTo>
                    <a:pt x="253" y="390"/>
                  </a:lnTo>
                  <a:lnTo>
                    <a:pt x="255" y="384"/>
                  </a:lnTo>
                  <a:lnTo>
                    <a:pt x="255" y="380"/>
                  </a:lnTo>
                  <a:lnTo>
                    <a:pt x="251" y="376"/>
                  </a:lnTo>
                  <a:lnTo>
                    <a:pt x="237" y="370"/>
                  </a:lnTo>
                  <a:lnTo>
                    <a:pt x="233" y="364"/>
                  </a:lnTo>
                  <a:lnTo>
                    <a:pt x="231" y="358"/>
                  </a:lnTo>
                  <a:lnTo>
                    <a:pt x="227" y="351"/>
                  </a:lnTo>
                  <a:lnTo>
                    <a:pt x="239" y="339"/>
                  </a:lnTo>
                  <a:lnTo>
                    <a:pt x="243" y="339"/>
                  </a:lnTo>
                  <a:lnTo>
                    <a:pt x="257" y="343"/>
                  </a:lnTo>
                  <a:lnTo>
                    <a:pt x="265" y="343"/>
                  </a:lnTo>
                  <a:lnTo>
                    <a:pt x="267" y="339"/>
                  </a:lnTo>
                  <a:lnTo>
                    <a:pt x="265" y="329"/>
                  </a:lnTo>
                  <a:lnTo>
                    <a:pt x="261" y="313"/>
                  </a:lnTo>
                  <a:lnTo>
                    <a:pt x="259" y="302"/>
                  </a:lnTo>
                  <a:lnTo>
                    <a:pt x="261" y="286"/>
                  </a:lnTo>
                  <a:lnTo>
                    <a:pt x="267" y="276"/>
                  </a:lnTo>
                  <a:lnTo>
                    <a:pt x="271" y="276"/>
                  </a:lnTo>
                  <a:lnTo>
                    <a:pt x="278" y="282"/>
                  </a:lnTo>
                  <a:lnTo>
                    <a:pt x="282" y="284"/>
                  </a:lnTo>
                  <a:lnTo>
                    <a:pt x="288" y="286"/>
                  </a:lnTo>
                  <a:lnTo>
                    <a:pt x="290" y="288"/>
                  </a:lnTo>
                  <a:lnTo>
                    <a:pt x="294" y="290"/>
                  </a:lnTo>
                  <a:lnTo>
                    <a:pt x="298" y="288"/>
                  </a:lnTo>
                  <a:lnTo>
                    <a:pt x="304" y="284"/>
                  </a:lnTo>
                  <a:lnTo>
                    <a:pt x="306" y="286"/>
                  </a:lnTo>
                  <a:lnTo>
                    <a:pt x="308" y="288"/>
                  </a:lnTo>
                  <a:lnTo>
                    <a:pt x="310" y="290"/>
                  </a:lnTo>
                  <a:lnTo>
                    <a:pt x="314" y="288"/>
                  </a:lnTo>
                  <a:lnTo>
                    <a:pt x="318" y="282"/>
                  </a:lnTo>
                  <a:lnTo>
                    <a:pt x="321" y="272"/>
                  </a:lnTo>
                  <a:lnTo>
                    <a:pt x="327" y="264"/>
                  </a:lnTo>
                  <a:lnTo>
                    <a:pt x="329" y="261"/>
                  </a:lnTo>
                  <a:lnTo>
                    <a:pt x="333" y="259"/>
                  </a:lnTo>
                  <a:lnTo>
                    <a:pt x="331" y="253"/>
                  </a:lnTo>
                  <a:lnTo>
                    <a:pt x="333" y="243"/>
                  </a:lnTo>
                  <a:lnTo>
                    <a:pt x="331" y="237"/>
                  </a:lnTo>
                  <a:lnTo>
                    <a:pt x="333" y="235"/>
                  </a:lnTo>
                  <a:lnTo>
                    <a:pt x="333" y="235"/>
                  </a:lnTo>
                  <a:lnTo>
                    <a:pt x="337" y="231"/>
                  </a:lnTo>
                  <a:lnTo>
                    <a:pt x="341" y="231"/>
                  </a:lnTo>
                  <a:lnTo>
                    <a:pt x="343" y="233"/>
                  </a:lnTo>
                  <a:lnTo>
                    <a:pt x="345" y="233"/>
                  </a:lnTo>
                  <a:lnTo>
                    <a:pt x="349" y="229"/>
                  </a:lnTo>
                  <a:lnTo>
                    <a:pt x="355" y="225"/>
                  </a:lnTo>
                  <a:lnTo>
                    <a:pt x="365" y="227"/>
                  </a:lnTo>
                  <a:lnTo>
                    <a:pt x="384" y="223"/>
                  </a:lnTo>
                  <a:lnTo>
                    <a:pt x="384" y="196"/>
                  </a:lnTo>
                  <a:lnTo>
                    <a:pt x="378" y="196"/>
                  </a:lnTo>
                  <a:lnTo>
                    <a:pt x="368" y="198"/>
                  </a:lnTo>
                  <a:lnTo>
                    <a:pt x="365" y="198"/>
                  </a:lnTo>
                  <a:lnTo>
                    <a:pt x="361" y="198"/>
                  </a:lnTo>
                  <a:lnTo>
                    <a:pt x="357" y="192"/>
                  </a:lnTo>
                  <a:lnTo>
                    <a:pt x="355" y="192"/>
                  </a:lnTo>
                  <a:lnTo>
                    <a:pt x="349" y="192"/>
                  </a:lnTo>
                  <a:lnTo>
                    <a:pt x="347" y="194"/>
                  </a:lnTo>
                  <a:lnTo>
                    <a:pt x="343" y="192"/>
                  </a:lnTo>
                  <a:lnTo>
                    <a:pt x="343" y="188"/>
                  </a:lnTo>
                  <a:lnTo>
                    <a:pt x="343" y="178"/>
                  </a:lnTo>
                  <a:lnTo>
                    <a:pt x="351" y="169"/>
                  </a:lnTo>
                  <a:lnTo>
                    <a:pt x="353" y="165"/>
                  </a:lnTo>
                  <a:lnTo>
                    <a:pt x="351" y="161"/>
                  </a:lnTo>
                  <a:lnTo>
                    <a:pt x="353" y="159"/>
                  </a:lnTo>
                  <a:lnTo>
                    <a:pt x="353" y="153"/>
                  </a:lnTo>
                  <a:lnTo>
                    <a:pt x="355" y="151"/>
                  </a:lnTo>
                  <a:lnTo>
                    <a:pt x="353" y="147"/>
                  </a:lnTo>
                  <a:lnTo>
                    <a:pt x="349" y="147"/>
                  </a:lnTo>
                  <a:lnTo>
                    <a:pt x="347" y="147"/>
                  </a:lnTo>
                  <a:lnTo>
                    <a:pt x="347" y="143"/>
                  </a:lnTo>
                  <a:lnTo>
                    <a:pt x="347" y="141"/>
                  </a:lnTo>
                  <a:lnTo>
                    <a:pt x="355" y="135"/>
                  </a:lnTo>
                  <a:lnTo>
                    <a:pt x="355" y="131"/>
                  </a:lnTo>
                  <a:lnTo>
                    <a:pt x="347" y="118"/>
                  </a:lnTo>
                  <a:lnTo>
                    <a:pt x="345" y="116"/>
                  </a:lnTo>
                  <a:lnTo>
                    <a:pt x="337" y="116"/>
                  </a:lnTo>
                  <a:lnTo>
                    <a:pt x="335" y="114"/>
                  </a:lnTo>
                  <a:lnTo>
                    <a:pt x="337" y="112"/>
                  </a:lnTo>
                  <a:lnTo>
                    <a:pt x="341" y="110"/>
                  </a:lnTo>
                  <a:lnTo>
                    <a:pt x="345" y="108"/>
                  </a:lnTo>
                  <a:lnTo>
                    <a:pt x="349" y="108"/>
                  </a:lnTo>
                  <a:lnTo>
                    <a:pt x="351" y="106"/>
                  </a:lnTo>
                  <a:lnTo>
                    <a:pt x="347" y="86"/>
                  </a:lnTo>
                  <a:lnTo>
                    <a:pt x="343" y="88"/>
                  </a:lnTo>
                  <a:lnTo>
                    <a:pt x="339" y="86"/>
                  </a:lnTo>
                  <a:lnTo>
                    <a:pt x="337" y="84"/>
                  </a:lnTo>
                  <a:lnTo>
                    <a:pt x="333" y="82"/>
                  </a:lnTo>
                  <a:lnTo>
                    <a:pt x="331" y="77"/>
                  </a:lnTo>
                  <a:lnTo>
                    <a:pt x="323" y="77"/>
                  </a:lnTo>
                  <a:lnTo>
                    <a:pt x="318" y="77"/>
                  </a:lnTo>
                  <a:lnTo>
                    <a:pt x="310" y="75"/>
                  </a:lnTo>
                  <a:lnTo>
                    <a:pt x="304" y="75"/>
                  </a:lnTo>
                  <a:lnTo>
                    <a:pt x="290" y="71"/>
                  </a:lnTo>
                  <a:lnTo>
                    <a:pt x="290" y="63"/>
                  </a:lnTo>
                  <a:lnTo>
                    <a:pt x="288" y="59"/>
                  </a:lnTo>
                  <a:lnTo>
                    <a:pt x="282" y="57"/>
                  </a:lnTo>
                  <a:lnTo>
                    <a:pt x="276" y="61"/>
                  </a:lnTo>
                  <a:lnTo>
                    <a:pt x="261" y="63"/>
                  </a:lnTo>
                  <a:lnTo>
                    <a:pt x="251" y="67"/>
                  </a:lnTo>
                  <a:lnTo>
                    <a:pt x="245" y="71"/>
                  </a:lnTo>
                  <a:lnTo>
                    <a:pt x="243" y="69"/>
                  </a:lnTo>
                  <a:lnTo>
                    <a:pt x="233" y="63"/>
                  </a:lnTo>
                  <a:lnTo>
                    <a:pt x="220" y="55"/>
                  </a:lnTo>
                  <a:lnTo>
                    <a:pt x="202" y="57"/>
                  </a:lnTo>
                  <a:lnTo>
                    <a:pt x="186" y="61"/>
                  </a:lnTo>
                  <a:lnTo>
                    <a:pt x="184" y="65"/>
                  </a:lnTo>
                  <a:lnTo>
                    <a:pt x="182" y="65"/>
                  </a:lnTo>
                  <a:lnTo>
                    <a:pt x="173" y="61"/>
                  </a:lnTo>
                  <a:lnTo>
                    <a:pt x="171" y="57"/>
                  </a:lnTo>
                  <a:lnTo>
                    <a:pt x="167" y="57"/>
                  </a:lnTo>
                  <a:lnTo>
                    <a:pt x="165" y="53"/>
                  </a:lnTo>
                  <a:lnTo>
                    <a:pt x="163" y="51"/>
                  </a:lnTo>
                  <a:lnTo>
                    <a:pt x="163" y="47"/>
                  </a:lnTo>
                  <a:lnTo>
                    <a:pt x="161" y="47"/>
                  </a:lnTo>
                  <a:lnTo>
                    <a:pt x="157" y="45"/>
                  </a:lnTo>
                  <a:lnTo>
                    <a:pt x="153" y="35"/>
                  </a:lnTo>
                  <a:lnTo>
                    <a:pt x="153" y="26"/>
                  </a:lnTo>
                  <a:lnTo>
                    <a:pt x="155" y="24"/>
                  </a:lnTo>
                  <a:lnTo>
                    <a:pt x="161" y="26"/>
                  </a:lnTo>
                  <a:lnTo>
                    <a:pt x="165" y="24"/>
                  </a:lnTo>
                  <a:lnTo>
                    <a:pt x="171" y="16"/>
                  </a:lnTo>
                  <a:lnTo>
                    <a:pt x="157" y="10"/>
                  </a:lnTo>
                  <a:lnTo>
                    <a:pt x="153" y="6"/>
                  </a:lnTo>
                  <a:lnTo>
                    <a:pt x="149" y="8"/>
                  </a:lnTo>
                  <a:lnTo>
                    <a:pt x="145" y="4"/>
                  </a:lnTo>
                  <a:lnTo>
                    <a:pt x="145" y="2"/>
                  </a:lnTo>
                  <a:lnTo>
                    <a:pt x="137" y="0"/>
                  </a:lnTo>
                  <a:lnTo>
                    <a:pt x="12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 name="Freeform 60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69" name="Freeform 610"/>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0" name="Freeform 611"/>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 name="Freeform 612"/>
            <p:cNvSpPr>
              <a:spLocks/>
            </p:cNvSpPr>
            <p:nvPr/>
          </p:nvSpPr>
          <p:spPr bwMode="auto">
            <a:xfrm>
              <a:off x="6624638" y="2319338"/>
              <a:ext cx="227013" cy="171450"/>
            </a:xfrm>
            <a:custGeom>
              <a:avLst/>
              <a:gdLst>
                <a:gd name="T0" fmla="*/ 110 w 143"/>
                <a:gd name="T1" fmla="*/ 4 h 108"/>
                <a:gd name="T2" fmla="*/ 106 w 143"/>
                <a:gd name="T3" fmla="*/ 6 h 108"/>
                <a:gd name="T4" fmla="*/ 100 w 143"/>
                <a:gd name="T5" fmla="*/ 4 h 108"/>
                <a:gd name="T6" fmla="*/ 94 w 143"/>
                <a:gd name="T7" fmla="*/ 8 h 108"/>
                <a:gd name="T8" fmla="*/ 88 w 143"/>
                <a:gd name="T9" fmla="*/ 12 h 108"/>
                <a:gd name="T10" fmla="*/ 81 w 143"/>
                <a:gd name="T11" fmla="*/ 18 h 108"/>
                <a:gd name="T12" fmla="*/ 71 w 143"/>
                <a:gd name="T13" fmla="*/ 24 h 108"/>
                <a:gd name="T14" fmla="*/ 59 w 143"/>
                <a:gd name="T15" fmla="*/ 24 h 108"/>
                <a:gd name="T16" fmla="*/ 53 w 143"/>
                <a:gd name="T17" fmla="*/ 18 h 108"/>
                <a:gd name="T18" fmla="*/ 51 w 143"/>
                <a:gd name="T19" fmla="*/ 12 h 108"/>
                <a:gd name="T20" fmla="*/ 53 w 143"/>
                <a:gd name="T21" fmla="*/ 10 h 108"/>
                <a:gd name="T22" fmla="*/ 51 w 143"/>
                <a:gd name="T23" fmla="*/ 6 h 108"/>
                <a:gd name="T24" fmla="*/ 36 w 143"/>
                <a:gd name="T25" fmla="*/ 8 h 108"/>
                <a:gd name="T26" fmla="*/ 28 w 143"/>
                <a:gd name="T27" fmla="*/ 14 h 108"/>
                <a:gd name="T28" fmla="*/ 20 w 143"/>
                <a:gd name="T29" fmla="*/ 16 h 108"/>
                <a:gd name="T30" fmla="*/ 6 w 143"/>
                <a:gd name="T31" fmla="*/ 18 h 108"/>
                <a:gd name="T32" fmla="*/ 6 w 143"/>
                <a:gd name="T33" fmla="*/ 16 h 108"/>
                <a:gd name="T34" fmla="*/ 4 w 143"/>
                <a:gd name="T35" fmla="*/ 22 h 108"/>
                <a:gd name="T36" fmla="*/ 4 w 143"/>
                <a:gd name="T37" fmla="*/ 28 h 108"/>
                <a:gd name="T38" fmla="*/ 0 w 143"/>
                <a:gd name="T39" fmla="*/ 26 h 108"/>
                <a:gd name="T40" fmla="*/ 20 w 143"/>
                <a:gd name="T41" fmla="*/ 39 h 108"/>
                <a:gd name="T42" fmla="*/ 39 w 143"/>
                <a:gd name="T43" fmla="*/ 55 h 108"/>
                <a:gd name="T44" fmla="*/ 59 w 143"/>
                <a:gd name="T45" fmla="*/ 82 h 108"/>
                <a:gd name="T46" fmla="*/ 69 w 143"/>
                <a:gd name="T47" fmla="*/ 108 h 108"/>
                <a:gd name="T48" fmla="*/ 86 w 143"/>
                <a:gd name="T49" fmla="*/ 106 h 108"/>
                <a:gd name="T50" fmla="*/ 96 w 143"/>
                <a:gd name="T51" fmla="*/ 104 h 108"/>
                <a:gd name="T52" fmla="*/ 110 w 143"/>
                <a:gd name="T53" fmla="*/ 100 h 108"/>
                <a:gd name="T54" fmla="*/ 122 w 143"/>
                <a:gd name="T55" fmla="*/ 88 h 108"/>
                <a:gd name="T56" fmla="*/ 122 w 143"/>
                <a:gd name="T57" fmla="*/ 67 h 108"/>
                <a:gd name="T58" fmla="*/ 130 w 143"/>
                <a:gd name="T59" fmla="*/ 65 h 108"/>
                <a:gd name="T60" fmla="*/ 143 w 143"/>
                <a:gd name="T61" fmla="*/ 75 h 108"/>
                <a:gd name="T62" fmla="*/ 141 w 143"/>
                <a:gd name="T63" fmla="*/ 33 h 108"/>
                <a:gd name="T64" fmla="*/ 130 w 143"/>
                <a:gd name="T65" fmla="*/ 33 h 108"/>
                <a:gd name="T66" fmla="*/ 118 w 143"/>
                <a:gd name="T67" fmla="*/ 35 h 108"/>
                <a:gd name="T68" fmla="*/ 118 w 143"/>
                <a:gd name="T69" fmla="*/ 45 h 108"/>
                <a:gd name="T70" fmla="*/ 124 w 143"/>
                <a:gd name="T71" fmla="*/ 51 h 108"/>
                <a:gd name="T72" fmla="*/ 114 w 143"/>
                <a:gd name="T73" fmla="*/ 57 h 108"/>
                <a:gd name="T74" fmla="*/ 106 w 143"/>
                <a:gd name="T75" fmla="*/ 43 h 108"/>
                <a:gd name="T76" fmla="*/ 110 w 143"/>
                <a:gd name="T77" fmla="*/ 33 h 108"/>
                <a:gd name="T78" fmla="*/ 110 w 143"/>
                <a:gd name="T79" fmla="*/ 22 h 108"/>
                <a:gd name="T80" fmla="*/ 118 w 143"/>
                <a:gd name="T81" fmla="*/ 14 h 108"/>
                <a:gd name="T82" fmla="*/ 118 w 143"/>
                <a:gd name="T83" fmla="*/ 6 h 108"/>
                <a:gd name="T84" fmla="*/ 118 w 143"/>
                <a:gd name="T85" fmla="*/ 0 h 108"/>
                <a:gd name="T86" fmla="*/ 114 w 143"/>
                <a:gd name="T8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108">
                  <a:moveTo>
                    <a:pt x="114" y="0"/>
                  </a:moveTo>
                  <a:lnTo>
                    <a:pt x="110" y="4"/>
                  </a:lnTo>
                  <a:lnTo>
                    <a:pt x="110" y="6"/>
                  </a:lnTo>
                  <a:lnTo>
                    <a:pt x="106" y="6"/>
                  </a:lnTo>
                  <a:lnTo>
                    <a:pt x="104" y="4"/>
                  </a:lnTo>
                  <a:lnTo>
                    <a:pt x="100" y="4"/>
                  </a:lnTo>
                  <a:lnTo>
                    <a:pt x="96" y="8"/>
                  </a:lnTo>
                  <a:lnTo>
                    <a:pt x="94" y="8"/>
                  </a:lnTo>
                  <a:lnTo>
                    <a:pt x="90" y="10"/>
                  </a:lnTo>
                  <a:lnTo>
                    <a:pt x="88" y="12"/>
                  </a:lnTo>
                  <a:lnTo>
                    <a:pt x="83" y="12"/>
                  </a:lnTo>
                  <a:lnTo>
                    <a:pt x="81" y="18"/>
                  </a:lnTo>
                  <a:lnTo>
                    <a:pt x="79" y="20"/>
                  </a:lnTo>
                  <a:lnTo>
                    <a:pt x="71" y="24"/>
                  </a:lnTo>
                  <a:lnTo>
                    <a:pt x="65" y="24"/>
                  </a:lnTo>
                  <a:lnTo>
                    <a:pt x="59" y="24"/>
                  </a:lnTo>
                  <a:lnTo>
                    <a:pt x="57" y="20"/>
                  </a:lnTo>
                  <a:lnTo>
                    <a:pt x="53" y="18"/>
                  </a:lnTo>
                  <a:lnTo>
                    <a:pt x="53" y="14"/>
                  </a:lnTo>
                  <a:lnTo>
                    <a:pt x="51" y="12"/>
                  </a:lnTo>
                  <a:lnTo>
                    <a:pt x="51" y="12"/>
                  </a:lnTo>
                  <a:lnTo>
                    <a:pt x="53" y="10"/>
                  </a:lnTo>
                  <a:lnTo>
                    <a:pt x="53" y="8"/>
                  </a:lnTo>
                  <a:lnTo>
                    <a:pt x="51" y="6"/>
                  </a:lnTo>
                  <a:lnTo>
                    <a:pt x="39" y="6"/>
                  </a:lnTo>
                  <a:lnTo>
                    <a:pt x="36" y="8"/>
                  </a:lnTo>
                  <a:lnTo>
                    <a:pt x="32" y="12"/>
                  </a:lnTo>
                  <a:lnTo>
                    <a:pt x="28" y="14"/>
                  </a:lnTo>
                  <a:lnTo>
                    <a:pt x="24" y="14"/>
                  </a:lnTo>
                  <a:lnTo>
                    <a:pt x="20" y="16"/>
                  </a:lnTo>
                  <a:lnTo>
                    <a:pt x="16" y="18"/>
                  </a:lnTo>
                  <a:lnTo>
                    <a:pt x="6" y="18"/>
                  </a:lnTo>
                  <a:lnTo>
                    <a:pt x="6" y="16"/>
                  </a:lnTo>
                  <a:lnTo>
                    <a:pt x="6" y="16"/>
                  </a:lnTo>
                  <a:lnTo>
                    <a:pt x="4" y="20"/>
                  </a:lnTo>
                  <a:lnTo>
                    <a:pt x="4" y="22"/>
                  </a:lnTo>
                  <a:lnTo>
                    <a:pt x="4" y="24"/>
                  </a:lnTo>
                  <a:lnTo>
                    <a:pt x="4" y="28"/>
                  </a:lnTo>
                  <a:lnTo>
                    <a:pt x="4" y="28"/>
                  </a:lnTo>
                  <a:lnTo>
                    <a:pt x="0" y="26"/>
                  </a:lnTo>
                  <a:lnTo>
                    <a:pt x="4" y="28"/>
                  </a:lnTo>
                  <a:lnTo>
                    <a:pt x="20" y="39"/>
                  </a:lnTo>
                  <a:lnTo>
                    <a:pt x="30" y="45"/>
                  </a:lnTo>
                  <a:lnTo>
                    <a:pt x="39" y="55"/>
                  </a:lnTo>
                  <a:lnTo>
                    <a:pt x="49" y="67"/>
                  </a:lnTo>
                  <a:lnTo>
                    <a:pt x="59" y="82"/>
                  </a:lnTo>
                  <a:lnTo>
                    <a:pt x="65" y="94"/>
                  </a:lnTo>
                  <a:lnTo>
                    <a:pt x="69" y="108"/>
                  </a:lnTo>
                  <a:lnTo>
                    <a:pt x="86" y="108"/>
                  </a:lnTo>
                  <a:lnTo>
                    <a:pt x="86" y="106"/>
                  </a:lnTo>
                  <a:lnTo>
                    <a:pt x="92" y="104"/>
                  </a:lnTo>
                  <a:lnTo>
                    <a:pt x="96" y="104"/>
                  </a:lnTo>
                  <a:lnTo>
                    <a:pt x="102" y="102"/>
                  </a:lnTo>
                  <a:lnTo>
                    <a:pt x="110" y="100"/>
                  </a:lnTo>
                  <a:lnTo>
                    <a:pt x="116" y="96"/>
                  </a:lnTo>
                  <a:lnTo>
                    <a:pt x="122" y="88"/>
                  </a:lnTo>
                  <a:lnTo>
                    <a:pt x="122" y="75"/>
                  </a:lnTo>
                  <a:lnTo>
                    <a:pt x="122" y="67"/>
                  </a:lnTo>
                  <a:lnTo>
                    <a:pt x="122" y="63"/>
                  </a:lnTo>
                  <a:lnTo>
                    <a:pt x="130" y="65"/>
                  </a:lnTo>
                  <a:lnTo>
                    <a:pt x="139" y="73"/>
                  </a:lnTo>
                  <a:lnTo>
                    <a:pt x="143" y="75"/>
                  </a:lnTo>
                  <a:lnTo>
                    <a:pt x="143" y="33"/>
                  </a:lnTo>
                  <a:lnTo>
                    <a:pt x="141" y="33"/>
                  </a:lnTo>
                  <a:lnTo>
                    <a:pt x="135" y="33"/>
                  </a:lnTo>
                  <a:lnTo>
                    <a:pt x="130" y="33"/>
                  </a:lnTo>
                  <a:lnTo>
                    <a:pt x="124" y="33"/>
                  </a:lnTo>
                  <a:lnTo>
                    <a:pt x="118" y="35"/>
                  </a:lnTo>
                  <a:lnTo>
                    <a:pt x="116" y="39"/>
                  </a:lnTo>
                  <a:lnTo>
                    <a:pt x="118" y="45"/>
                  </a:lnTo>
                  <a:lnTo>
                    <a:pt x="122" y="47"/>
                  </a:lnTo>
                  <a:lnTo>
                    <a:pt x="124" y="51"/>
                  </a:lnTo>
                  <a:lnTo>
                    <a:pt x="122" y="55"/>
                  </a:lnTo>
                  <a:lnTo>
                    <a:pt x="114" y="57"/>
                  </a:lnTo>
                  <a:lnTo>
                    <a:pt x="108" y="47"/>
                  </a:lnTo>
                  <a:lnTo>
                    <a:pt x="106" y="43"/>
                  </a:lnTo>
                  <a:lnTo>
                    <a:pt x="106" y="37"/>
                  </a:lnTo>
                  <a:lnTo>
                    <a:pt x="110" y="33"/>
                  </a:lnTo>
                  <a:lnTo>
                    <a:pt x="110" y="28"/>
                  </a:lnTo>
                  <a:lnTo>
                    <a:pt x="110" y="22"/>
                  </a:lnTo>
                  <a:lnTo>
                    <a:pt x="116" y="20"/>
                  </a:lnTo>
                  <a:lnTo>
                    <a:pt x="118" y="14"/>
                  </a:lnTo>
                  <a:lnTo>
                    <a:pt x="118" y="8"/>
                  </a:lnTo>
                  <a:lnTo>
                    <a:pt x="118" y="6"/>
                  </a:lnTo>
                  <a:lnTo>
                    <a:pt x="118" y="4"/>
                  </a:lnTo>
                  <a:lnTo>
                    <a:pt x="118" y="0"/>
                  </a:lnTo>
                  <a:lnTo>
                    <a:pt x="116" y="0"/>
                  </a:lnTo>
                  <a:lnTo>
                    <a:pt x="11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 name="Freeform 613"/>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3" name="Freeform 614"/>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4" name="Freeform 615"/>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 name="Freeform 616"/>
            <p:cNvSpPr>
              <a:spLocks/>
            </p:cNvSpPr>
            <p:nvPr/>
          </p:nvSpPr>
          <p:spPr bwMode="auto">
            <a:xfrm>
              <a:off x="6838950" y="2506663"/>
              <a:ext cx="44450" cy="85725"/>
            </a:xfrm>
            <a:custGeom>
              <a:avLst/>
              <a:gdLst>
                <a:gd name="T0" fmla="*/ 18 w 28"/>
                <a:gd name="T1" fmla="*/ 2 h 54"/>
                <a:gd name="T2" fmla="*/ 14 w 28"/>
                <a:gd name="T3" fmla="*/ 4 h 54"/>
                <a:gd name="T4" fmla="*/ 0 w 28"/>
                <a:gd name="T5" fmla="*/ 29 h 54"/>
                <a:gd name="T6" fmla="*/ 0 w 28"/>
                <a:gd name="T7" fmla="*/ 33 h 54"/>
                <a:gd name="T8" fmla="*/ 6 w 28"/>
                <a:gd name="T9" fmla="*/ 41 h 54"/>
                <a:gd name="T10" fmla="*/ 6 w 28"/>
                <a:gd name="T11" fmla="*/ 45 h 54"/>
                <a:gd name="T12" fmla="*/ 4 w 28"/>
                <a:gd name="T13" fmla="*/ 49 h 54"/>
                <a:gd name="T14" fmla="*/ 4 w 28"/>
                <a:gd name="T15" fmla="*/ 54 h 54"/>
                <a:gd name="T16" fmla="*/ 14 w 28"/>
                <a:gd name="T17" fmla="*/ 54 h 54"/>
                <a:gd name="T18" fmla="*/ 12 w 28"/>
                <a:gd name="T19" fmla="*/ 49 h 54"/>
                <a:gd name="T20" fmla="*/ 12 w 28"/>
                <a:gd name="T21" fmla="*/ 33 h 54"/>
                <a:gd name="T22" fmla="*/ 24 w 28"/>
                <a:gd name="T23" fmla="*/ 19 h 54"/>
                <a:gd name="T24" fmla="*/ 28 w 28"/>
                <a:gd name="T25" fmla="*/ 15 h 54"/>
                <a:gd name="T26" fmla="*/ 28 w 28"/>
                <a:gd name="T27" fmla="*/ 7 h 54"/>
                <a:gd name="T28" fmla="*/ 26 w 28"/>
                <a:gd name="T29" fmla="*/ 9 h 54"/>
                <a:gd name="T30" fmla="*/ 22 w 28"/>
                <a:gd name="T31" fmla="*/ 9 h 54"/>
                <a:gd name="T32" fmla="*/ 22 w 28"/>
                <a:gd name="T33" fmla="*/ 4 h 54"/>
                <a:gd name="T34" fmla="*/ 24 w 28"/>
                <a:gd name="T35" fmla="*/ 4 h 54"/>
                <a:gd name="T36" fmla="*/ 24 w 28"/>
                <a:gd name="T37" fmla="*/ 0 h 54"/>
                <a:gd name="T38" fmla="*/ 18 w 28"/>
                <a:gd name="T3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54">
                  <a:moveTo>
                    <a:pt x="18" y="2"/>
                  </a:moveTo>
                  <a:lnTo>
                    <a:pt x="14" y="4"/>
                  </a:lnTo>
                  <a:lnTo>
                    <a:pt x="0" y="29"/>
                  </a:lnTo>
                  <a:lnTo>
                    <a:pt x="0" y="33"/>
                  </a:lnTo>
                  <a:lnTo>
                    <a:pt x="6" y="41"/>
                  </a:lnTo>
                  <a:lnTo>
                    <a:pt x="6" y="45"/>
                  </a:lnTo>
                  <a:lnTo>
                    <a:pt x="4" y="49"/>
                  </a:lnTo>
                  <a:lnTo>
                    <a:pt x="4" y="54"/>
                  </a:lnTo>
                  <a:lnTo>
                    <a:pt x="14" y="54"/>
                  </a:lnTo>
                  <a:lnTo>
                    <a:pt x="12" y="49"/>
                  </a:lnTo>
                  <a:lnTo>
                    <a:pt x="12" y="33"/>
                  </a:lnTo>
                  <a:lnTo>
                    <a:pt x="24" y="19"/>
                  </a:lnTo>
                  <a:lnTo>
                    <a:pt x="28" y="15"/>
                  </a:lnTo>
                  <a:lnTo>
                    <a:pt x="28" y="7"/>
                  </a:lnTo>
                  <a:lnTo>
                    <a:pt x="26" y="9"/>
                  </a:lnTo>
                  <a:lnTo>
                    <a:pt x="22" y="9"/>
                  </a:lnTo>
                  <a:lnTo>
                    <a:pt x="22" y="4"/>
                  </a:lnTo>
                  <a:lnTo>
                    <a:pt x="24" y="4"/>
                  </a:lnTo>
                  <a:lnTo>
                    <a:pt x="24" y="0"/>
                  </a:lnTo>
                  <a:lnTo>
                    <a:pt x="1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 name="Freeform 617"/>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7" name="Freeform 618"/>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78" name="Freeform 619"/>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 name="Freeform 620"/>
            <p:cNvSpPr>
              <a:spLocks/>
            </p:cNvSpPr>
            <p:nvPr/>
          </p:nvSpPr>
          <p:spPr bwMode="auto">
            <a:xfrm>
              <a:off x="6618288" y="2520950"/>
              <a:ext cx="292100" cy="288925"/>
            </a:xfrm>
            <a:custGeom>
              <a:avLst/>
              <a:gdLst>
                <a:gd name="T0" fmla="*/ 106 w 184"/>
                <a:gd name="T1" fmla="*/ 6 h 182"/>
                <a:gd name="T2" fmla="*/ 96 w 184"/>
                <a:gd name="T3" fmla="*/ 26 h 182"/>
                <a:gd name="T4" fmla="*/ 79 w 184"/>
                <a:gd name="T5" fmla="*/ 40 h 182"/>
                <a:gd name="T6" fmla="*/ 73 w 184"/>
                <a:gd name="T7" fmla="*/ 49 h 182"/>
                <a:gd name="T8" fmla="*/ 63 w 184"/>
                <a:gd name="T9" fmla="*/ 47 h 182"/>
                <a:gd name="T10" fmla="*/ 59 w 184"/>
                <a:gd name="T11" fmla="*/ 40 h 182"/>
                <a:gd name="T12" fmla="*/ 57 w 184"/>
                <a:gd name="T13" fmla="*/ 51 h 182"/>
                <a:gd name="T14" fmla="*/ 63 w 184"/>
                <a:gd name="T15" fmla="*/ 63 h 182"/>
                <a:gd name="T16" fmla="*/ 61 w 184"/>
                <a:gd name="T17" fmla="*/ 87 h 182"/>
                <a:gd name="T18" fmla="*/ 55 w 184"/>
                <a:gd name="T19" fmla="*/ 102 h 182"/>
                <a:gd name="T20" fmla="*/ 57 w 184"/>
                <a:gd name="T21" fmla="*/ 114 h 182"/>
                <a:gd name="T22" fmla="*/ 40 w 184"/>
                <a:gd name="T23" fmla="*/ 135 h 182"/>
                <a:gd name="T24" fmla="*/ 38 w 184"/>
                <a:gd name="T25" fmla="*/ 151 h 182"/>
                <a:gd name="T26" fmla="*/ 30 w 184"/>
                <a:gd name="T27" fmla="*/ 159 h 182"/>
                <a:gd name="T28" fmla="*/ 26 w 184"/>
                <a:gd name="T29" fmla="*/ 163 h 182"/>
                <a:gd name="T30" fmla="*/ 16 w 184"/>
                <a:gd name="T31" fmla="*/ 165 h 182"/>
                <a:gd name="T32" fmla="*/ 8 w 184"/>
                <a:gd name="T33" fmla="*/ 163 h 182"/>
                <a:gd name="T34" fmla="*/ 6 w 184"/>
                <a:gd name="T35" fmla="*/ 169 h 182"/>
                <a:gd name="T36" fmla="*/ 0 w 184"/>
                <a:gd name="T37" fmla="*/ 182 h 182"/>
                <a:gd name="T38" fmla="*/ 71 w 184"/>
                <a:gd name="T39" fmla="*/ 179 h 182"/>
                <a:gd name="T40" fmla="*/ 92 w 184"/>
                <a:gd name="T41" fmla="*/ 171 h 182"/>
                <a:gd name="T42" fmla="*/ 100 w 184"/>
                <a:gd name="T43" fmla="*/ 179 h 182"/>
                <a:gd name="T44" fmla="*/ 114 w 184"/>
                <a:gd name="T45" fmla="*/ 182 h 182"/>
                <a:gd name="T46" fmla="*/ 116 w 184"/>
                <a:gd name="T47" fmla="*/ 173 h 182"/>
                <a:gd name="T48" fmla="*/ 137 w 184"/>
                <a:gd name="T49" fmla="*/ 182 h 182"/>
                <a:gd name="T50" fmla="*/ 181 w 184"/>
                <a:gd name="T51" fmla="*/ 173 h 182"/>
                <a:gd name="T52" fmla="*/ 184 w 184"/>
                <a:gd name="T53" fmla="*/ 122 h 182"/>
                <a:gd name="T54" fmla="*/ 171 w 184"/>
                <a:gd name="T55" fmla="*/ 124 h 182"/>
                <a:gd name="T56" fmla="*/ 151 w 184"/>
                <a:gd name="T57" fmla="*/ 120 h 182"/>
                <a:gd name="T58" fmla="*/ 141 w 184"/>
                <a:gd name="T59" fmla="*/ 114 h 182"/>
                <a:gd name="T60" fmla="*/ 141 w 184"/>
                <a:gd name="T61" fmla="*/ 102 h 182"/>
                <a:gd name="T62" fmla="*/ 137 w 184"/>
                <a:gd name="T63" fmla="*/ 92 h 182"/>
                <a:gd name="T64" fmla="*/ 130 w 184"/>
                <a:gd name="T65" fmla="*/ 96 h 182"/>
                <a:gd name="T66" fmla="*/ 124 w 184"/>
                <a:gd name="T67" fmla="*/ 96 h 182"/>
                <a:gd name="T68" fmla="*/ 122 w 184"/>
                <a:gd name="T69" fmla="*/ 90 h 182"/>
                <a:gd name="T70" fmla="*/ 128 w 184"/>
                <a:gd name="T71" fmla="*/ 77 h 182"/>
                <a:gd name="T72" fmla="*/ 134 w 184"/>
                <a:gd name="T73" fmla="*/ 73 h 182"/>
                <a:gd name="T74" fmla="*/ 134 w 184"/>
                <a:gd name="T75" fmla="*/ 69 h 182"/>
                <a:gd name="T76" fmla="*/ 126 w 184"/>
                <a:gd name="T77" fmla="*/ 61 h 182"/>
                <a:gd name="T78" fmla="*/ 118 w 184"/>
                <a:gd name="T79" fmla="*/ 45 h 182"/>
                <a:gd name="T80" fmla="*/ 114 w 184"/>
                <a:gd name="T81" fmla="*/ 40 h 182"/>
                <a:gd name="T82" fmla="*/ 116 w 184"/>
                <a:gd name="T83" fmla="*/ 28 h 182"/>
                <a:gd name="T84" fmla="*/ 112 w 184"/>
                <a:gd name="T85" fmla="*/ 22 h 182"/>
                <a:gd name="T86" fmla="*/ 112 w 184"/>
                <a:gd name="T87" fmla="*/ 8 h 182"/>
                <a:gd name="T88" fmla="*/ 108 w 184"/>
                <a:gd name="T8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4" h="182">
                  <a:moveTo>
                    <a:pt x="108" y="2"/>
                  </a:moveTo>
                  <a:lnTo>
                    <a:pt x="106" y="6"/>
                  </a:lnTo>
                  <a:lnTo>
                    <a:pt x="102" y="14"/>
                  </a:lnTo>
                  <a:lnTo>
                    <a:pt x="96" y="26"/>
                  </a:lnTo>
                  <a:lnTo>
                    <a:pt x="87" y="36"/>
                  </a:lnTo>
                  <a:lnTo>
                    <a:pt x="79" y="40"/>
                  </a:lnTo>
                  <a:lnTo>
                    <a:pt x="79" y="45"/>
                  </a:lnTo>
                  <a:lnTo>
                    <a:pt x="73" y="49"/>
                  </a:lnTo>
                  <a:lnTo>
                    <a:pt x="69" y="49"/>
                  </a:lnTo>
                  <a:lnTo>
                    <a:pt x="63" y="47"/>
                  </a:lnTo>
                  <a:lnTo>
                    <a:pt x="63" y="42"/>
                  </a:lnTo>
                  <a:lnTo>
                    <a:pt x="59" y="40"/>
                  </a:lnTo>
                  <a:lnTo>
                    <a:pt x="57" y="42"/>
                  </a:lnTo>
                  <a:lnTo>
                    <a:pt x="57" y="51"/>
                  </a:lnTo>
                  <a:lnTo>
                    <a:pt x="61" y="55"/>
                  </a:lnTo>
                  <a:lnTo>
                    <a:pt x="63" y="63"/>
                  </a:lnTo>
                  <a:lnTo>
                    <a:pt x="61" y="77"/>
                  </a:lnTo>
                  <a:lnTo>
                    <a:pt x="61" y="87"/>
                  </a:lnTo>
                  <a:lnTo>
                    <a:pt x="55" y="98"/>
                  </a:lnTo>
                  <a:lnTo>
                    <a:pt x="55" y="102"/>
                  </a:lnTo>
                  <a:lnTo>
                    <a:pt x="57" y="112"/>
                  </a:lnTo>
                  <a:lnTo>
                    <a:pt x="57" y="114"/>
                  </a:lnTo>
                  <a:lnTo>
                    <a:pt x="53" y="122"/>
                  </a:lnTo>
                  <a:lnTo>
                    <a:pt x="40" y="135"/>
                  </a:lnTo>
                  <a:lnTo>
                    <a:pt x="40" y="143"/>
                  </a:lnTo>
                  <a:lnTo>
                    <a:pt x="38" y="151"/>
                  </a:lnTo>
                  <a:lnTo>
                    <a:pt x="36" y="157"/>
                  </a:lnTo>
                  <a:lnTo>
                    <a:pt x="30" y="159"/>
                  </a:lnTo>
                  <a:lnTo>
                    <a:pt x="28" y="161"/>
                  </a:lnTo>
                  <a:lnTo>
                    <a:pt x="26" y="163"/>
                  </a:lnTo>
                  <a:lnTo>
                    <a:pt x="20" y="161"/>
                  </a:lnTo>
                  <a:lnTo>
                    <a:pt x="16" y="165"/>
                  </a:lnTo>
                  <a:lnTo>
                    <a:pt x="10" y="163"/>
                  </a:lnTo>
                  <a:lnTo>
                    <a:pt x="8" y="163"/>
                  </a:lnTo>
                  <a:lnTo>
                    <a:pt x="4" y="167"/>
                  </a:lnTo>
                  <a:lnTo>
                    <a:pt x="6" y="169"/>
                  </a:lnTo>
                  <a:lnTo>
                    <a:pt x="0" y="182"/>
                  </a:lnTo>
                  <a:lnTo>
                    <a:pt x="0" y="182"/>
                  </a:lnTo>
                  <a:lnTo>
                    <a:pt x="71" y="182"/>
                  </a:lnTo>
                  <a:lnTo>
                    <a:pt x="71" y="179"/>
                  </a:lnTo>
                  <a:lnTo>
                    <a:pt x="73" y="175"/>
                  </a:lnTo>
                  <a:lnTo>
                    <a:pt x="92" y="171"/>
                  </a:lnTo>
                  <a:lnTo>
                    <a:pt x="102" y="175"/>
                  </a:lnTo>
                  <a:lnTo>
                    <a:pt x="100" y="179"/>
                  </a:lnTo>
                  <a:lnTo>
                    <a:pt x="100" y="182"/>
                  </a:lnTo>
                  <a:lnTo>
                    <a:pt x="114" y="182"/>
                  </a:lnTo>
                  <a:lnTo>
                    <a:pt x="114" y="175"/>
                  </a:lnTo>
                  <a:lnTo>
                    <a:pt x="116" y="173"/>
                  </a:lnTo>
                  <a:lnTo>
                    <a:pt x="130" y="177"/>
                  </a:lnTo>
                  <a:lnTo>
                    <a:pt x="137" y="182"/>
                  </a:lnTo>
                  <a:lnTo>
                    <a:pt x="177" y="182"/>
                  </a:lnTo>
                  <a:lnTo>
                    <a:pt x="181" y="173"/>
                  </a:lnTo>
                  <a:lnTo>
                    <a:pt x="184" y="167"/>
                  </a:lnTo>
                  <a:lnTo>
                    <a:pt x="184" y="122"/>
                  </a:lnTo>
                  <a:lnTo>
                    <a:pt x="184" y="122"/>
                  </a:lnTo>
                  <a:lnTo>
                    <a:pt x="171" y="124"/>
                  </a:lnTo>
                  <a:lnTo>
                    <a:pt x="159" y="124"/>
                  </a:lnTo>
                  <a:lnTo>
                    <a:pt x="151" y="120"/>
                  </a:lnTo>
                  <a:lnTo>
                    <a:pt x="145" y="116"/>
                  </a:lnTo>
                  <a:lnTo>
                    <a:pt x="141" y="114"/>
                  </a:lnTo>
                  <a:lnTo>
                    <a:pt x="141" y="106"/>
                  </a:lnTo>
                  <a:lnTo>
                    <a:pt x="141" y="102"/>
                  </a:lnTo>
                  <a:lnTo>
                    <a:pt x="141" y="96"/>
                  </a:lnTo>
                  <a:lnTo>
                    <a:pt x="137" y="92"/>
                  </a:lnTo>
                  <a:lnTo>
                    <a:pt x="134" y="94"/>
                  </a:lnTo>
                  <a:lnTo>
                    <a:pt x="130" y="96"/>
                  </a:lnTo>
                  <a:lnTo>
                    <a:pt x="126" y="96"/>
                  </a:lnTo>
                  <a:lnTo>
                    <a:pt x="124" y="96"/>
                  </a:lnTo>
                  <a:lnTo>
                    <a:pt x="122" y="92"/>
                  </a:lnTo>
                  <a:lnTo>
                    <a:pt x="122" y="90"/>
                  </a:lnTo>
                  <a:lnTo>
                    <a:pt x="124" y="83"/>
                  </a:lnTo>
                  <a:lnTo>
                    <a:pt x="128" y="77"/>
                  </a:lnTo>
                  <a:lnTo>
                    <a:pt x="130" y="73"/>
                  </a:lnTo>
                  <a:lnTo>
                    <a:pt x="134" y="73"/>
                  </a:lnTo>
                  <a:lnTo>
                    <a:pt x="137" y="71"/>
                  </a:lnTo>
                  <a:lnTo>
                    <a:pt x="134" y="69"/>
                  </a:lnTo>
                  <a:lnTo>
                    <a:pt x="130" y="65"/>
                  </a:lnTo>
                  <a:lnTo>
                    <a:pt x="126" y="61"/>
                  </a:lnTo>
                  <a:lnTo>
                    <a:pt x="122" y="49"/>
                  </a:lnTo>
                  <a:lnTo>
                    <a:pt x="118" y="45"/>
                  </a:lnTo>
                  <a:lnTo>
                    <a:pt x="116" y="42"/>
                  </a:lnTo>
                  <a:lnTo>
                    <a:pt x="114" y="40"/>
                  </a:lnTo>
                  <a:lnTo>
                    <a:pt x="116" y="34"/>
                  </a:lnTo>
                  <a:lnTo>
                    <a:pt x="116" y="28"/>
                  </a:lnTo>
                  <a:lnTo>
                    <a:pt x="112" y="26"/>
                  </a:lnTo>
                  <a:lnTo>
                    <a:pt x="112" y="22"/>
                  </a:lnTo>
                  <a:lnTo>
                    <a:pt x="112" y="12"/>
                  </a:lnTo>
                  <a:lnTo>
                    <a:pt x="112" y="8"/>
                  </a:lnTo>
                  <a:lnTo>
                    <a:pt x="112" y="0"/>
                  </a:lnTo>
                  <a:lnTo>
                    <a:pt x="10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 name="Freeform 621"/>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1" name="Freeform 622"/>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2" name="Freeform 623"/>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 name="Freeform 624"/>
            <p:cNvSpPr>
              <a:spLocks/>
            </p:cNvSpPr>
            <p:nvPr/>
          </p:nvSpPr>
          <p:spPr bwMode="auto">
            <a:xfrm>
              <a:off x="6338888" y="2279650"/>
              <a:ext cx="398463" cy="608013"/>
            </a:xfrm>
            <a:custGeom>
              <a:avLst/>
              <a:gdLst>
                <a:gd name="T0" fmla="*/ 41 w 251"/>
                <a:gd name="T1" fmla="*/ 41 h 383"/>
                <a:gd name="T2" fmla="*/ 10 w 251"/>
                <a:gd name="T3" fmla="*/ 152 h 383"/>
                <a:gd name="T4" fmla="*/ 0 w 251"/>
                <a:gd name="T5" fmla="*/ 229 h 383"/>
                <a:gd name="T6" fmla="*/ 2 w 251"/>
                <a:gd name="T7" fmla="*/ 289 h 383"/>
                <a:gd name="T8" fmla="*/ 2 w 251"/>
                <a:gd name="T9" fmla="*/ 383 h 383"/>
                <a:gd name="T10" fmla="*/ 6 w 251"/>
                <a:gd name="T11" fmla="*/ 368 h 383"/>
                <a:gd name="T12" fmla="*/ 6 w 251"/>
                <a:gd name="T13" fmla="*/ 358 h 383"/>
                <a:gd name="T14" fmla="*/ 4 w 251"/>
                <a:gd name="T15" fmla="*/ 350 h 383"/>
                <a:gd name="T16" fmla="*/ 6 w 251"/>
                <a:gd name="T17" fmla="*/ 334 h 383"/>
                <a:gd name="T18" fmla="*/ 6 w 251"/>
                <a:gd name="T19" fmla="*/ 307 h 383"/>
                <a:gd name="T20" fmla="*/ 12 w 251"/>
                <a:gd name="T21" fmla="*/ 317 h 383"/>
                <a:gd name="T22" fmla="*/ 20 w 251"/>
                <a:gd name="T23" fmla="*/ 317 h 383"/>
                <a:gd name="T24" fmla="*/ 28 w 251"/>
                <a:gd name="T25" fmla="*/ 315 h 383"/>
                <a:gd name="T26" fmla="*/ 31 w 251"/>
                <a:gd name="T27" fmla="*/ 321 h 383"/>
                <a:gd name="T28" fmla="*/ 31 w 251"/>
                <a:gd name="T29" fmla="*/ 331 h 383"/>
                <a:gd name="T30" fmla="*/ 28 w 251"/>
                <a:gd name="T31" fmla="*/ 338 h 383"/>
                <a:gd name="T32" fmla="*/ 28 w 251"/>
                <a:gd name="T33" fmla="*/ 348 h 383"/>
                <a:gd name="T34" fmla="*/ 35 w 251"/>
                <a:gd name="T35" fmla="*/ 360 h 383"/>
                <a:gd name="T36" fmla="*/ 43 w 251"/>
                <a:gd name="T37" fmla="*/ 381 h 383"/>
                <a:gd name="T38" fmla="*/ 110 w 251"/>
                <a:gd name="T39" fmla="*/ 379 h 383"/>
                <a:gd name="T40" fmla="*/ 155 w 251"/>
                <a:gd name="T41" fmla="*/ 374 h 383"/>
                <a:gd name="T42" fmla="*/ 174 w 251"/>
                <a:gd name="T43" fmla="*/ 366 h 383"/>
                <a:gd name="T44" fmla="*/ 194 w 251"/>
                <a:gd name="T45" fmla="*/ 360 h 383"/>
                <a:gd name="T46" fmla="*/ 188 w 251"/>
                <a:gd name="T47" fmla="*/ 350 h 383"/>
                <a:gd name="T48" fmla="*/ 182 w 251"/>
                <a:gd name="T49" fmla="*/ 321 h 383"/>
                <a:gd name="T50" fmla="*/ 192 w 251"/>
                <a:gd name="T51" fmla="*/ 317 h 383"/>
                <a:gd name="T52" fmla="*/ 206 w 251"/>
                <a:gd name="T53" fmla="*/ 311 h 383"/>
                <a:gd name="T54" fmla="*/ 216 w 251"/>
                <a:gd name="T55" fmla="*/ 287 h 383"/>
                <a:gd name="T56" fmla="*/ 231 w 251"/>
                <a:gd name="T57" fmla="*/ 254 h 383"/>
                <a:gd name="T58" fmla="*/ 239 w 251"/>
                <a:gd name="T59" fmla="*/ 215 h 383"/>
                <a:gd name="T60" fmla="*/ 235 w 251"/>
                <a:gd name="T61" fmla="*/ 192 h 383"/>
                <a:gd name="T62" fmla="*/ 249 w 251"/>
                <a:gd name="T63" fmla="*/ 201 h 383"/>
                <a:gd name="T64" fmla="*/ 243 w 251"/>
                <a:gd name="T65" fmla="*/ 188 h 383"/>
                <a:gd name="T66" fmla="*/ 200 w 251"/>
                <a:gd name="T67" fmla="*/ 166 h 383"/>
                <a:gd name="T68" fmla="*/ 151 w 251"/>
                <a:gd name="T69" fmla="*/ 154 h 383"/>
                <a:gd name="T70" fmla="*/ 120 w 251"/>
                <a:gd name="T71" fmla="*/ 166 h 383"/>
                <a:gd name="T72" fmla="*/ 114 w 251"/>
                <a:gd name="T73" fmla="*/ 176 h 383"/>
                <a:gd name="T74" fmla="*/ 108 w 251"/>
                <a:gd name="T75" fmla="*/ 154 h 383"/>
                <a:gd name="T76" fmla="*/ 122 w 251"/>
                <a:gd name="T77" fmla="*/ 139 h 383"/>
                <a:gd name="T78" fmla="*/ 92 w 251"/>
                <a:gd name="T79" fmla="*/ 127 h 383"/>
                <a:gd name="T80" fmla="*/ 75 w 251"/>
                <a:gd name="T81" fmla="*/ 117 h 383"/>
                <a:gd name="T82" fmla="*/ 73 w 251"/>
                <a:gd name="T83" fmla="*/ 107 h 383"/>
                <a:gd name="T84" fmla="*/ 75 w 251"/>
                <a:gd name="T85" fmla="*/ 100 h 383"/>
                <a:gd name="T86" fmla="*/ 47 w 251"/>
                <a:gd name="T87" fmla="*/ 86 h 383"/>
                <a:gd name="T88" fmla="*/ 33 w 251"/>
                <a:gd name="T89" fmla="*/ 78 h 383"/>
                <a:gd name="T90" fmla="*/ 47 w 251"/>
                <a:gd name="T91" fmla="*/ 68 h 383"/>
                <a:gd name="T92" fmla="*/ 65 w 251"/>
                <a:gd name="T93" fmla="*/ 64 h 383"/>
                <a:gd name="T94" fmla="*/ 51 w 251"/>
                <a:gd name="T95" fmla="*/ 53 h 383"/>
                <a:gd name="T96" fmla="*/ 55 w 251"/>
                <a:gd name="T97" fmla="*/ 39 h 383"/>
                <a:gd name="T98" fmla="*/ 61 w 251"/>
                <a:gd name="T99" fmla="*/ 23 h 383"/>
                <a:gd name="T100" fmla="*/ 73 w 251"/>
                <a:gd name="T101" fmla="*/ 21 h 383"/>
                <a:gd name="T102" fmla="*/ 69 w 251"/>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383">
                  <a:moveTo>
                    <a:pt x="59" y="6"/>
                  </a:moveTo>
                  <a:lnTo>
                    <a:pt x="53" y="15"/>
                  </a:lnTo>
                  <a:lnTo>
                    <a:pt x="47" y="27"/>
                  </a:lnTo>
                  <a:lnTo>
                    <a:pt x="41" y="41"/>
                  </a:lnTo>
                  <a:lnTo>
                    <a:pt x="31" y="74"/>
                  </a:lnTo>
                  <a:lnTo>
                    <a:pt x="24" y="100"/>
                  </a:lnTo>
                  <a:lnTo>
                    <a:pt x="16" y="129"/>
                  </a:lnTo>
                  <a:lnTo>
                    <a:pt x="10" y="152"/>
                  </a:lnTo>
                  <a:lnTo>
                    <a:pt x="6" y="170"/>
                  </a:lnTo>
                  <a:lnTo>
                    <a:pt x="4" y="186"/>
                  </a:lnTo>
                  <a:lnTo>
                    <a:pt x="0" y="207"/>
                  </a:lnTo>
                  <a:lnTo>
                    <a:pt x="0" y="229"/>
                  </a:lnTo>
                  <a:lnTo>
                    <a:pt x="4" y="244"/>
                  </a:lnTo>
                  <a:lnTo>
                    <a:pt x="4" y="252"/>
                  </a:lnTo>
                  <a:lnTo>
                    <a:pt x="4" y="268"/>
                  </a:lnTo>
                  <a:lnTo>
                    <a:pt x="2" y="289"/>
                  </a:lnTo>
                  <a:lnTo>
                    <a:pt x="2" y="329"/>
                  </a:lnTo>
                  <a:lnTo>
                    <a:pt x="0" y="370"/>
                  </a:lnTo>
                  <a:lnTo>
                    <a:pt x="0" y="383"/>
                  </a:lnTo>
                  <a:lnTo>
                    <a:pt x="2" y="383"/>
                  </a:lnTo>
                  <a:lnTo>
                    <a:pt x="2" y="381"/>
                  </a:lnTo>
                  <a:lnTo>
                    <a:pt x="2" y="374"/>
                  </a:lnTo>
                  <a:lnTo>
                    <a:pt x="4" y="370"/>
                  </a:lnTo>
                  <a:lnTo>
                    <a:pt x="6" y="368"/>
                  </a:lnTo>
                  <a:lnTo>
                    <a:pt x="8" y="366"/>
                  </a:lnTo>
                  <a:lnTo>
                    <a:pt x="6" y="362"/>
                  </a:lnTo>
                  <a:lnTo>
                    <a:pt x="6" y="360"/>
                  </a:lnTo>
                  <a:lnTo>
                    <a:pt x="6" y="358"/>
                  </a:lnTo>
                  <a:lnTo>
                    <a:pt x="6" y="358"/>
                  </a:lnTo>
                  <a:lnTo>
                    <a:pt x="2" y="356"/>
                  </a:lnTo>
                  <a:lnTo>
                    <a:pt x="0" y="354"/>
                  </a:lnTo>
                  <a:lnTo>
                    <a:pt x="4" y="350"/>
                  </a:lnTo>
                  <a:lnTo>
                    <a:pt x="4" y="348"/>
                  </a:lnTo>
                  <a:lnTo>
                    <a:pt x="4" y="342"/>
                  </a:lnTo>
                  <a:lnTo>
                    <a:pt x="4" y="334"/>
                  </a:lnTo>
                  <a:lnTo>
                    <a:pt x="6" y="334"/>
                  </a:lnTo>
                  <a:lnTo>
                    <a:pt x="6" y="334"/>
                  </a:lnTo>
                  <a:lnTo>
                    <a:pt x="4" y="319"/>
                  </a:lnTo>
                  <a:lnTo>
                    <a:pt x="4" y="315"/>
                  </a:lnTo>
                  <a:lnTo>
                    <a:pt x="6" y="307"/>
                  </a:lnTo>
                  <a:lnTo>
                    <a:pt x="8" y="309"/>
                  </a:lnTo>
                  <a:lnTo>
                    <a:pt x="10" y="311"/>
                  </a:lnTo>
                  <a:lnTo>
                    <a:pt x="12" y="313"/>
                  </a:lnTo>
                  <a:lnTo>
                    <a:pt x="12" y="317"/>
                  </a:lnTo>
                  <a:lnTo>
                    <a:pt x="14" y="319"/>
                  </a:lnTo>
                  <a:lnTo>
                    <a:pt x="16" y="319"/>
                  </a:lnTo>
                  <a:lnTo>
                    <a:pt x="20" y="319"/>
                  </a:lnTo>
                  <a:lnTo>
                    <a:pt x="20" y="317"/>
                  </a:lnTo>
                  <a:lnTo>
                    <a:pt x="22" y="315"/>
                  </a:lnTo>
                  <a:lnTo>
                    <a:pt x="24" y="313"/>
                  </a:lnTo>
                  <a:lnTo>
                    <a:pt x="26" y="313"/>
                  </a:lnTo>
                  <a:lnTo>
                    <a:pt x="28" y="315"/>
                  </a:lnTo>
                  <a:lnTo>
                    <a:pt x="31" y="315"/>
                  </a:lnTo>
                  <a:lnTo>
                    <a:pt x="31" y="317"/>
                  </a:lnTo>
                  <a:lnTo>
                    <a:pt x="31" y="319"/>
                  </a:lnTo>
                  <a:lnTo>
                    <a:pt x="31" y="321"/>
                  </a:lnTo>
                  <a:lnTo>
                    <a:pt x="31" y="323"/>
                  </a:lnTo>
                  <a:lnTo>
                    <a:pt x="31" y="325"/>
                  </a:lnTo>
                  <a:lnTo>
                    <a:pt x="31" y="329"/>
                  </a:lnTo>
                  <a:lnTo>
                    <a:pt x="31" y="331"/>
                  </a:lnTo>
                  <a:lnTo>
                    <a:pt x="31" y="338"/>
                  </a:lnTo>
                  <a:lnTo>
                    <a:pt x="31" y="338"/>
                  </a:lnTo>
                  <a:lnTo>
                    <a:pt x="31" y="338"/>
                  </a:lnTo>
                  <a:lnTo>
                    <a:pt x="28" y="338"/>
                  </a:lnTo>
                  <a:lnTo>
                    <a:pt x="26" y="340"/>
                  </a:lnTo>
                  <a:lnTo>
                    <a:pt x="28" y="342"/>
                  </a:lnTo>
                  <a:lnTo>
                    <a:pt x="28" y="346"/>
                  </a:lnTo>
                  <a:lnTo>
                    <a:pt x="28" y="348"/>
                  </a:lnTo>
                  <a:lnTo>
                    <a:pt x="28" y="350"/>
                  </a:lnTo>
                  <a:lnTo>
                    <a:pt x="31" y="354"/>
                  </a:lnTo>
                  <a:lnTo>
                    <a:pt x="33" y="356"/>
                  </a:lnTo>
                  <a:lnTo>
                    <a:pt x="35" y="360"/>
                  </a:lnTo>
                  <a:lnTo>
                    <a:pt x="39" y="368"/>
                  </a:lnTo>
                  <a:lnTo>
                    <a:pt x="39" y="372"/>
                  </a:lnTo>
                  <a:lnTo>
                    <a:pt x="43" y="379"/>
                  </a:lnTo>
                  <a:lnTo>
                    <a:pt x="43" y="381"/>
                  </a:lnTo>
                  <a:lnTo>
                    <a:pt x="45" y="383"/>
                  </a:lnTo>
                  <a:lnTo>
                    <a:pt x="45" y="383"/>
                  </a:lnTo>
                  <a:lnTo>
                    <a:pt x="108" y="383"/>
                  </a:lnTo>
                  <a:lnTo>
                    <a:pt x="110" y="379"/>
                  </a:lnTo>
                  <a:lnTo>
                    <a:pt x="114" y="383"/>
                  </a:lnTo>
                  <a:lnTo>
                    <a:pt x="143" y="383"/>
                  </a:lnTo>
                  <a:lnTo>
                    <a:pt x="149" y="376"/>
                  </a:lnTo>
                  <a:lnTo>
                    <a:pt x="155" y="374"/>
                  </a:lnTo>
                  <a:lnTo>
                    <a:pt x="159" y="376"/>
                  </a:lnTo>
                  <a:lnTo>
                    <a:pt x="163" y="376"/>
                  </a:lnTo>
                  <a:lnTo>
                    <a:pt x="167" y="370"/>
                  </a:lnTo>
                  <a:lnTo>
                    <a:pt x="174" y="366"/>
                  </a:lnTo>
                  <a:lnTo>
                    <a:pt x="180" y="362"/>
                  </a:lnTo>
                  <a:lnTo>
                    <a:pt x="184" y="360"/>
                  </a:lnTo>
                  <a:lnTo>
                    <a:pt x="188" y="364"/>
                  </a:lnTo>
                  <a:lnTo>
                    <a:pt x="194" y="360"/>
                  </a:lnTo>
                  <a:lnTo>
                    <a:pt x="198" y="360"/>
                  </a:lnTo>
                  <a:lnTo>
                    <a:pt x="200" y="356"/>
                  </a:lnTo>
                  <a:lnTo>
                    <a:pt x="198" y="352"/>
                  </a:lnTo>
                  <a:lnTo>
                    <a:pt x="188" y="350"/>
                  </a:lnTo>
                  <a:lnTo>
                    <a:pt x="176" y="344"/>
                  </a:lnTo>
                  <a:lnTo>
                    <a:pt x="174" y="340"/>
                  </a:lnTo>
                  <a:lnTo>
                    <a:pt x="176" y="334"/>
                  </a:lnTo>
                  <a:lnTo>
                    <a:pt x="182" y="321"/>
                  </a:lnTo>
                  <a:lnTo>
                    <a:pt x="180" y="319"/>
                  </a:lnTo>
                  <a:lnTo>
                    <a:pt x="184" y="315"/>
                  </a:lnTo>
                  <a:lnTo>
                    <a:pt x="186" y="315"/>
                  </a:lnTo>
                  <a:lnTo>
                    <a:pt x="192" y="317"/>
                  </a:lnTo>
                  <a:lnTo>
                    <a:pt x="196" y="313"/>
                  </a:lnTo>
                  <a:lnTo>
                    <a:pt x="202" y="315"/>
                  </a:lnTo>
                  <a:lnTo>
                    <a:pt x="204" y="313"/>
                  </a:lnTo>
                  <a:lnTo>
                    <a:pt x="206" y="311"/>
                  </a:lnTo>
                  <a:lnTo>
                    <a:pt x="212" y="309"/>
                  </a:lnTo>
                  <a:lnTo>
                    <a:pt x="214" y="303"/>
                  </a:lnTo>
                  <a:lnTo>
                    <a:pt x="216" y="295"/>
                  </a:lnTo>
                  <a:lnTo>
                    <a:pt x="216" y="287"/>
                  </a:lnTo>
                  <a:lnTo>
                    <a:pt x="229" y="274"/>
                  </a:lnTo>
                  <a:lnTo>
                    <a:pt x="233" y="266"/>
                  </a:lnTo>
                  <a:lnTo>
                    <a:pt x="233" y="264"/>
                  </a:lnTo>
                  <a:lnTo>
                    <a:pt x="231" y="254"/>
                  </a:lnTo>
                  <a:lnTo>
                    <a:pt x="231" y="250"/>
                  </a:lnTo>
                  <a:lnTo>
                    <a:pt x="237" y="239"/>
                  </a:lnTo>
                  <a:lnTo>
                    <a:pt x="237" y="229"/>
                  </a:lnTo>
                  <a:lnTo>
                    <a:pt x="239" y="215"/>
                  </a:lnTo>
                  <a:lnTo>
                    <a:pt x="237" y="207"/>
                  </a:lnTo>
                  <a:lnTo>
                    <a:pt x="233" y="203"/>
                  </a:lnTo>
                  <a:lnTo>
                    <a:pt x="233" y="194"/>
                  </a:lnTo>
                  <a:lnTo>
                    <a:pt x="235" y="192"/>
                  </a:lnTo>
                  <a:lnTo>
                    <a:pt x="239" y="194"/>
                  </a:lnTo>
                  <a:lnTo>
                    <a:pt x="239" y="199"/>
                  </a:lnTo>
                  <a:lnTo>
                    <a:pt x="245" y="201"/>
                  </a:lnTo>
                  <a:lnTo>
                    <a:pt x="249" y="201"/>
                  </a:lnTo>
                  <a:lnTo>
                    <a:pt x="251" y="201"/>
                  </a:lnTo>
                  <a:lnTo>
                    <a:pt x="251" y="192"/>
                  </a:lnTo>
                  <a:lnTo>
                    <a:pt x="249" y="192"/>
                  </a:lnTo>
                  <a:lnTo>
                    <a:pt x="243" y="188"/>
                  </a:lnTo>
                  <a:lnTo>
                    <a:pt x="237" y="184"/>
                  </a:lnTo>
                  <a:lnTo>
                    <a:pt x="227" y="178"/>
                  </a:lnTo>
                  <a:lnTo>
                    <a:pt x="216" y="172"/>
                  </a:lnTo>
                  <a:lnTo>
                    <a:pt x="200" y="166"/>
                  </a:lnTo>
                  <a:lnTo>
                    <a:pt x="180" y="158"/>
                  </a:lnTo>
                  <a:lnTo>
                    <a:pt x="172" y="152"/>
                  </a:lnTo>
                  <a:lnTo>
                    <a:pt x="163" y="152"/>
                  </a:lnTo>
                  <a:lnTo>
                    <a:pt x="151" y="154"/>
                  </a:lnTo>
                  <a:lnTo>
                    <a:pt x="143" y="152"/>
                  </a:lnTo>
                  <a:lnTo>
                    <a:pt x="133" y="152"/>
                  </a:lnTo>
                  <a:lnTo>
                    <a:pt x="122" y="158"/>
                  </a:lnTo>
                  <a:lnTo>
                    <a:pt x="120" y="166"/>
                  </a:lnTo>
                  <a:lnTo>
                    <a:pt x="120" y="176"/>
                  </a:lnTo>
                  <a:lnTo>
                    <a:pt x="118" y="182"/>
                  </a:lnTo>
                  <a:lnTo>
                    <a:pt x="116" y="180"/>
                  </a:lnTo>
                  <a:lnTo>
                    <a:pt x="114" y="176"/>
                  </a:lnTo>
                  <a:lnTo>
                    <a:pt x="114" y="166"/>
                  </a:lnTo>
                  <a:lnTo>
                    <a:pt x="114" y="164"/>
                  </a:lnTo>
                  <a:lnTo>
                    <a:pt x="110" y="160"/>
                  </a:lnTo>
                  <a:lnTo>
                    <a:pt x="108" y="154"/>
                  </a:lnTo>
                  <a:lnTo>
                    <a:pt x="108" y="145"/>
                  </a:lnTo>
                  <a:lnTo>
                    <a:pt x="112" y="141"/>
                  </a:lnTo>
                  <a:lnTo>
                    <a:pt x="116" y="141"/>
                  </a:lnTo>
                  <a:lnTo>
                    <a:pt x="122" y="139"/>
                  </a:lnTo>
                  <a:lnTo>
                    <a:pt x="120" y="135"/>
                  </a:lnTo>
                  <a:lnTo>
                    <a:pt x="118" y="131"/>
                  </a:lnTo>
                  <a:lnTo>
                    <a:pt x="114" y="127"/>
                  </a:lnTo>
                  <a:lnTo>
                    <a:pt x="92" y="127"/>
                  </a:lnTo>
                  <a:lnTo>
                    <a:pt x="88" y="125"/>
                  </a:lnTo>
                  <a:lnTo>
                    <a:pt x="82" y="123"/>
                  </a:lnTo>
                  <a:lnTo>
                    <a:pt x="80" y="119"/>
                  </a:lnTo>
                  <a:lnTo>
                    <a:pt x="75" y="117"/>
                  </a:lnTo>
                  <a:lnTo>
                    <a:pt x="75" y="115"/>
                  </a:lnTo>
                  <a:lnTo>
                    <a:pt x="75" y="109"/>
                  </a:lnTo>
                  <a:lnTo>
                    <a:pt x="75" y="107"/>
                  </a:lnTo>
                  <a:lnTo>
                    <a:pt x="73" y="107"/>
                  </a:lnTo>
                  <a:lnTo>
                    <a:pt x="73" y="105"/>
                  </a:lnTo>
                  <a:lnTo>
                    <a:pt x="71" y="102"/>
                  </a:lnTo>
                  <a:lnTo>
                    <a:pt x="73" y="102"/>
                  </a:lnTo>
                  <a:lnTo>
                    <a:pt x="75" y="100"/>
                  </a:lnTo>
                  <a:lnTo>
                    <a:pt x="75" y="96"/>
                  </a:lnTo>
                  <a:lnTo>
                    <a:pt x="69" y="92"/>
                  </a:lnTo>
                  <a:lnTo>
                    <a:pt x="57" y="88"/>
                  </a:lnTo>
                  <a:lnTo>
                    <a:pt x="47" y="86"/>
                  </a:lnTo>
                  <a:lnTo>
                    <a:pt x="39" y="86"/>
                  </a:lnTo>
                  <a:lnTo>
                    <a:pt x="35" y="86"/>
                  </a:lnTo>
                  <a:lnTo>
                    <a:pt x="31" y="84"/>
                  </a:lnTo>
                  <a:lnTo>
                    <a:pt x="33" y="78"/>
                  </a:lnTo>
                  <a:lnTo>
                    <a:pt x="35" y="72"/>
                  </a:lnTo>
                  <a:lnTo>
                    <a:pt x="39" y="70"/>
                  </a:lnTo>
                  <a:lnTo>
                    <a:pt x="43" y="70"/>
                  </a:lnTo>
                  <a:lnTo>
                    <a:pt x="47" y="68"/>
                  </a:lnTo>
                  <a:lnTo>
                    <a:pt x="51" y="66"/>
                  </a:lnTo>
                  <a:lnTo>
                    <a:pt x="55" y="64"/>
                  </a:lnTo>
                  <a:lnTo>
                    <a:pt x="59" y="66"/>
                  </a:lnTo>
                  <a:lnTo>
                    <a:pt x="65" y="64"/>
                  </a:lnTo>
                  <a:lnTo>
                    <a:pt x="65" y="58"/>
                  </a:lnTo>
                  <a:lnTo>
                    <a:pt x="63" y="55"/>
                  </a:lnTo>
                  <a:lnTo>
                    <a:pt x="59" y="53"/>
                  </a:lnTo>
                  <a:lnTo>
                    <a:pt x="51" y="53"/>
                  </a:lnTo>
                  <a:lnTo>
                    <a:pt x="49" y="51"/>
                  </a:lnTo>
                  <a:lnTo>
                    <a:pt x="51" y="47"/>
                  </a:lnTo>
                  <a:lnTo>
                    <a:pt x="55" y="45"/>
                  </a:lnTo>
                  <a:lnTo>
                    <a:pt x="55" y="39"/>
                  </a:lnTo>
                  <a:lnTo>
                    <a:pt x="57" y="35"/>
                  </a:lnTo>
                  <a:lnTo>
                    <a:pt x="57" y="31"/>
                  </a:lnTo>
                  <a:lnTo>
                    <a:pt x="59" y="25"/>
                  </a:lnTo>
                  <a:lnTo>
                    <a:pt x="61" y="23"/>
                  </a:lnTo>
                  <a:lnTo>
                    <a:pt x="65" y="23"/>
                  </a:lnTo>
                  <a:lnTo>
                    <a:pt x="75" y="29"/>
                  </a:lnTo>
                  <a:lnTo>
                    <a:pt x="78" y="27"/>
                  </a:lnTo>
                  <a:lnTo>
                    <a:pt x="73" y="21"/>
                  </a:lnTo>
                  <a:lnTo>
                    <a:pt x="73" y="19"/>
                  </a:lnTo>
                  <a:lnTo>
                    <a:pt x="71" y="13"/>
                  </a:lnTo>
                  <a:lnTo>
                    <a:pt x="71" y="8"/>
                  </a:lnTo>
                  <a:lnTo>
                    <a:pt x="69" y="2"/>
                  </a:lnTo>
                  <a:lnTo>
                    <a:pt x="63" y="0"/>
                  </a:lnTo>
                  <a:lnTo>
                    <a:pt x="59"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 name="Freeform 625"/>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5" name="Freeform 626"/>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6" name="Freeform 627"/>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7" name="Freeform 628"/>
            <p:cNvSpPr>
              <a:spLocks/>
            </p:cNvSpPr>
            <p:nvPr/>
          </p:nvSpPr>
          <p:spPr bwMode="auto">
            <a:xfrm>
              <a:off x="6338888" y="2546350"/>
              <a:ext cx="873125" cy="547688"/>
            </a:xfrm>
            <a:custGeom>
              <a:avLst/>
              <a:gdLst>
                <a:gd name="T0" fmla="*/ 421 w 550"/>
                <a:gd name="T1" fmla="*/ 8 h 345"/>
                <a:gd name="T2" fmla="*/ 409 w 550"/>
                <a:gd name="T3" fmla="*/ 14 h 345"/>
                <a:gd name="T4" fmla="*/ 392 w 550"/>
                <a:gd name="T5" fmla="*/ 37 h 345"/>
                <a:gd name="T6" fmla="*/ 392 w 550"/>
                <a:gd name="T7" fmla="*/ 94 h 345"/>
                <a:gd name="T8" fmla="*/ 368 w 550"/>
                <a:gd name="T9" fmla="*/ 123 h 345"/>
                <a:gd name="T10" fmla="*/ 351 w 550"/>
                <a:gd name="T11" fmla="*/ 172 h 345"/>
                <a:gd name="T12" fmla="*/ 333 w 550"/>
                <a:gd name="T13" fmla="*/ 178 h 345"/>
                <a:gd name="T14" fmla="*/ 319 w 550"/>
                <a:gd name="T15" fmla="*/ 178 h 345"/>
                <a:gd name="T16" fmla="*/ 306 w 550"/>
                <a:gd name="T17" fmla="*/ 161 h 345"/>
                <a:gd name="T18" fmla="*/ 284 w 550"/>
                <a:gd name="T19" fmla="*/ 174 h 345"/>
                <a:gd name="T20" fmla="*/ 268 w 550"/>
                <a:gd name="T21" fmla="*/ 155 h 345"/>
                <a:gd name="T22" fmla="*/ 245 w 550"/>
                <a:gd name="T23" fmla="*/ 182 h 345"/>
                <a:gd name="T24" fmla="*/ 204 w 550"/>
                <a:gd name="T25" fmla="*/ 194 h 345"/>
                <a:gd name="T26" fmla="*/ 180 w 550"/>
                <a:gd name="T27" fmla="*/ 194 h 345"/>
                <a:gd name="T28" fmla="*/ 155 w 550"/>
                <a:gd name="T29" fmla="*/ 206 h 345"/>
                <a:gd name="T30" fmla="*/ 127 w 550"/>
                <a:gd name="T31" fmla="*/ 231 h 345"/>
                <a:gd name="T32" fmla="*/ 108 w 550"/>
                <a:gd name="T33" fmla="*/ 215 h 345"/>
                <a:gd name="T34" fmla="*/ 75 w 550"/>
                <a:gd name="T35" fmla="*/ 245 h 345"/>
                <a:gd name="T36" fmla="*/ 100 w 550"/>
                <a:gd name="T37" fmla="*/ 270 h 345"/>
                <a:gd name="T38" fmla="*/ 98 w 550"/>
                <a:gd name="T39" fmla="*/ 272 h 345"/>
                <a:gd name="T40" fmla="*/ 82 w 550"/>
                <a:gd name="T41" fmla="*/ 266 h 345"/>
                <a:gd name="T42" fmla="*/ 100 w 550"/>
                <a:gd name="T43" fmla="*/ 280 h 345"/>
                <a:gd name="T44" fmla="*/ 112 w 550"/>
                <a:gd name="T45" fmla="*/ 280 h 345"/>
                <a:gd name="T46" fmla="*/ 92 w 550"/>
                <a:gd name="T47" fmla="*/ 309 h 345"/>
                <a:gd name="T48" fmla="*/ 73 w 550"/>
                <a:gd name="T49" fmla="*/ 311 h 345"/>
                <a:gd name="T50" fmla="*/ 75 w 550"/>
                <a:gd name="T51" fmla="*/ 296 h 345"/>
                <a:gd name="T52" fmla="*/ 71 w 550"/>
                <a:gd name="T53" fmla="*/ 278 h 345"/>
                <a:gd name="T54" fmla="*/ 51 w 550"/>
                <a:gd name="T55" fmla="*/ 278 h 345"/>
                <a:gd name="T56" fmla="*/ 35 w 550"/>
                <a:gd name="T57" fmla="*/ 276 h 345"/>
                <a:gd name="T58" fmla="*/ 28 w 550"/>
                <a:gd name="T59" fmla="*/ 264 h 345"/>
                <a:gd name="T60" fmla="*/ 18 w 550"/>
                <a:gd name="T61" fmla="*/ 264 h 345"/>
                <a:gd name="T62" fmla="*/ 4 w 550"/>
                <a:gd name="T63" fmla="*/ 264 h 345"/>
                <a:gd name="T64" fmla="*/ 6 w 550"/>
                <a:gd name="T65" fmla="*/ 235 h 345"/>
                <a:gd name="T66" fmla="*/ 0 w 550"/>
                <a:gd name="T67" fmla="*/ 225 h 345"/>
                <a:gd name="T68" fmla="*/ 0 w 550"/>
                <a:gd name="T69" fmla="*/ 227 h 345"/>
                <a:gd name="T70" fmla="*/ 10 w 550"/>
                <a:gd name="T71" fmla="*/ 339 h 345"/>
                <a:gd name="T72" fmla="*/ 47 w 550"/>
                <a:gd name="T73" fmla="*/ 341 h 345"/>
                <a:gd name="T74" fmla="*/ 59 w 550"/>
                <a:gd name="T75" fmla="*/ 345 h 345"/>
                <a:gd name="T76" fmla="*/ 225 w 550"/>
                <a:gd name="T77" fmla="*/ 323 h 345"/>
                <a:gd name="T78" fmla="*/ 225 w 550"/>
                <a:gd name="T79" fmla="*/ 311 h 345"/>
                <a:gd name="T80" fmla="*/ 249 w 550"/>
                <a:gd name="T81" fmla="*/ 303 h 345"/>
                <a:gd name="T82" fmla="*/ 270 w 550"/>
                <a:gd name="T83" fmla="*/ 296 h 345"/>
                <a:gd name="T84" fmla="*/ 302 w 550"/>
                <a:gd name="T85" fmla="*/ 309 h 345"/>
                <a:gd name="T86" fmla="*/ 335 w 550"/>
                <a:gd name="T87" fmla="*/ 303 h 345"/>
                <a:gd name="T88" fmla="*/ 347 w 550"/>
                <a:gd name="T89" fmla="*/ 317 h 345"/>
                <a:gd name="T90" fmla="*/ 386 w 550"/>
                <a:gd name="T91" fmla="*/ 317 h 345"/>
                <a:gd name="T92" fmla="*/ 435 w 550"/>
                <a:gd name="T93" fmla="*/ 272 h 345"/>
                <a:gd name="T94" fmla="*/ 415 w 550"/>
                <a:gd name="T95" fmla="*/ 262 h 345"/>
                <a:gd name="T96" fmla="*/ 415 w 550"/>
                <a:gd name="T97" fmla="*/ 223 h 345"/>
                <a:gd name="T98" fmla="*/ 441 w 550"/>
                <a:gd name="T99" fmla="*/ 245 h 345"/>
                <a:gd name="T100" fmla="*/ 498 w 550"/>
                <a:gd name="T101" fmla="*/ 219 h 345"/>
                <a:gd name="T102" fmla="*/ 529 w 550"/>
                <a:gd name="T103" fmla="*/ 202 h 345"/>
                <a:gd name="T104" fmla="*/ 550 w 550"/>
                <a:gd name="T105" fmla="*/ 129 h 345"/>
                <a:gd name="T106" fmla="*/ 550 w 550"/>
                <a:gd name="T107" fmla="*/ 100 h 345"/>
                <a:gd name="T108" fmla="*/ 515 w 550"/>
                <a:gd name="T109" fmla="*/ 76 h 345"/>
                <a:gd name="T110" fmla="*/ 470 w 550"/>
                <a:gd name="T111" fmla="*/ 55 h 345"/>
                <a:gd name="T112" fmla="*/ 456 w 550"/>
                <a:gd name="T113" fmla="*/ 12 h 345"/>
                <a:gd name="T114" fmla="*/ 435 w 550"/>
                <a:gd name="T115" fmla="*/ 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0" h="345">
                  <a:moveTo>
                    <a:pt x="435" y="6"/>
                  </a:moveTo>
                  <a:lnTo>
                    <a:pt x="431" y="6"/>
                  </a:lnTo>
                  <a:lnTo>
                    <a:pt x="427" y="8"/>
                  </a:lnTo>
                  <a:lnTo>
                    <a:pt x="423" y="6"/>
                  </a:lnTo>
                  <a:lnTo>
                    <a:pt x="421" y="8"/>
                  </a:lnTo>
                  <a:lnTo>
                    <a:pt x="419" y="12"/>
                  </a:lnTo>
                  <a:lnTo>
                    <a:pt x="417" y="12"/>
                  </a:lnTo>
                  <a:lnTo>
                    <a:pt x="411" y="10"/>
                  </a:lnTo>
                  <a:lnTo>
                    <a:pt x="409" y="10"/>
                  </a:lnTo>
                  <a:lnTo>
                    <a:pt x="409" y="14"/>
                  </a:lnTo>
                  <a:lnTo>
                    <a:pt x="402" y="24"/>
                  </a:lnTo>
                  <a:lnTo>
                    <a:pt x="398" y="26"/>
                  </a:lnTo>
                  <a:lnTo>
                    <a:pt x="396" y="29"/>
                  </a:lnTo>
                  <a:lnTo>
                    <a:pt x="394" y="35"/>
                  </a:lnTo>
                  <a:lnTo>
                    <a:pt x="392" y="37"/>
                  </a:lnTo>
                  <a:lnTo>
                    <a:pt x="390" y="43"/>
                  </a:lnTo>
                  <a:lnTo>
                    <a:pt x="394" y="51"/>
                  </a:lnTo>
                  <a:lnTo>
                    <a:pt x="396" y="67"/>
                  </a:lnTo>
                  <a:lnTo>
                    <a:pt x="396" y="86"/>
                  </a:lnTo>
                  <a:lnTo>
                    <a:pt x="392" y="94"/>
                  </a:lnTo>
                  <a:lnTo>
                    <a:pt x="390" y="98"/>
                  </a:lnTo>
                  <a:lnTo>
                    <a:pt x="382" y="100"/>
                  </a:lnTo>
                  <a:lnTo>
                    <a:pt x="368" y="104"/>
                  </a:lnTo>
                  <a:lnTo>
                    <a:pt x="368" y="112"/>
                  </a:lnTo>
                  <a:lnTo>
                    <a:pt x="368" y="123"/>
                  </a:lnTo>
                  <a:lnTo>
                    <a:pt x="366" y="131"/>
                  </a:lnTo>
                  <a:lnTo>
                    <a:pt x="364" y="137"/>
                  </a:lnTo>
                  <a:lnTo>
                    <a:pt x="364" y="147"/>
                  </a:lnTo>
                  <a:lnTo>
                    <a:pt x="357" y="157"/>
                  </a:lnTo>
                  <a:lnTo>
                    <a:pt x="351" y="172"/>
                  </a:lnTo>
                  <a:lnTo>
                    <a:pt x="345" y="178"/>
                  </a:lnTo>
                  <a:lnTo>
                    <a:pt x="343" y="184"/>
                  </a:lnTo>
                  <a:lnTo>
                    <a:pt x="341" y="184"/>
                  </a:lnTo>
                  <a:lnTo>
                    <a:pt x="335" y="178"/>
                  </a:lnTo>
                  <a:lnTo>
                    <a:pt x="333" y="178"/>
                  </a:lnTo>
                  <a:lnTo>
                    <a:pt x="331" y="184"/>
                  </a:lnTo>
                  <a:lnTo>
                    <a:pt x="331" y="184"/>
                  </a:lnTo>
                  <a:lnTo>
                    <a:pt x="321" y="180"/>
                  </a:lnTo>
                  <a:lnTo>
                    <a:pt x="319" y="180"/>
                  </a:lnTo>
                  <a:lnTo>
                    <a:pt x="319" y="178"/>
                  </a:lnTo>
                  <a:lnTo>
                    <a:pt x="317" y="176"/>
                  </a:lnTo>
                  <a:lnTo>
                    <a:pt x="319" y="170"/>
                  </a:lnTo>
                  <a:lnTo>
                    <a:pt x="317" y="166"/>
                  </a:lnTo>
                  <a:lnTo>
                    <a:pt x="313" y="166"/>
                  </a:lnTo>
                  <a:lnTo>
                    <a:pt x="306" y="161"/>
                  </a:lnTo>
                  <a:lnTo>
                    <a:pt x="292" y="157"/>
                  </a:lnTo>
                  <a:lnTo>
                    <a:pt x="290" y="159"/>
                  </a:lnTo>
                  <a:lnTo>
                    <a:pt x="290" y="166"/>
                  </a:lnTo>
                  <a:lnTo>
                    <a:pt x="286" y="172"/>
                  </a:lnTo>
                  <a:lnTo>
                    <a:pt x="284" y="174"/>
                  </a:lnTo>
                  <a:lnTo>
                    <a:pt x="274" y="174"/>
                  </a:lnTo>
                  <a:lnTo>
                    <a:pt x="270" y="172"/>
                  </a:lnTo>
                  <a:lnTo>
                    <a:pt x="276" y="163"/>
                  </a:lnTo>
                  <a:lnTo>
                    <a:pt x="278" y="159"/>
                  </a:lnTo>
                  <a:lnTo>
                    <a:pt x="268" y="155"/>
                  </a:lnTo>
                  <a:lnTo>
                    <a:pt x="249" y="159"/>
                  </a:lnTo>
                  <a:lnTo>
                    <a:pt x="247" y="163"/>
                  </a:lnTo>
                  <a:lnTo>
                    <a:pt x="249" y="170"/>
                  </a:lnTo>
                  <a:lnTo>
                    <a:pt x="249" y="174"/>
                  </a:lnTo>
                  <a:lnTo>
                    <a:pt x="245" y="182"/>
                  </a:lnTo>
                  <a:lnTo>
                    <a:pt x="243" y="184"/>
                  </a:lnTo>
                  <a:lnTo>
                    <a:pt x="237" y="184"/>
                  </a:lnTo>
                  <a:lnTo>
                    <a:pt x="221" y="182"/>
                  </a:lnTo>
                  <a:lnTo>
                    <a:pt x="214" y="188"/>
                  </a:lnTo>
                  <a:lnTo>
                    <a:pt x="204" y="194"/>
                  </a:lnTo>
                  <a:lnTo>
                    <a:pt x="198" y="192"/>
                  </a:lnTo>
                  <a:lnTo>
                    <a:pt x="194" y="192"/>
                  </a:lnTo>
                  <a:lnTo>
                    <a:pt x="188" y="196"/>
                  </a:lnTo>
                  <a:lnTo>
                    <a:pt x="184" y="192"/>
                  </a:lnTo>
                  <a:lnTo>
                    <a:pt x="180" y="194"/>
                  </a:lnTo>
                  <a:lnTo>
                    <a:pt x="174" y="198"/>
                  </a:lnTo>
                  <a:lnTo>
                    <a:pt x="167" y="202"/>
                  </a:lnTo>
                  <a:lnTo>
                    <a:pt x="163" y="208"/>
                  </a:lnTo>
                  <a:lnTo>
                    <a:pt x="159" y="208"/>
                  </a:lnTo>
                  <a:lnTo>
                    <a:pt x="155" y="206"/>
                  </a:lnTo>
                  <a:lnTo>
                    <a:pt x="149" y="208"/>
                  </a:lnTo>
                  <a:lnTo>
                    <a:pt x="141" y="217"/>
                  </a:lnTo>
                  <a:lnTo>
                    <a:pt x="131" y="221"/>
                  </a:lnTo>
                  <a:lnTo>
                    <a:pt x="129" y="227"/>
                  </a:lnTo>
                  <a:lnTo>
                    <a:pt x="127" y="231"/>
                  </a:lnTo>
                  <a:lnTo>
                    <a:pt x="122" y="229"/>
                  </a:lnTo>
                  <a:lnTo>
                    <a:pt x="122" y="225"/>
                  </a:lnTo>
                  <a:lnTo>
                    <a:pt x="118" y="219"/>
                  </a:lnTo>
                  <a:lnTo>
                    <a:pt x="110" y="211"/>
                  </a:lnTo>
                  <a:lnTo>
                    <a:pt x="108" y="215"/>
                  </a:lnTo>
                  <a:lnTo>
                    <a:pt x="108" y="225"/>
                  </a:lnTo>
                  <a:lnTo>
                    <a:pt x="104" y="231"/>
                  </a:lnTo>
                  <a:lnTo>
                    <a:pt x="90" y="241"/>
                  </a:lnTo>
                  <a:lnTo>
                    <a:pt x="82" y="243"/>
                  </a:lnTo>
                  <a:lnTo>
                    <a:pt x="75" y="245"/>
                  </a:lnTo>
                  <a:lnTo>
                    <a:pt x="82" y="251"/>
                  </a:lnTo>
                  <a:lnTo>
                    <a:pt x="86" y="260"/>
                  </a:lnTo>
                  <a:lnTo>
                    <a:pt x="88" y="260"/>
                  </a:lnTo>
                  <a:lnTo>
                    <a:pt x="94" y="266"/>
                  </a:lnTo>
                  <a:lnTo>
                    <a:pt x="100" y="270"/>
                  </a:lnTo>
                  <a:lnTo>
                    <a:pt x="104" y="270"/>
                  </a:lnTo>
                  <a:lnTo>
                    <a:pt x="108" y="272"/>
                  </a:lnTo>
                  <a:lnTo>
                    <a:pt x="104" y="274"/>
                  </a:lnTo>
                  <a:lnTo>
                    <a:pt x="102" y="274"/>
                  </a:lnTo>
                  <a:lnTo>
                    <a:pt x="98" y="272"/>
                  </a:lnTo>
                  <a:lnTo>
                    <a:pt x="94" y="270"/>
                  </a:lnTo>
                  <a:lnTo>
                    <a:pt x="92" y="268"/>
                  </a:lnTo>
                  <a:lnTo>
                    <a:pt x="88" y="264"/>
                  </a:lnTo>
                  <a:lnTo>
                    <a:pt x="86" y="264"/>
                  </a:lnTo>
                  <a:lnTo>
                    <a:pt x="82" y="266"/>
                  </a:lnTo>
                  <a:lnTo>
                    <a:pt x="84" y="266"/>
                  </a:lnTo>
                  <a:lnTo>
                    <a:pt x="86" y="270"/>
                  </a:lnTo>
                  <a:lnTo>
                    <a:pt x="86" y="274"/>
                  </a:lnTo>
                  <a:lnTo>
                    <a:pt x="92" y="276"/>
                  </a:lnTo>
                  <a:lnTo>
                    <a:pt x="100" y="280"/>
                  </a:lnTo>
                  <a:lnTo>
                    <a:pt x="106" y="282"/>
                  </a:lnTo>
                  <a:lnTo>
                    <a:pt x="108" y="282"/>
                  </a:lnTo>
                  <a:lnTo>
                    <a:pt x="108" y="276"/>
                  </a:lnTo>
                  <a:lnTo>
                    <a:pt x="110" y="276"/>
                  </a:lnTo>
                  <a:lnTo>
                    <a:pt x="112" y="280"/>
                  </a:lnTo>
                  <a:lnTo>
                    <a:pt x="112" y="282"/>
                  </a:lnTo>
                  <a:lnTo>
                    <a:pt x="108" y="288"/>
                  </a:lnTo>
                  <a:lnTo>
                    <a:pt x="100" y="300"/>
                  </a:lnTo>
                  <a:lnTo>
                    <a:pt x="94" y="307"/>
                  </a:lnTo>
                  <a:lnTo>
                    <a:pt x="92" y="309"/>
                  </a:lnTo>
                  <a:lnTo>
                    <a:pt x="88" y="315"/>
                  </a:lnTo>
                  <a:lnTo>
                    <a:pt x="82" y="315"/>
                  </a:lnTo>
                  <a:lnTo>
                    <a:pt x="80" y="315"/>
                  </a:lnTo>
                  <a:lnTo>
                    <a:pt x="73" y="313"/>
                  </a:lnTo>
                  <a:lnTo>
                    <a:pt x="73" y="311"/>
                  </a:lnTo>
                  <a:lnTo>
                    <a:pt x="71" y="307"/>
                  </a:lnTo>
                  <a:lnTo>
                    <a:pt x="71" y="303"/>
                  </a:lnTo>
                  <a:lnTo>
                    <a:pt x="73" y="298"/>
                  </a:lnTo>
                  <a:lnTo>
                    <a:pt x="75" y="300"/>
                  </a:lnTo>
                  <a:lnTo>
                    <a:pt x="75" y="296"/>
                  </a:lnTo>
                  <a:lnTo>
                    <a:pt x="75" y="294"/>
                  </a:lnTo>
                  <a:lnTo>
                    <a:pt x="69" y="288"/>
                  </a:lnTo>
                  <a:lnTo>
                    <a:pt x="69" y="282"/>
                  </a:lnTo>
                  <a:lnTo>
                    <a:pt x="69" y="280"/>
                  </a:lnTo>
                  <a:lnTo>
                    <a:pt x="71" y="278"/>
                  </a:lnTo>
                  <a:lnTo>
                    <a:pt x="71" y="278"/>
                  </a:lnTo>
                  <a:lnTo>
                    <a:pt x="63" y="280"/>
                  </a:lnTo>
                  <a:lnTo>
                    <a:pt x="57" y="280"/>
                  </a:lnTo>
                  <a:lnTo>
                    <a:pt x="55" y="280"/>
                  </a:lnTo>
                  <a:lnTo>
                    <a:pt x="51" y="278"/>
                  </a:lnTo>
                  <a:lnTo>
                    <a:pt x="45" y="274"/>
                  </a:lnTo>
                  <a:lnTo>
                    <a:pt x="43" y="274"/>
                  </a:lnTo>
                  <a:lnTo>
                    <a:pt x="39" y="276"/>
                  </a:lnTo>
                  <a:lnTo>
                    <a:pt x="39" y="278"/>
                  </a:lnTo>
                  <a:lnTo>
                    <a:pt x="35" y="276"/>
                  </a:lnTo>
                  <a:lnTo>
                    <a:pt x="31" y="276"/>
                  </a:lnTo>
                  <a:lnTo>
                    <a:pt x="28" y="274"/>
                  </a:lnTo>
                  <a:lnTo>
                    <a:pt x="28" y="270"/>
                  </a:lnTo>
                  <a:lnTo>
                    <a:pt x="28" y="266"/>
                  </a:lnTo>
                  <a:lnTo>
                    <a:pt x="28" y="264"/>
                  </a:lnTo>
                  <a:lnTo>
                    <a:pt x="31" y="260"/>
                  </a:lnTo>
                  <a:lnTo>
                    <a:pt x="26" y="260"/>
                  </a:lnTo>
                  <a:lnTo>
                    <a:pt x="24" y="262"/>
                  </a:lnTo>
                  <a:lnTo>
                    <a:pt x="20" y="264"/>
                  </a:lnTo>
                  <a:lnTo>
                    <a:pt x="18" y="264"/>
                  </a:lnTo>
                  <a:lnTo>
                    <a:pt x="12" y="266"/>
                  </a:lnTo>
                  <a:lnTo>
                    <a:pt x="6" y="268"/>
                  </a:lnTo>
                  <a:lnTo>
                    <a:pt x="6" y="268"/>
                  </a:lnTo>
                  <a:lnTo>
                    <a:pt x="4" y="266"/>
                  </a:lnTo>
                  <a:lnTo>
                    <a:pt x="4" y="264"/>
                  </a:lnTo>
                  <a:lnTo>
                    <a:pt x="4" y="247"/>
                  </a:lnTo>
                  <a:lnTo>
                    <a:pt x="6" y="243"/>
                  </a:lnTo>
                  <a:lnTo>
                    <a:pt x="6" y="243"/>
                  </a:lnTo>
                  <a:lnTo>
                    <a:pt x="6" y="237"/>
                  </a:lnTo>
                  <a:lnTo>
                    <a:pt x="6" y="235"/>
                  </a:lnTo>
                  <a:lnTo>
                    <a:pt x="8" y="231"/>
                  </a:lnTo>
                  <a:lnTo>
                    <a:pt x="8" y="227"/>
                  </a:lnTo>
                  <a:lnTo>
                    <a:pt x="6" y="227"/>
                  </a:lnTo>
                  <a:lnTo>
                    <a:pt x="4" y="227"/>
                  </a:lnTo>
                  <a:lnTo>
                    <a:pt x="0" y="225"/>
                  </a:lnTo>
                  <a:lnTo>
                    <a:pt x="2" y="223"/>
                  </a:lnTo>
                  <a:lnTo>
                    <a:pt x="6" y="221"/>
                  </a:lnTo>
                  <a:lnTo>
                    <a:pt x="6" y="219"/>
                  </a:lnTo>
                  <a:lnTo>
                    <a:pt x="0" y="221"/>
                  </a:lnTo>
                  <a:lnTo>
                    <a:pt x="0" y="227"/>
                  </a:lnTo>
                  <a:lnTo>
                    <a:pt x="0" y="255"/>
                  </a:lnTo>
                  <a:lnTo>
                    <a:pt x="0" y="296"/>
                  </a:lnTo>
                  <a:lnTo>
                    <a:pt x="2" y="319"/>
                  </a:lnTo>
                  <a:lnTo>
                    <a:pt x="4" y="339"/>
                  </a:lnTo>
                  <a:lnTo>
                    <a:pt x="10" y="339"/>
                  </a:lnTo>
                  <a:lnTo>
                    <a:pt x="35" y="343"/>
                  </a:lnTo>
                  <a:lnTo>
                    <a:pt x="45" y="345"/>
                  </a:lnTo>
                  <a:lnTo>
                    <a:pt x="45" y="345"/>
                  </a:lnTo>
                  <a:lnTo>
                    <a:pt x="45" y="343"/>
                  </a:lnTo>
                  <a:lnTo>
                    <a:pt x="47" y="341"/>
                  </a:lnTo>
                  <a:lnTo>
                    <a:pt x="53" y="337"/>
                  </a:lnTo>
                  <a:lnTo>
                    <a:pt x="57" y="339"/>
                  </a:lnTo>
                  <a:lnTo>
                    <a:pt x="59" y="339"/>
                  </a:lnTo>
                  <a:lnTo>
                    <a:pt x="59" y="343"/>
                  </a:lnTo>
                  <a:lnTo>
                    <a:pt x="59" y="345"/>
                  </a:lnTo>
                  <a:lnTo>
                    <a:pt x="59" y="345"/>
                  </a:lnTo>
                  <a:lnTo>
                    <a:pt x="216" y="345"/>
                  </a:lnTo>
                  <a:lnTo>
                    <a:pt x="223" y="341"/>
                  </a:lnTo>
                  <a:lnTo>
                    <a:pt x="231" y="333"/>
                  </a:lnTo>
                  <a:lnTo>
                    <a:pt x="225" y="323"/>
                  </a:lnTo>
                  <a:lnTo>
                    <a:pt x="221" y="321"/>
                  </a:lnTo>
                  <a:lnTo>
                    <a:pt x="221" y="321"/>
                  </a:lnTo>
                  <a:lnTo>
                    <a:pt x="219" y="313"/>
                  </a:lnTo>
                  <a:lnTo>
                    <a:pt x="219" y="311"/>
                  </a:lnTo>
                  <a:lnTo>
                    <a:pt x="225" y="311"/>
                  </a:lnTo>
                  <a:lnTo>
                    <a:pt x="231" y="311"/>
                  </a:lnTo>
                  <a:lnTo>
                    <a:pt x="239" y="317"/>
                  </a:lnTo>
                  <a:lnTo>
                    <a:pt x="241" y="319"/>
                  </a:lnTo>
                  <a:lnTo>
                    <a:pt x="241" y="317"/>
                  </a:lnTo>
                  <a:lnTo>
                    <a:pt x="249" y="303"/>
                  </a:lnTo>
                  <a:lnTo>
                    <a:pt x="249" y="298"/>
                  </a:lnTo>
                  <a:lnTo>
                    <a:pt x="249" y="296"/>
                  </a:lnTo>
                  <a:lnTo>
                    <a:pt x="251" y="294"/>
                  </a:lnTo>
                  <a:lnTo>
                    <a:pt x="259" y="294"/>
                  </a:lnTo>
                  <a:lnTo>
                    <a:pt x="270" y="296"/>
                  </a:lnTo>
                  <a:lnTo>
                    <a:pt x="274" y="294"/>
                  </a:lnTo>
                  <a:lnTo>
                    <a:pt x="280" y="303"/>
                  </a:lnTo>
                  <a:lnTo>
                    <a:pt x="282" y="307"/>
                  </a:lnTo>
                  <a:lnTo>
                    <a:pt x="286" y="309"/>
                  </a:lnTo>
                  <a:lnTo>
                    <a:pt x="302" y="309"/>
                  </a:lnTo>
                  <a:lnTo>
                    <a:pt x="306" y="313"/>
                  </a:lnTo>
                  <a:lnTo>
                    <a:pt x="306" y="315"/>
                  </a:lnTo>
                  <a:lnTo>
                    <a:pt x="315" y="315"/>
                  </a:lnTo>
                  <a:lnTo>
                    <a:pt x="327" y="309"/>
                  </a:lnTo>
                  <a:lnTo>
                    <a:pt x="335" y="303"/>
                  </a:lnTo>
                  <a:lnTo>
                    <a:pt x="339" y="300"/>
                  </a:lnTo>
                  <a:lnTo>
                    <a:pt x="341" y="303"/>
                  </a:lnTo>
                  <a:lnTo>
                    <a:pt x="341" y="307"/>
                  </a:lnTo>
                  <a:lnTo>
                    <a:pt x="341" y="311"/>
                  </a:lnTo>
                  <a:lnTo>
                    <a:pt x="347" y="317"/>
                  </a:lnTo>
                  <a:lnTo>
                    <a:pt x="353" y="321"/>
                  </a:lnTo>
                  <a:lnTo>
                    <a:pt x="353" y="321"/>
                  </a:lnTo>
                  <a:lnTo>
                    <a:pt x="362" y="319"/>
                  </a:lnTo>
                  <a:lnTo>
                    <a:pt x="366" y="315"/>
                  </a:lnTo>
                  <a:lnTo>
                    <a:pt x="386" y="317"/>
                  </a:lnTo>
                  <a:lnTo>
                    <a:pt x="390" y="317"/>
                  </a:lnTo>
                  <a:lnTo>
                    <a:pt x="392" y="313"/>
                  </a:lnTo>
                  <a:lnTo>
                    <a:pt x="435" y="280"/>
                  </a:lnTo>
                  <a:lnTo>
                    <a:pt x="439" y="274"/>
                  </a:lnTo>
                  <a:lnTo>
                    <a:pt x="435" y="272"/>
                  </a:lnTo>
                  <a:lnTo>
                    <a:pt x="431" y="270"/>
                  </a:lnTo>
                  <a:lnTo>
                    <a:pt x="427" y="272"/>
                  </a:lnTo>
                  <a:lnTo>
                    <a:pt x="421" y="268"/>
                  </a:lnTo>
                  <a:lnTo>
                    <a:pt x="419" y="266"/>
                  </a:lnTo>
                  <a:lnTo>
                    <a:pt x="415" y="262"/>
                  </a:lnTo>
                  <a:lnTo>
                    <a:pt x="411" y="258"/>
                  </a:lnTo>
                  <a:lnTo>
                    <a:pt x="415" y="245"/>
                  </a:lnTo>
                  <a:lnTo>
                    <a:pt x="417" y="237"/>
                  </a:lnTo>
                  <a:lnTo>
                    <a:pt x="417" y="225"/>
                  </a:lnTo>
                  <a:lnTo>
                    <a:pt x="415" y="223"/>
                  </a:lnTo>
                  <a:lnTo>
                    <a:pt x="423" y="223"/>
                  </a:lnTo>
                  <a:lnTo>
                    <a:pt x="425" y="229"/>
                  </a:lnTo>
                  <a:lnTo>
                    <a:pt x="427" y="237"/>
                  </a:lnTo>
                  <a:lnTo>
                    <a:pt x="433" y="243"/>
                  </a:lnTo>
                  <a:lnTo>
                    <a:pt x="441" y="245"/>
                  </a:lnTo>
                  <a:lnTo>
                    <a:pt x="468" y="251"/>
                  </a:lnTo>
                  <a:lnTo>
                    <a:pt x="470" y="251"/>
                  </a:lnTo>
                  <a:lnTo>
                    <a:pt x="478" y="251"/>
                  </a:lnTo>
                  <a:lnTo>
                    <a:pt x="484" y="243"/>
                  </a:lnTo>
                  <a:lnTo>
                    <a:pt x="498" y="219"/>
                  </a:lnTo>
                  <a:lnTo>
                    <a:pt x="501" y="211"/>
                  </a:lnTo>
                  <a:lnTo>
                    <a:pt x="498" y="208"/>
                  </a:lnTo>
                  <a:lnTo>
                    <a:pt x="509" y="206"/>
                  </a:lnTo>
                  <a:lnTo>
                    <a:pt x="529" y="204"/>
                  </a:lnTo>
                  <a:lnTo>
                    <a:pt x="529" y="202"/>
                  </a:lnTo>
                  <a:lnTo>
                    <a:pt x="529" y="188"/>
                  </a:lnTo>
                  <a:lnTo>
                    <a:pt x="533" y="176"/>
                  </a:lnTo>
                  <a:lnTo>
                    <a:pt x="548" y="172"/>
                  </a:lnTo>
                  <a:lnTo>
                    <a:pt x="550" y="172"/>
                  </a:lnTo>
                  <a:lnTo>
                    <a:pt x="550" y="129"/>
                  </a:lnTo>
                  <a:lnTo>
                    <a:pt x="550" y="127"/>
                  </a:lnTo>
                  <a:lnTo>
                    <a:pt x="550" y="123"/>
                  </a:lnTo>
                  <a:lnTo>
                    <a:pt x="550" y="121"/>
                  </a:lnTo>
                  <a:lnTo>
                    <a:pt x="548" y="108"/>
                  </a:lnTo>
                  <a:lnTo>
                    <a:pt x="550" y="100"/>
                  </a:lnTo>
                  <a:lnTo>
                    <a:pt x="550" y="88"/>
                  </a:lnTo>
                  <a:lnTo>
                    <a:pt x="543" y="82"/>
                  </a:lnTo>
                  <a:lnTo>
                    <a:pt x="537" y="82"/>
                  </a:lnTo>
                  <a:lnTo>
                    <a:pt x="533" y="78"/>
                  </a:lnTo>
                  <a:lnTo>
                    <a:pt x="515" y="76"/>
                  </a:lnTo>
                  <a:lnTo>
                    <a:pt x="488" y="74"/>
                  </a:lnTo>
                  <a:lnTo>
                    <a:pt x="480" y="76"/>
                  </a:lnTo>
                  <a:lnTo>
                    <a:pt x="474" y="71"/>
                  </a:lnTo>
                  <a:lnTo>
                    <a:pt x="472" y="69"/>
                  </a:lnTo>
                  <a:lnTo>
                    <a:pt x="470" y="55"/>
                  </a:lnTo>
                  <a:lnTo>
                    <a:pt x="464" y="43"/>
                  </a:lnTo>
                  <a:lnTo>
                    <a:pt x="462" y="26"/>
                  </a:lnTo>
                  <a:lnTo>
                    <a:pt x="462" y="24"/>
                  </a:lnTo>
                  <a:lnTo>
                    <a:pt x="460" y="22"/>
                  </a:lnTo>
                  <a:lnTo>
                    <a:pt x="456" y="12"/>
                  </a:lnTo>
                  <a:lnTo>
                    <a:pt x="454" y="8"/>
                  </a:lnTo>
                  <a:lnTo>
                    <a:pt x="449" y="4"/>
                  </a:lnTo>
                  <a:lnTo>
                    <a:pt x="441" y="0"/>
                  </a:lnTo>
                  <a:lnTo>
                    <a:pt x="437" y="0"/>
                  </a:lnTo>
                  <a:lnTo>
                    <a:pt x="435"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8" name="Freeform 629"/>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89" name="Freeform 630"/>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0" name="Freeform 631"/>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1" name="Freeform 632"/>
            <p:cNvSpPr>
              <a:spLocks/>
            </p:cNvSpPr>
            <p:nvPr/>
          </p:nvSpPr>
          <p:spPr bwMode="auto">
            <a:xfrm>
              <a:off x="6653213" y="2816225"/>
              <a:ext cx="733425" cy="908050"/>
            </a:xfrm>
            <a:custGeom>
              <a:avLst/>
              <a:gdLst>
                <a:gd name="T0" fmla="*/ 331 w 462"/>
                <a:gd name="T1" fmla="*/ 34 h 572"/>
                <a:gd name="T2" fmla="*/ 286 w 462"/>
                <a:gd name="T3" fmla="*/ 73 h 572"/>
                <a:gd name="T4" fmla="*/ 235 w 462"/>
                <a:gd name="T5" fmla="*/ 73 h 572"/>
                <a:gd name="T6" fmla="*/ 219 w 462"/>
                <a:gd name="T7" fmla="*/ 55 h 572"/>
                <a:gd name="T8" fmla="*/ 221 w 462"/>
                <a:gd name="T9" fmla="*/ 96 h 572"/>
                <a:gd name="T10" fmla="*/ 241 w 462"/>
                <a:gd name="T11" fmla="*/ 104 h 572"/>
                <a:gd name="T12" fmla="*/ 168 w 462"/>
                <a:gd name="T13" fmla="*/ 145 h 572"/>
                <a:gd name="T14" fmla="*/ 143 w 462"/>
                <a:gd name="T15" fmla="*/ 141 h 572"/>
                <a:gd name="T16" fmla="*/ 129 w 462"/>
                <a:gd name="T17" fmla="*/ 139 h 572"/>
                <a:gd name="T18" fmla="*/ 88 w 462"/>
                <a:gd name="T19" fmla="*/ 139 h 572"/>
                <a:gd name="T20" fmla="*/ 61 w 462"/>
                <a:gd name="T21" fmla="*/ 124 h 572"/>
                <a:gd name="T22" fmla="*/ 43 w 462"/>
                <a:gd name="T23" fmla="*/ 147 h 572"/>
                <a:gd name="T24" fmla="*/ 21 w 462"/>
                <a:gd name="T25" fmla="*/ 141 h 572"/>
                <a:gd name="T26" fmla="*/ 33 w 462"/>
                <a:gd name="T27" fmla="*/ 163 h 572"/>
                <a:gd name="T28" fmla="*/ 16 w 462"/>
                <a:gd name="T29" fmla="*/ 198 h 572"/>
                <a:gd name="T30" fmla="*/ 29 w 462"/>
                <a:gd name="T31" fmla="*/ 227 h 572"/>
                <a:gd name="T32" fmla="*/ 39 w 462"/>
                <a:gd name="T33" fmla="*/ 249 h 572"/>
                <a:gd name="T34" fmla="*/ 57 w 462"/>
                <a:gd name="T35" fmla="*/ 253 h 572"/>
                <a:gd name="T36" fmla="*/ 88 w 462"/>
                <a:gd name="T37" fmla="*/ 263 h 572"/>
                <a:gd name="T38" fmla="*/ 96 w 462"/>
                <a:gd name="T39" fmla="*/ 282 h 572"/>
                <a:gd name="T40" fmla="*/ 94 w 462"/>
                <a:gd name="T41" fmla="*/ 292 h 572"/>
                <a:gd name="T42" fmla="*/ 108 w 462"/>
                <a:gd name="T43" fmla="*/ 298 h 572"/>
                <a:gd name="T44" fmla="*/ 123 w 462"/>
                <a:gd name="T45" fmla="*/ 304 h 572"/>
                <a:gd name="T46" fmla="*/ 129 w 462"/>
                <a:gd name="T47" fmla="*/ 327 h 572"/>
                <a:gd name="T48" fmla="*/ 131 w 462"/>
                <a:gd name="T49" fmla="*/ 323 h 572"/>
                <a:gd name="T50" fmla="*/ 157 w 462"/>
                <a:gd name="T51" fmla="*/ 300 h 572"/>
                <a:gd name="T52" fmla="*/ 194 w 462"/>
                <a:gd name="T53" fmla="*/ 317 h 572"/>
                <a:gd name="T54" fmla="*/ 211 w 462"/>
                <a:gd name="T55" fmla="*/ 349 h 572"/>
                <a:gd name="T56" fmla="*/ 239 w 462"/>
                <a:gd name="T57" fmla="*/ 357 h 572"/>
                <a:gd name="T58" fmla="*/ 268 w 462"/>
                <a:gd name="T59" fmla="*/ 390 h 572"/>
                <a:gd name="T60" fmla="*/ 264 w 462"/>
                <a:gd name="T61" fmla="*/ 411 h 572"/>
                <a:gd name="T62" fmla="*/ 229 w 462"/>
                <a:gd name="T63" fmla="*/ 411 h 572"/>
                <a:gd name="T64" fmla="*/ 233 w 462"/>
                <a:gd name="T65" fmla="*/ 435 h 572"/>
                <a:gd name="T66" fmla="*/ 204 w 462"/>
                <a:gd name="T67" fmla="*/ 464 h 572"/>
                <a:gd name="T68" fmla="*/ 202 w 462"/>
                <a:gd name="T69" fmla="*/ 492 h 572"/>
                <a:gd name="T70" fmla="*/ 184 w 462"/>
                <a:gd name="T71" fmla="*/ 546 h 572"/>
                <a:gd name="T72" fmla="*/ 360 w 462"/>
                <a:gd name="T73" fmla="*/ 529 h 572"/>
                <a:gd name="T74" fmla="*/ 350 w 462"/>
                <a:gd name="T75" fmla="*/ 492 h 572"/>
                <a:gd name="T76" fmla="*/ 374 w 462"/>
                <a:gd name="T77" fmla="*/ 484 h 572"/>
                <a:gd name="T78" fmla="*/ 429 w 462"/>
                <a:gd name="T79" fmla="*/ 482 h 572"/>
                <a:gd name="T80" fmla="*/ 439 w 462"/>
                <a:gd name="T81" fmla="*/ 441 h 572"/>
                <a:gd name="T82" fmla="*/ 462 w 462"/>
                <a:gd name="T83" fmla="*/ 445 h 572"/>
                <a:gd name="T84" fmla="*/ 462 w 462"/>
                <a:gd name="T85" fmla="*/ 400 h 572"/>
                <a:gd name="T86" fmla="*/ 439 w 462"/>
                <a:gd name="T87" fmla="*/ 362 h 572"/>
                <a:gd name="T88" fmla="*/ 423 w 462"/>
                <a:gd name="T89" fmla="*/ 349 h 572"/>
                <a:gd name="T90" fmla="*/ 431 w 462"/>
                <a:gd name="T91" fmla="*/ 325 h 572"/>
                <a:gd name="T92" fmla="*/ 427 w 462"/>
                <a:gd name="T93" fmla="*/ 306 h 572"/>
                <a:gd name="T94" fmla="*/ 417 w 462"/>
                <a:gd name="T95" fmla="*/ 272 h 572"/>
                <a:gd name="T96" fmla="*/ 427 w 462"/>
                <a:gd name="T97" fmla="*/ 227 h 572"/>
                <a:gd name="T98" fmla="*/ 462 w 462"/>
                <a:gd name="T99" fmla="*/ 216 h 572"/>
                <a:gd name="T100" fmla="*/ 446 w 462"/>
                <a:gd name="T101" fmla="*/ 188 h 572"/>
                <a:gd name="T102" fmla="*/ 411 w 462"/>
                <a:gd name="T103" fmla="*/ 143 h 572"/>
                <a:gd name="T104" fmla="*/ 399 w 462"/>
                <a:gd name="T105" fmla="*/ 141 h 572"/>
                <a:gd name="T106" fmla="*/ 386 w 462"/>
                <a:gd name="T107" fmla="*/ 90 h 572"/>
                <a:gd name="T108" fmla="*/ 417 w 462"/>
                <a:gd name="T109" fmla="*/ 96 h 572"/>
                <a:gd name="T110" fmla="*/ 411 w 462"/>
                <a:gd name="T111" fmla="*/ 53 h 572"/>
                <a:gd name="T112" fmla="*/ 374 w 462"/>
                <a:gd name="T113" fmla="*/ 2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2" h="572">
                  <a:moveTo>
                    <a:pt x="350" y="2"/>
                  </a:moveTo>
                  <a:lnTo>
                    <a:pt x="335" y="6"/>
                  </a:lnTo>
                  <a:lnTo>
                    <a:pt x="331" y="18"/>
                  </a:lnTo>
                  <a:lnTo>
                    <a:pt x="331" y="32"/>
                  </a:lnTo>
                  <a:lnTo>
                    <a:pt x="331" y="34"/>
                  </a:lnTo>
                  <a:lnTo>
                    <a:pt x="311" y="36"/>
                  </a:lnTo>
                  <a:lnTo>
                    <a:pt x="300" y="38"/>
                  </a:lnTo>
                  <a:lnTo>
                    <a:pt x="303" y="41"/>
                  </a:lnTo>
                  <a:lnTo>
                    <a:pt x="300" y="49"/>
                  </a:lnTo>
                  <a:lnTo>
                    <a:pt x="286" y="73"/>
                  </a:lnTo>
                  <a:lnTo>
                    <a:pt x="280" y="81"/>
                  </a:lnTo>
                  <a:lnTo>
                    <a:pt x="272" y="81"/>
                  </a:lnTo>
                  <a:lnTo>
                    <a:pt x="270" y="81"/>
                  </a:lnTo>
                  <a:lnTo>
                    <a:pt x="243" y="75"/>
                  </a:lnTo>
                  <a:lnTo>
                    <a:pt x="235" y="73"/>
                  </a:lnTo>
                  <a:lnTo>
                    <a:pt x="229" y="67"/>
                  </a:lnTo>
                  <a:lnTo>
                    <a:pt x="227" y="59"/>
                  </a:lnTo>
                  <a:lnTo>
                    <a:pt x="225" y="53"/>
                  </a:lnTo>
                  <a:lnTo>
                    <a:pt x="217" y="53"/>
                  </a:lnTo>
                  <a:lnTo>
                    <a:pt x="219" y="55"/>
                  </a:lnTo>
                  <a:lnTo>
                    <a:pt x="219" y="67"/>
                  </a:lnTo>
                  <a:lnTo>
                    <a:pt x="217" y="75"/>
                  </a:lnTo>
                  <a:lnTo>
                    <a:pt x="213" y="88"/>
                  </a:lnTo>
                  <a:lnTo>
                    <a:pt x="217" y="92"/>
                  </a:lnTo>
                  <a:lnTo>
                    <a:pt x="221" y="96"/>
                  </a:lnTo>
                  <a:lnTo>
                    <a:pt x="223" y="98"/>
                  </a:lnTo>
                  <a:lnTo>
                    <a:pt x="229" y="102"/>
                  </a:lnTo>
                  <a:lnTo>
                    <a:pt x="233" y="100"/>
                  </a:lnTo>
                  <a:lnTo>
                    <a:pt x="237" y="102"/>
                  </a:lnTo>
                  <a:lnTo>
                    <a:pt x="241" y="104"/>
                  </a:lnTo>
                  <a:lnTo>
                    <a:pt x="237" y="110"/>
                  </a:lnTo>
                  <a:lnTo>
                    <a:pt x="194" y="143"/>
                  </a:lnTo>
                  <a:lnTo>
                    <a:pt x="192" y="147"/>
                  </a:lnTo>
                  <a:lnTo>
                    <a:pt x="188" y="147"/>
                  </a:lnTo>
                  <a:lnTo>
                    <a:pt x="168" y="145"/>
                  </a:lnTo>
                  <a:lnTo>
                    <a:pt x="164" y="149"/>
                  </a:lnTo>
                  <a:lnTo>
                    <a:pt x="155" y="151"/>
                  </a:lnTo>
                  <a:lnTo>
                    <a:pt x="155" y="151"/>
                  </a:lnTo>
                  <a:lnTo>
                    <a:pt x="149" y="147"/>
                  </a:lnTo>
                  <a:lnTo>
                    <a:pt x="143" y="141"/>
                  </a:lnTo>
                  <a:lnTo>
                    <a:pt x="143" y="137"/>
                  </a:lnTo>
                  <a:lnTo>
                    <a:pt x="143" y="133"/>
                  </a:lnTo>
                  <a:lnTo>
                    <a:pt x="141" y="130"/>
                  </a:lnTo>
                  <a:lnTo>
                    <a:pt x="137" y="133"/>
                  </a:lnTo>
                  <a:lnTo>
                    <a:pt x="129" y="139"/>
                  </a:lnTo>
                  <a:lnTo>
                    <a:pt x="117" y="145"/>
                  </a:lnTo>
                  <a:lnTo>
                    <a:pt x="108" y="145"/>
                  </a:lnTo>
                  <a:lnTo>
                    <a:pt x="108" y="143"/>
                  </a:lnTo>
                  <a:lnTo>
                    <a:pt x="104" y="139"/>
                  </a:lnTo>
                  <a:lnTo>
                    <a:pt x="88" y="139"/>
                  </a:lnTo>
                  <a:lnTo>
                    <a:pt x="84" y="137"/>
                  </a:lnTo>
                  <a:lnTo>
                    <a:pt x="82" y="133"/>
                  </a:lnTo>
                  <a:lnTo>
                    <a:pt x="76" y="124"/>
                  </a:lnTo>
                  <a:lnTo>
                    <a:pt x="72" y="126"/>
                  </a:lnTo>
                  <a:lnTo>
                    <a:pt x="61" y="124"/>
                  </a:lnTo>
                  <a:lnTo>
                    <a:pt x="53" y="124"/>
                  </a:lnTo>
                  <a:lnTo>
                    <a:pt x="51" y="126"/>
                  </a:lnTo>
                  <a:lnTo>
                    <a:pt x="51" y="128"/>
                  </a:lnTo>
                  <a:lnTo>
                    <a:pt x="51" y="133"/>
                  </a:lnTo>
                  <a:lnTo>
                    <a:pt x="43" y="147"/>
                  </a:lnTo>
                  <a:lnTo>
                    <a:pt x="43" y="149"/>
                  </a:lnTo>
                  <a:lnTo>
                    <a:pt x="41" y="147"/>
                  </a:lnTo>
                  <a:lnTo>
                    <a:pt x="33" y="141"/>
                  </a:lnTo>
                  <a:lnTo>
                    <a:pt x="27" y="141"/>
                  </a:lnTo>
                  <a:lnTo>
                    <a:pt x="21" y="141"/>
                  </a:lnTo>
                  <a:lnTo>
                    <a:pt x="21" y="143"/>
                  </a:lnTo>
                  <a:lnTo>
                    <a:pt x="23" y="151"/>
                  </a:lnTo>
                  <a:lnTo>
                    <a:pt x="23" y="151"/>
                  </a:lnTo>
                  <a:lnTo>
                    <a:pt x="27" y="153"/>
                  </a:lnTo>
                  <a:lnTo>
                    <a:pt x="33" y="163"/>
                  </a:lnTo>
                  <a:lnTo>
                    <a:pt x="25" y="171"/>
                  </a:lnTo>
                  <a:lnTo>
                    <a:pt x="0" y="188"/>
                  </a:lnTo>
                  <a:lnTo>
                    <a:pt x="8" y="190"/>
                  </a:lnTo>
                  <a:lnTo>
                    <a:pt x="14" y="194"/>
                  </a:lnTo>
                  <a:lnTo>
                    <a:pt x="16" y="198"/>
                  </a:lnTo>
                  <a:lnTo>
                    <a:pt x="18" y="204"/>
                  </a:lnTo>
                  <a:lnTo>
                    <a:pt x="21" y="210"/>
                  </a:lnTo>
                  <a:lnTo>
                    <a:pt x="29" y="214"/>
                  </a:lnTo>
                  <a:lnTo>
                    <a:pt x="27" y="225"/>
                  </a:lnTo>
                  <a:lnTo>
                    <a:pt x="29" y="227"/>
                  </a:lnTo>
                  <a:lnTo>
                    <a:pt x="35" y="235"/>
                  </a:lnTo>
                  <a:lnTo>
                    <a:pt x="31" y="241"/>
                  </a:lnTo>
                  <a:lnTo>
                    <a:pt x="37" y="243"/>
                  </a:lnTo>
                  <a:lnTo>
                    <a:pt x="39" y="245"/>
                  </a:lnTo>
                  <a:lnTo>
                    <a:pt x="39" y="249"/>
                  </a:lnTo>
                  <a:lnTo>
                    <a:pt x="41" y="251"/>
                  </a:lnTo>
                  <a:lnTo>
                    <a:pt x="47" y="251"/>
                  </a:lnTo>
                  <a:lnTo>
                    <a:pt x="51" y="247"/>
                  </a:lnTo>
                  <a:lnTo>
                    <a:pt x="55" y="247"/>
                  </a:lnTo>
                  <a:lnTo>
                    <a:pt x="57" y="253"/>
                  </a:lnTo>
                  <a:lnTo>
                    <a:pt x="61" y="253"/>
                  </a:lnTo>
                  <a:lnTo>
                    <a:pt x="63" y="249"/>
                  </a:lnTo>
                  <a:lnTo>
                    <a:pt x="65" y="251"/>
                  </a:lnTo>
                  <a:lnTo>
                    <a:pt x="74" y="255"/>
                  </a:lnTo>
                  <a:lnTo>
                    <a:pt x="88" y="263"/>
                  </a:lnTo>
                  <a:lnTo>
                    <a:pt x="88" y="265"/>
                  </a:lnTo>
                  <a:lnTo>
                    <a:pt x="92" y="267"/>
                  </a:lnTo>
                  <a:lnTo>
                    <a:pt x="92" y="270"/>
                  </a:lnTo>
                  <a:lnTo>
                    <a:pt x="90" y="282"/>
                  </a:lnTo>
                  <a:lnTo>
                    <a:pt x="96" y="282"/>
                  </a:lnTo>
                  <a:lnTo>
                    <a:pt x="96" y="286"/>
                  </a:lnTo>
                  <a:lnTo>
                    <a:pt x="100" y="288"/>
                  </a:lnTo>
                  <a:lnTo>
                    <a:pt x="100" y="290"/>
                  </a:lnTo>
                  <a:lnTo>
                    <a:pt x="94" y="292"/>
                  </a:lnTo>
                  <a:lnTo>
                    <a:pt x="94" y="292"/>
                  </a:lnTo>
                  <a:lnTo>
                    <a:pt x="94" y="296"/>
                  </a:lnTo>
                  <a:lnTo>
                    <a:pt x="96" y="298"/>
                  </a:lnTo>
                  <a:lnTo>
                    <a:pt x="96" y="298"/>
                  </a:lnTo>
                  <a:lnTo>
                    <a:pt x="102" y="298"/>
                  </a:lnTo>
                  <a:lnTo>
                    <a:pt x="108" y="298"/>
                  </a:lnTo>
                  <a:lnTo>
                    <a:pt x="115" y="298"/>
                  </a:lnTo>
                  <a:lnTo>
                    <a:pt x="119" y="300"/>
                  </a:lnTo>
                  <a:lnTo>
                    <a:pt x="121" y="300"/>
                  </a:lnTo>
                  <a:lnTo>
                    <a:pt x="123" y="302"/>
                  </a:lnTo>
                  <a:lnTo>
                    <a:pt x="123" y="304"/>
                  </a:lnTo>
                  <a:lnTo>
                    <a:pt x="125" y="306"/>
                  </a:lnTo>
                  <a:lnTo>
                    <a:pt x="123" y="312"/>
                  </a:lnTo>
                  <a:lnTo>
                    <a:pt x="123" y="321"/>
                  </a:lnTo>
                  <a:lnTo>
                    <a:pt x="125" y="327"/>
                  </a:lnTo>
                  <a:lnTo>
                    <a:pt x="129" y="327"/>
                  </a:lnTo>
                  <a:lnTo>
                    <a:pt x="129" y="323"/>
                  </a:lnTo>
                  <a:lnTo>
                    <a:pt x="129" y="321"/>
                  </a:lnTo>
                  <a:lnTo>
                    <a:pt x="129" y="321"/>
                  </a:lnTo>
                  <a:lnTo>
                    <a:pt x="129" y="323"/>
                  </a:lnTo>
                  <a:lnTo>
                    <a:pt x="131" y="323"/>
                  </a:lnTo>
                  <a:lnTo>
                    <a:pt x="135" y="321"/>
                  </a:lnTo>
                  <a:lnTo>
                    <a:pt x="139" y="319"/>
                  </a:lnTo>
                  <a:lnTo>
                    <a:pt x="141" y="314"/>
                  </a:lnTo>
                  <a:lnTo>
                    <a:pt x="153" y="300"/>
                  </a:lnTo>
                  <a:lnTo>
                    <a:pt x="157" y="300"/>
                  </a:lnTo>
                  <a:lnTo>
                    <a:pt x="168" y="302"/>
                  </a:lnTo>
                  <a:lnTo>
                    <a:pt x="192" y="302"/>
                  </a:lnTo>
                  <a:lnTo>
                    <a:pt x="194" y="304"/>
                  </a:lnTo>
                  <a:lnTo>
                    <a:pt x="194" y="314"/>
                  </a:lnTo>
                  <a:lnTo>
                    <a:pt x="194" y="317"/>
                  </a:lnTo>
                  <a:lnTo>
                    <a:pt x="202" y="317"/>
                  </a:lnTo>
                  <a:lnTo>
                    <a:pt x="209" y="317"/>
                  </a:lnTo>
                  <a:lnTo>
                    <a:pt x="209" y="327"/>
                  </a:lnTo>
                  <a:lnTo>
                    <a:pt x="209" y="343"/>
                  </a:lnTo>
                  <a:lnTo>
                    <a:pt x="211" y="349"/>
                  </a:lnTo>
                  <a:lnTo>
                    <a:pt x="217" y="355"/>
                  </a:lnTo>
                  <a:lnTo>
                    <a:pt x="223" y="357"/>
                  </a:lnTo>
                  <a:lnTo>
                    <a:pt x="231" y="355"/>
                  </a:lnTo>
                  <a:lnTo>
                    <a:pt x="237" y="355"/>
                  </a:lnTo>
                  <a:lnTo>
                    <a:pt x="239" y="357"/>
                  </a:lnTo>
                  <a:lnTo>
                    <a:pt x="249" y="359"/>
                  </a:lnTo>
                  <a:lnTo>
                    <a:pt x="251" y="362"/>
                  </a:lnTo>
                  <a:lnTo>
                    <a:pt x="251" y="382"/>
                  </a:lnTo>
                  <a:lnTo>
                    <a:pt x="256" y="386"/>
                  </a:lnTo>
                  <a:lnTo>
                    <a:pt x="268" y="390"/>
                  </a:lnTo>
                  <a:lnTo>
                    <a:pt x="272" y="394"/>
                  </a:lnTo>
                  <a:lnTo>
                    <a:pt x="272" y="398"/>
                  </a:lnTo>
                  <a:lnTo>
                    <a:pt x="270" y="404"/>
                  </a:lnTo>
                  <a:lnTo>
                    <a:pt x="270" y="409"/>
                  </a:lnTo>
                  <a:lnTo>
                    <a:pt x="264" y="411"/>
                  </a:lnTo>
                  <a:lnTo>
                    <a:pt x="264" y="411"/>
                  </a:lnTo>
                  <a:lnTo>
                    <a:pt x="258" y="409"/>
                  </a:lnTo>
                  <a:lnTo>
                    <a:pt x="251" y="406"/>
                  </a:lnTo>
                  <a:lnTo>
                    <a:pt x="231" y="409"/>
                  </a:lnTo>
                  <a:lnTo>
                    <a:pt x="229" y="411"/>
                  </a:lnTo>
                  <a:lnTo>
                    <a:pt x="227" y="415"/>
                  </a:lnTo>
                  <a:lnTo>
                    <a:pt x="223" y="417"/>
                  </a:lnTo>
                  <a:lnTo>
                    <a:pt x="227" y="427"/>
                  </a:lnTo>
                  <a:lnTo>
                    <a:pt x="231" y="431"/>
                  </a:lnTo>
                  <a:lnTo>
                    <a:pt x="233" y="435"/>
                  </a:lnTo>
                  <a:lnTo>
                    <a:pt x="233" y="441"/>
                  </a:lnTo>
                  <a:lnTo>
                    <a:pt x="213" y="462"/>
                  </a:lnTo>
                  <a:lnTo>
                    <a:pt x="211" y="464"/>
                  </a:lnTo>
                  <a:lnTo>
                    <a:pt x="209" y="466"/>
                  </a:lnTo>
                  <a:lnTo>
                    <a:pt x="204" y="464"/>
                  </a:lnTo>
                  <a:lnTo>
                    <a:pt x="200" y="466"/>
                  </a:lnTo>
                  <a:lnTo>
                    <a:pt x="200" y="470"/>
                  </a:lnTo>
                  <a:lnTo>
                    <a:pt x="206" y="480"/>
                  </a:lnTo>
                  <a:lnTo>
                    <a:pt x="204" y="488"/>
                  </a:lnTo>
                  <a:lnTo>
                    <a:pt x="202" y="492"/>
                  </a:lnTo>
                  <a:lnTo>
                    <a:pt x="194" y="509"/>
                  </a:lnTo>
                  <a:lnTo>
                    <a:pt x="190" y="515"/>
                  </a:lnTo>
                  <a:lnTo>
                    <a:pt x="188" y="527"/>
                  </a:lnTo>
                  <a:lnTo>
                    <a:pt x="184" y="537"/>
                  </a:lnTo>
                  <a:lnTo>
                    <a:pt x="184" y="546"/>
                  </a:lnTo>
                  <a:lnTo>
                    <a:pt x="192" y="568"/>
                  </a:lnTo>
                  <a:lnTo>
                    <a:pt x="194" y="572"/>
                  </a:lnTo>
                  <a:lnTo>
                    <a:pt x="358" y="572"/>
                  </a:lnTo>
                  <a:lnTo>
                    <a:pt x="360" y="564"/>
                  </a:lnTo>
                  <a:lnTo>
                    <a:pt x="360" y="529"/>
                  </a:lnTo>
                  <a:lnTo>
                    <a:pt x="364" y="517"/>
                  </a:lnTo>
                  <a:lnTo>
                    <a:pt x="366" y="513"/>
                  </a:lnTo>
                  <a:lnTo>
                    <a:pt x="366" y="505"/>
                  </a:lnTo>
                  <a:lnTo>
                    <a:pt x="358" y="501"/>
                  </a:lnTo>
                  <a:lnTo>
                    <a:pt x="350" y="492"/>
                  </a:lnTo>
                  <a:lnTo>
                    <a:pt x="356" y="482"/>
                  </a:lnTo>
                  <a:lnTo>
                    <a:pt x="358" y="482"/>
                  </a:lnTo>
                  <a:lnTo>
                    <a:pt x="366" y="484"/>
                  </a:lnTo>
                  <a:lnTo>
                    <a:pt x="370" y="482"/>
                  </a:lnTo>
                  <a:lnTo>
                    <a:pt x="374" y="484"/>
                  </a:lnTo>
                  <a:lnTo>
                    <a:pt x="394" y="492"/>
                  </a:lnTo>
                  <a:lnTo>
                    <a:pt x="394" y="492"/>
                  </a:lnTo>
                  <a:lnTo>
                    <a:pt x="405" y="490"/>
                  </a:lnTo>
                  <a:lnTo>
                    <a:pt x="413" y="486"/>
                  </a:lnTo>
                  <a:lnTo>
                    <a:pt x="429" y="482"/>
                  </a:lnTo>
                  <a:lnTo>
                    <a:pt x="441" y="472"/>
                  </a:lnTo>
                  <a:lnTo>
                    <a:pt x="441" y="466"/>
                  </a:lnTo>
                  <a:lnTo>
                    <a:pt x="441" y="460"/>
                  </a:lnTo>
                  <a:lnTo>
                    <a:pt x="439" y="447"/>
                  </a:lnTo>
                  <a:lnTo>
                    <a:pt x="439" y="441"/>
                  </a:lnTo>
                  <a:lnTo>
                    <a:pt x="443" y="443"/>
                  </a:lnTo>
                  <a:lnTo>
                    <a:pt x="446" y="441"/>
                  </a:lnTo>
                  <a:lnTo>
                    <a:pt x="456" y="445"/>
                  </a:lnTo>
                  <a:lnTo>
                    <a:pt x="460" y="445"/>
                  </a:lnTo>
                  <a:lnTo>
                    <a:pt x="462" y="445"/>
                  </a:lnTo>
                  <a:lnTo>
                    <a:pt x="462" y="406"/>
                  </a:lnTo>
                  <a:lnTo>
                    <a:pt x="456" y="406"/>
                  </a:lnTo>
                  <a:lnTo>
                    <a:pt x="452" y="406"/>
                  </a:lnTo>
                  <a:lnTo>
                    <a:pt x="452" y="402"/>
                  </a:lnTo>
                  <a:lnTo>
                    <a:pt x="462" y="400"/>
                  </a:lnTo>
                  <a:lnTo>
                    <a:pt x="462" y="394"/>
                  </a:lnTo>
                  <a:lnTo>
                    <a:pt x="450" y="392"/>
                  </a:lnTo>
                  <a:lnTo>
                    <a:pt x="448" y="388"/>
                  </a:lnTo>
                  <a:lnTo>
                    <a:pt x="441" y="370"/>
                  </a:lnTo>
                  <a:lnTo>
                    <a:pt x="439" y="362"/>
                  </a:lnTo>
                  <a:lnTo>
                    <a:pt x="435" y="362"/>
                  </a:lnTo>
                  <a:lnTo>
                    <a:pt x="429" y="364"/>
                  </a:lnTo>
                  <a:lnTo>
                    <a:pt x="429" y="357"/>
                  </a:lnTo>
                  <a:lnTo>
                    <a:pt x="425" y="355"/>
                  </a:lnTo>
                  <a:lnTo>
                    <a:pt x="423" y="349"/>
                  </a:lnTo>
                  <a:lnTo>
                    <a:pt x="423" y="343"/>
                  </a:lnTo>
                  <a:lnTo>
                    <a:pt x="425" y="329"/>
                  </a:lnTo>
                  <a:lnTo>
                    <a:pt x="425" y="327"/>
                  </a:lnTo>
                  <a:lnTo>
                    <a:pt x="429" y="327"/>
                  </a:lnTo>
                  <a:lnTo>
                    <a:pt x="431" y="325"/>
                  </a:lnTo>
                  <a:lnTo>
                    <a:pt x="423" y="317"/>
                  </a:lnTo>
                  <a:lnTo>
                    <a:pt x="423" y="310"/>
                  </a:lnTo>
                  <a:lnTo>
                    <a:pt x="423" y="308"/>
                  </a:lnTo>
                  <a:lnTo>
                    <a:pt x="423" y="306"/>
                  </a:lnTo>
                  <a:lnTo>
                    <a:pt x="427" y="306"/>
                  </a:lnTo>
                  <a:lnTo>
                    <a:pt x="429" y="304"/>
                  </a:lnTo>
                  <a:lnTo>
                    <a:pt x="429" y="292"/>
                  </a:lnTo>
                  <a:lnTo>
                    <a:pt x="431" y="288"/>
                  </a:lnTo>
                  <a:lnTo>
                    <a:pt x="429" y="280"/>
                  </a:lnTo>
                  <a:lnTo>
                    <a:pt x="417" y="272"/>
                  </a:lnTo>
                  <a:lnTo>
                    <a:pt x="405" y="265"/>
                  </a:lnTo>
                  <a:lnTo>
                    <a:pt x="409" y="261"/>
                  </a:lnTo>
                  <a:lnTo>
                    <a:pt x="411" y="255"/>
                  </a:lnTo>
                  <a:lnTo>
                    <a:pt x="421" y="237"/>
                  </a:lnTo>
                  <a:lnTo>
                    <a:pt x="427" y="227"/>
                  </a:lnTo>
                  <a:lnTo>
                    <a:pt x="435" y="227"/>
                  </a:lnTo>
                  <a:lnTo>
                    <a:pt x="437" y="227"/>
                  </a:lnTo>
                  <a:lnTo>
                    <a:pt x="452" y="227"/>
                  </a:lnTo>
                  <a:lnTo>
                    <a:pt x="454" y="225"/>
                  </a:lnTo>
                  <a:lnTo>
                    <a:pt x="462" y="216"/>
                  </a:lnTo>
                  <a:lnTo>
                    <a:pt x="462" y="212"/>
                  </a:lnTo>
                  <a:lnTo>
                    <a:pt x="458" y="210"/>
                  </a:lnTo>
                  <a:lnTo>
                    <a:pt x="460" y="204"/>
                  </a:lnTo>
                  <a:lnTo>
                    <a:pt x="458" y="200"/>
                  </a:lnTo>
                  <a:lnTo>
                    <a:pt x="446" y="188"/>
                  </a:lnTo>
                  <a:lnTo>
                    <a:pt x="431" y="171"/>
                  </a:lnTo>
                  <a:lnTo>
                    <a:pt x="427" y="161"/>
                  </a:lnTo>
                  <a:lnTo>
                    <a:pt x="429" y="153"/>
                  </a:lnTo>
                  <a:lnTo>
                    <a:pt x="411" y="151"/>
                  </a:lnTo>
                  <a:lnTo>
                    <a:pt x="411" y="143"/>
                  </a:lnTo>
                  <a:lnTo>
                    <a:pt x="409" y="139"/>
                  </a:lnTo>
                  <a:lnTo>
                    <a:pt x="405" y="137"/>
                  </a:lnTo>
                  <a:lnTo>
                    <a:pt x="403" y="137"/>
                  </a:lnTo>
                  <a:lnTo>
                    <a:pt x="401" y="141"/>
                  </a:lnTo>
                  <a:lnTo>
                    <a:pt x="399" y="141"/>
                  </a:lnTo>
                  <a:lnTo>
                    <a:pt x="392" y="124"/>
                  </a:lnTo>
                  <a:lnTo>
                    <a:pt x="394" y="120"/>
                  </a:lnTo>
                  <a:lnTo>
                    <a:pt x="384" y="106"/>
                  </a:lnTo>
                  <a:lnTo>
                    <a:pt x="382" y="100"/>
                  </a:lnTo>
                  <a:lnTo>
                    <a:pt x="386" y="90"/>
                  </a:lnTo>
                  <a:lnTo>
                    <a:pt x="392" y="85"/>
                  </a:lnTo>
                  <a:lnTo>
                    <a:pt x="394" y="88"/>
                  </a:lnTo>
                  <a:lnTo>
                    <a:pt x="407" y="102"/>
                  </a:lnTo>
                  <a:lnTo>
                    <a:pt x="409" y="104"/>
                  </a:lnTo>
                  <a:lnTo>
                    <a:pt x="417" y="96"/>
                  </a:lnTo>
                  <a:lnTo>
                    <a:pt x="423" y="94"/>
                  </a:lnTo>
                  <a:lnTo>
                    <a:pt x="427" y="88"/>
                  </a:lnTo>
                  <a:lnTo>
                    <a:pt x="425" y="75"/>
                  </a:lnTo>
                  <a:lnTo>
                    <a:pt x="417" y="65"/>
                  </a:lnTo>
                  <a:lnTo>
                    <a:pt x="411" y="53"/>
                  </a:lnTo>
                  <a:lnTo>
                    <a:pt x="409" y="49"/>
                  </a:lnTo>
                  <a:lnTo>
                    <a:pt x="403" y="41"/>
                  </a:lnTo>
                  <a:lnTo>
                    <a:pt x="388" y="28"/>
                  </a:lnTo>
                  <a:lnTo>
                    <a:pt x="378" y="22"/>
                  </a:lnTo>
                  <a:lnTo>
                    <a:pt x="374" y="22"/>
                  </a:lnTo>
                  <a:lnTo>
                    <a:pt x="362" y="6"/>
                  </a:lnTo>
                  <a:lnTo>
                    <a:pt x="362" y="2"/>
                  </a:lnTo>
                  <a:lnTo>
                    <a:pt x="360" y="0"/>
                  </a:lnTo>
                  <a:lnTo>
                    <a:pt x="35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2" name="Freeform 633"/>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3" name="Freeform 63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4" name="Freeform 63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5" name="Freeform 636"/>
            <p:cNvSpPr>
              <a:spLocks noEditPoints="1"/>
            </p:cNvSpPr>
            <p:nvPr/>
          </p:nvSpPr>
          <p:spPr bwMode="auto">
            <a:xfrm>
              <a:off x="7623175" y="3711575"/>
              <a:ext cx="668338" cy="385763"/>
            </a:xfrm>
            <a:custGeom>
              <a:avLst/>
              <a:gdLst>
                <a:gd name="T0" fmla="*/ 194 w 421"/>
                <a:gd name="T1" fmla="*/ 67 h 243"/>
                <a:gd name="T2" fmla="*/ 23 w 421"/>
                <a:gd name="T3" fmla="*/ 37 h 243"/>
                <a:gd name="T4" fmla="*/ 45 w 421"/>
                <a:gd name="T5" fmla="*/ 67 h 243"/>
                <a:gd name="T6" fmla="*/ 47 w 421"/>
                <a:gd name="T7" fmla="*/ 82 h 243"/>
                <a:gd name="T8" fmla="*/ 63 w 421"/>
                <a:gd name="T9" fmla="*/ 100 h 243"/>
                <a:gd name="T10" fmla="*/ 72 w 421"/>
                <a:gd name="T11" fmla="*/ 108 h 243"/>
                <a:gd name="T12" fmla="*/ 82 w 421"/>
                <a:gd name="T13" fmla="*/ 123 h 243"/>
                <a:gd name="T14" fmla="*/ 86 w 421"/>
                <a:gd name="T15" fmla="*/ 143 h 243"/>
                <a:gd name="T16" fmla="*/ 100 w 421"/>
                <a:gd name="T17" fmla="*/ 159 h 243"/>
                <a:gd name="T18" fmla="*/ 129 w 421"/>
                <a:gd name="T19" fmla="*/ 137 h 243"/>
                <a:gd name="T20" fmla="*/ 147 w 421"/>
                <a:gd name="T21" fmla="*/ 143 h 243"/>
                <a:gd name="T22" fmla="*/ 145 w 421"/>
                <a:gd name="T23" fmla="*/ 159 h 243"/>
                <a:gd name="T24" fmla="*/ 135 w 421"/>
                <a:gd name="T25" fmla="*/ 186 h 243"/>
                <a:gd name="T26" fmla="*/ 145 w 421"/>
                <a:gd name="T27" fmla="*/ 196 h 243"/>
                <a:gd name="T28" fmla="*/ 166 w 421"/>
                <a:gd name="T29" fmla="*/ 194 h 243"/>
                <a:gd name="T30" fmla="*/ 184 w 421"/>
                <a:gd name="T31" fmla="*/ 192 h 243"/>
                <a:gd name="T32" fmla="*/ 190 w 421"/>
                <a:gd name="T33" fmla="*/ 208 h 243"/>
                <a:gd name="T34" fmla="*/ 188 w 421"/>
                <a:gd name="T35" fmla="*/ 229 h 243"/>
                <a:gd name="T36" fmla="*/ 180 w 421"/>
                <a:gd name="T37" fmla="*/ 243 h 243"/>
                <a:gd name="T38" fmla="*/ 409 w 421"/>
                <a:gd name="T39" fmla="*/ 243 h 243"/>
                <a:gd name="T40" fmla="*/ 401 w 421"/>
                <a:gd name="T41" fmla="*/ 235 h 243"/>
                <a:gd name="T42" fmla="*/ 392 w 421"/>
                <a:gd name="T43" fmla="*/ 225 h 243"/>
                <a:gd name="T44" fmla="*/ 403 w 421"/>
                <a:gd name="T45" fmla="*/ 217 h 243"/>
                <a:gd name="T46" fmla="*/ 419 w 421"/>
                <a:gd name="T47" fmla="*/ 211 h 243"/>
                <a:gd name="T48" fmla="*/ 421 w 421"/>
                <a:gd name="T49" fmla="*/ 188 h 243"/>
                <a:gd name="T50" fmla="*/ 411 w 421"/>
                <a:gd name="T51" fmla="*/ 188 h 243"/>
                <a:gd name="T52" fmla="*/ 405 w 421"/>
                <a:gd name="T53" fmla="*/ 180 h 243"/>
                <a:gd name="T54" fmla="*/ 403 w 421"/>
                <a:gd name="T55" fmla="*/ 172 h 243"/>
                <a:gd name="T56" fmla="*/ 407 w 421"/>
                <a:gd name="T57" fmla="*/ 163 h 243"/>
                <a:gd name="T58" fmla="*/ 421 w 421"/>
                <a:gd name="T59" fmla="*/ 147 h 243"/>
                <a:gd name="T60" fmla="*/ 411 w 421"/>
                <a:gd name="T61" fmla="*/ 114 h 243"/>
                <a:gd name="T62" fmla="*/ 403 w 421"/>
                <a:gd name="T63" fmla="*/ 119 h 243"/>
                <a:gd name="T64" fmla="*/ 405 w 421"/>
                <a:gd name="T65" fmla="*/ 108 h 243"/>
                <a:gd name="T66" fmla="*/ 403 w 421"/>
                <a:gd name="T67" fmla="*/ 100 h 243"/>
                <a:gd name="T68" fmla="*/ 390 w 421"/>
                <a:gd name="T69" fmla="*/ 110 h 243"/>
                <a:gd name="T70" fmla="*/ 378 w 421"/>
                <a:gd name="T71" fmla="*/ 108 h 243"/>
                <a:gd name="T72" fmla="*/ 370 w 421"/>
                <a:gd name="T73" fmla="*/ 104 h 243"/>
                <a:gd name="T74" fmla="*/ 362 w 421"/>
                <a:gd name="T75" fmla="*/ 112 h 243"/>
                <a:gd name="T76" fmla="*/ 358 w 421"/>
                <a:gd name="T77" fmla="*/ 129 h 243"/>
                <a:gd name="T78" fmla="*/ 325 w 421"/>
                <a:gd name="T79" fmla="*/ 135 h 243"/>
                <a:gd name="T80" fmla="*/ 300 w 421"/>
                <a:gd name="T81" fmla="*/ 139 h 243"/>
                <a:gd name="T82" fmla="*/ 290 w 421"/>
                <a:gd name="T83" fmla="*/ 131 h 243"/>
                <a:gd name="T84" fmla="*/ 276 w 421"/>
                <a:gd name="T85" fmla="*/ 141 h 243"/>
                <a:gd name="T86" fmla="*/ 272 w 421"/>
                <a:gd name="T87" fmla="*/ 127 h 243"/>
                <a:gd name="T88" fmla="*/ 270 w 421"/>
                <a:gd name="T89" fmla="*/ 125 h 243"/>
                <a:gd name="T90" fmla="*/ 239 w 421"/>
                <a:gd name="T91" fmla="*/ 108 h 243"/>
                <a:gd name="T92" fmla="*/ 231 w 421"/>
                <a:gd name="T93" fmla="*/ 88 h 243"/>
                <a:gd name="T94" fmla="*/ 223 w 421"/>
                <a:gd name="T95" fmla="*/ 74 h 243"/>
                <a:gd name="T96" fmla="*/ 202 w 421"/>
                <a:gd name="T97" fmla="*/ 67 h 243"/>
                <a:gd name="T98" fmla="*/ 192 w 421"/>
                <a:gd name="T99" fmla="*/ 63 h 243"/>
                <a:gd name="T100" fmla="*/ 196 w 421"/>
                <a:gd name="T101" fmla="*/ 29 h 243"/>
                <a:gd name="T102" fmla="*/ 176 w 421"/>
                <a:gd name="T103" fmla="*/ 10 h 243"/>
                <a:gd name="T104" fmla="*/ 149 w 421"/>
                <a:gd name="T105" fmla="*/ 10 h 243"/>
                <a:gd name="T106" fmla="*/ 119 w 421"/>
                <a:gd name="T107" fmla="*/ 8 h 243"/>
                <a:gd name="T108" fmla="*/ 90 w 421"/>
                <a:gd name="T109" fmla="*/ 18 h 243"/>
                <a:gd name="T110" fmla="*/ 55 w 421"/>
                <a:gd name="T111" fmla="*/ 12 h 243"/>
                <a:gd name="T112" fmla="*/ 6 w 421"/>
                <a:gd name="T113" fmla="*/ 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1" h="243">
                  <a:moveTo>
                    <a:pt x="194" y="67"/>
                  </a:moveTo>
                  <a:lnTo>
                    <a:pt x="194" y="67"/>
                  </a:lnTo>
                  <a:lnTo>
                    <a:pt x="194" y="67"/>
                  </a:lnTo>
                  <a:close/>
                  <a:moveTo>
                    <a:pt x="4" y="14"/>
                  </a:moveTo>
                  <a:lnTo>
                    <a:pt x="14" y="35"/>
                  </a:lnTo>
                  <a:lnTo>
                    <a:pt x="23" y="37"/>
                  </a:lnTo>
                  <a:lnTo>
                    <a:pt x="37" y="59"/>
                  </a:lnTo>
                  <a:lnTo>
                    <a:pt x="45" y="65"/>
                  </a:lnTo>
                  <a:lnTo>
                    <a:pt x="45" y="67"/>
                  </a:lnTo>
                  <a:lnTo>
                    <a:pt x="39" y="74"/>
                  </a:lnTo>
                  <a:lnTo>
                    <a:pt x="39" y="78"/>
                  </a:lnTo>
                  <a:lnTo>
                    <a:pt x="47" y="82"/>
                  </a:lnTo>
                  <a:lnTo>
                    <a:pt x="41" y="88"/>
                  </a:lnTo>
                  <a:lnTo>
                    <a:pt x="41" y="98"/>
                  </a:lnTo>
                  <a:lnTo>
                    <a:pt x="63" y="100"/>
                  </a:lnTo>
                  <a:lnTo>
                    <a:pt x="63" y="102"/>
                  </a:lnTo>
                  <a:lnTo>
                    <a:pt x="65" y="106"/>
                  </a:lnTo>
                  <a:lnTo>
                    <a:pt x="72" y="108"/>
                  </a:lnTo>
                  <a:lnTo>
                    <a:pt x="76" y="110"/>
                  </a:lnTo>
                  <a:lnTo>
                    <a:pt x="78" y="116"/>
                  </a:lnTo>
                  <a:lnTo>
                    <a:pt x="82" y="123"/>
                  </a:lnTo>
                  <a:lnTo>
                    <a:pt x="80" y="125"/>
                  </a:lnTo>
                  <a:lnTo>
                    <a:pt x="82" y="133"/>
                  </a:lnTo>
                  <a:lnTo>
                    <a:pt x="86" y="143"/>
                  </a:lnTo>
                  <a:lnTo>
                    <a:pt x="94" y="149"/>
                  </a:lnTo>
                  <a:lnTo>
                    <a:pt x="102" y="149"/>
                  </a:lnTo>
                  <a:lnTo>
                    <a:pt x="100" y="159"/>
                  </a:lnTo>
                  <a:lnTo>
                    <a:pt x="114" y="147"/>
                  </a:lnTo>
                  <a:lnTo>
                    <a:pt x="119" y="149"/>
                  </a:lnTo>
                  <a:lnTo>
                    <a:pt x="129" y="137"/>
                  </a:lnTo>
                  <a:lnTo>
                    <a:pt x="139" y="141"/>
                  </a:lnTo>
                  <a:lnTo>
                    <a:pt x="141" y="143"/>
                  </a:lnTo>
                  <a:lnTo>
                    <a:pt x="147" y="143"/>
                  </a:lnTo>
                  <a:lnTo>
                    <a:pt x="149" y="145"/>
                  </a:lnTo>
                  <a:lnTo>
                    <a:pt x="149" y="151"/>
                  </a:lnTo>
                  <a:lnTo>
                    <a:pt x="145" y="159"/>
                  </a:lnTo>
                  <a:lnTo>
                    <a:pt x="137" y="172"/>
                  </a:lnTo>
                  <a:lnTo>
                    <a:pt x="131" y="184"/>
                  </a:lnTo>
                  <a:lnTo>
                    <a:pt x="135" y="186"/>
                  </a:lnTo>
                  <a:lnTo>
                    <a:pt x="135" y="192"/>
                  </a:lnTo>
                  <a:lnTo>
                    <a:pt x="137" y="196"/>
                  </a:lnTo>
                  <a:lnTo>
                    <a:pt x="145" y="196"/>
                  </a:lnTo>
                  <a:lnTo>
                    <a:pt x="153" y="192"/>
                  </a:lnTo>
                  <a:lnTo>
                    <a:pt x="159" y="192"/>
                  </a:lnTo>
                  <a:lnTo>
                    <a:pt x="166" y="194"/>
                  </a:lnTo>
                  <a:lnTo>
                    <a:pt x="172" y="194"/>
                  </a:lnTo>
                  <a:lnTo>
                    <a:pt x="174" y="190"/>
                  </a:lnTo>
                  <a:lnTo>
                    <a:pt x="184" y="192"/>
                  </a:lnTo>
                  <a:lnTo>
                    <a:pt x="188" y="194"/>
                  </a:lnTo>
                  <a:lnTo>
                    <a:pt x="188" y="202"/>
                  </a:lnTo>
                  <a:lnTo>
                    <a:pt x="190" y="208"/>
                  </a:lnTo>
                  <a:lnTo>
                    <a:pt x="190" y="215"/>
                  </a:lnTo>
                  <a:lnTo>
                    <a:pt x="190" y="223"/>
                  </a:lnTo>
                  <a:lnTo>
                    <a:pt x="188" y="229"/>
                  </a:lnTo>
                  <a:lnTo>
                    <a:pt x="184" y="233"/>
                  </a:lnTo>
                  <a:lnTo>
                    <a:pt x="182" y="239"/>
                  </a:lnTo>
                  <a:lnTo>
                    <a:pt x="180" y="243"/>
                  </a:lnTo>
                  <a:lnTo>
                    <a:pt x="184" y="243"/>
                  </a:lnTo>
                  <a:lnTo>
                    <a:pt x="188" y="243"/>
                  </a:lnTo>
                  <a:lnTo>
                    <a:pt x="409" y="243"/>
                  </a:lnTo>
                  <a:lnTo>
                    <a:pt x="407" y="241"/>
                  </a:lnTo>
                  <a:lnTo>
                    <a:pt x="405" y="237"/>
                  </a:lnTo>
                  <a:lnTo>
                    <a:pt x="401" y="235"/>
                  </a:lnTo>
                  <a:lnTo>
                    <a:pt x="396" y="233"/>
                  </a:lnTo>
                  <a:lnTo>
                    <a:pt x="392" y="227"/>
                  </a:lnTo>
                  <a:lnTo>
                    <a:pt x="392" y="225"/>
                  </a:lnTo>
                  <a:lnTo>
                    <a:pt x="394" y="219"/>
                  </a:lnTo>
                  <a:lnTo>
                    <a:pt x="396" y="219"/>
                  </a:lnTo>
                  <a:lnTo>
                    <a:pt x="403" y="217"/>
                  </a:lnTo>
                  <a:lnTo>
                    <a:pt x="407" y="215"/>
                  </a:lnTo>
                  <a:lnTo>
                    <a:pt x="415" y="215"/>
                  </a:lnTo>
                  <a:lnTo>
                    <a:pt x="419" y="211"/>
                  </a:lnTo>
                  <a:lnTo>
                    <a:pt x="419" y="208"/>
                  </a:lnTo>
                  <a:lnTo>
                    <a:pt x="421" y="206"/>
                  </a:lnTo>
                  <a:lnTo>
                    <a:pt x="421" y="188"/>
                  </a:lnTo>
                  <a:lnTo>
                    <a:pt x="417" y="188"/>
                  </a:lnTo>
                  <a:lnTo>
                    <a:pt x="415" y="188"/>
                  </a:lnTo>
                  <a:lnTo>
                    <a:pt x="411" y="188"/>
                  </a:lnTo>
                  <a:lnTo>
                    <a:pt x="409" y="184"/>
                  </a:lnTo>
                  <a:lnTo>
                    <a:pt x="407" y="184"/>
                  </a:lnTo>
                  <a:lnTo>
                    <a:pt x="405" y="180"/>
                  </a:lnTo>
                  <a:lnTo>
                    <a:pt x="405" y="178"/>
                  </a:lnTo>
                  <a:lnTo>
                    <a:pt x="405" y="176"/>
                  </a:lnTo>
                  <a:lnTo>
                    <a:pt x="403" y="172"/>
                  </a:lnTo>
                  <a:lnTo>
                    <a:pt x="403" y="168"/>
                  </a:lnTo>
                  <a:lnTo>
                    <a:pt x="403" y="168"/>
                  </a:lnTo>
                  <a:lnTo>
                    <a:pt x="407" y="163"/>
                  </a:lnTo>
                  <a:lnTo>
                    <a:pt x="413" y="155"/>
                  </a:lnTo>
                  <a:lnTo>
                    <a:pt x="419" y="149"/>
                  </a:lnTo>
                  <a:lnTo>
                    <a:pt x="421" y="147"/>
                  </a:lnTo>
                  <a:lnTo>
                    <a:pt x="421" y="112"/>
                  </a:lnTo>
                  <a:lnTo>
                    <a:pt x="417" y="112"/>
                  </a:lnTo>
                  <a:lnTo>
                    <a:pt x="411" y="114"/>
                  </a:lnTo>
                  <a:lnTo>
                    <a:pt x="405" y="119"/>
                  </a:lnTo>
                  <a:lnTo>
                    <a:pt x="403" y="119"/>
                  </a:lnTo>
                  <a:lnTo>
                    <a:pt x="403" y="119"/>
                  </a:lnTo>
                  <a:lnTo>
                    <a:pt x="405" y="114"/>
                  </a:lnTo>
                  <a:lnTo>
                    <a:pt x="403" y="110"/>
                  </a:lnTo>
                  <a:lnTo>
                    <a:pt x="405" y="108"/>
                  </a:lnTo>
                  <a:lnTo>
                    <a:pt x="409" y="92"/>
                  </a:lnTo>
                  <a:lnTo>
                    <a:pt x="407" y="92"/>
                  </a:lnTo>
                  <a:lnTo>
                    <a:pt x="403" y="100"/>
                  </a:lnTo>
                  <a:lnTo>
                    <a:pt x="401" y="106"/>
                  </a:lnTo>
                  <a:lnTo>
                    <a:pt x="394" y="110"/>
                  </a:lnTo>
                  <a:lnTo>
                    <a:pt x="390" y="110"/>
                  </a:lnTo>
                  <a:lnTo>
                    <a:pt x="386" y="110"/>
                  </a:lnTo>
                  <a:lnTo>
                    <a:pt x="382" y="108"/>
                  </a:lnTo>
                  <a:lnTo>
                    <a:pt x="378" y="108"/>
                  </a:lnTo>
                  <a:lnTo>
                    <a:pt x="374" y="106"/>
                  </a:lnTo>
                  <a:lnTo>
                    <a:pt x="372" y="104"/>
                  </a:lnTo>
                  <a:lnTo>
                    <a:pt x="370" y="104"/>
                  </a:lnTo>
                  <a:lnTo>
                    <a:pt x="368" y="104"/>
                  </a:lnTo>
                  <a:lnTo>
                    <a:pt x="364" y="108"/>
                  </a:lnTo>
                  <a:lnTo>
                    <a:pt x="362" y="112"/>
                  </a:lnTo>
                  <a:lnTo>
                    <a:pt x="360" y="116"/>
                  </a:lnTo>
                  <a:lnTo>
                    <a:pt x="360" y="127"/>
                  </a:lnTo>
                  <a:lnTo>
                    <a:pt x="358" y="129"/>
                  </a:lnTo>
                  <a:lnTo>
                    <a:pt x="341" y="133"/>
                  </a:lnTo>
                  <a:lnTo>
                    <a:pt x="331" y="133"/>
                  </a:lnTo>
                  <a:lnTo>
                    <a:pt x="325" y="135"/>
                  </a:lnTo>
                  <a:lnTo>
                    <a:pt x="321" y="135"/>
                  </a:lnTo>
                  <a:lnTo>
                    <a:pt x="315" y="135"/>
                  </a:lnTo>
                  <a:lnTo>
                    <a:pt x="300" y="139"/>
                  </a:lnTo>
                  <a:lnTo>
                    <a:pt x="296" y="137"/>
                  </a:lnTo>
                  <a:lnTo>
                    <a:pt x="294" y="137"/>
                  </a:lnTo>
                  <a:lnTo>
                    <a:pt x="290" y="131"/>
                  </a:lnTo>
                  <a:lnTo>
                    <a:pt x="284" y="137"/>
                  </a:lnTo>
                  <a:lnTo>
                    <a:pt x="278" y="141"/>
                  </a:lnTo>
                  <a:lnTo>
                    <a:pt x="276" y="141"/>
                  </a:lnTo>
                  <a:lnTo>
                    <a:pt x="272" y="135"/>
                  </a:lnTo>
                  <a:lnTo>
                    <a:pt x="272" y="131"/>
                  </a:lnTo>
                  <a:lnTo>
                    <a:pt x="272" y="127"/>
                  </a:lnTo>
                  <a:lnTo>
                    <a:pt x="272" y="123"/>
                  </a:lnTo>
                  <a:lnTo>
                    <a:pt x="270" y="123"/>
                  </a:lnTo>
                  <a:lnTo>
                    <a:pt x="270" y="125"/>
                  </a:lnTo>
                  <a:lnTo>
                    <a:pt x="262" y="123"/>
                  </a:lnTo>
                  <a:lnTo>
                    <a:pt x="255" y="119"/>
                  </a:lnTo>
                  <a:lnTo>
                    <a:pt x="239" y="108"/>
                  </a:lnTo>
                  <a:lnTo>
                    <a:pt x="239" y="108"/>
                  </a:lnTo>
                  <a:lnTo>
                    <a:pt x="235" y="100"/>
                  </a:lnTo>
                  <a:lnTo>
                    <a:pt x="231" y="88"/>
                  </a:lnTo>
                  <a:lnTo>
                    <a:pt x="229" y="82"/>
                  </a:lnTo>
                  <a:lnTo>
                    <a:pt x="223" y="76"/>
                  </a:lnTo>
                  <a:lnTo>
                    <a:pt x="223" y="74"/>
                  </a:lnTo>
                  <a:lnTo>
                    <a:pt x="221" y="63"/>
                  </a:lnTo>
                  <a:lnTo>
                    <a:pt x="204" y="67"/>
                  </a:lnTo>
                  <a:lnTo>
                    <a:pt x="202" y="67"/>
                  </a:lnTo>
                  <a:lnTo>
                    <a:pt x="194" y="67"/>
                  </a:lnTo>
                  <a:lnTo>
                    <a:pt x="194" y="67"/>
                  </a:lnTo>
                  <a:lnTo>
                    <a:pt x="192" y="63"/>
                  </a:lnTo>
                  <a:lnTo>
                    <a:pt x="194" y="49"/>
                  </a:lnTo>
                  <a:lnTo>
                    <a:pt x="196" y="37"/>
                  </a:lnTo>
                  <a:lnTo>
                    <a:pt x="196" y="29"/>
                  </a:lnTo>
                  <a:lnTo>
                    <a:pt x="194" y="22"/>
                  </a:lnTo>
                  <a:lnTo>
                    <a:pt x="188" y="20"/>
                  </a:lnTo>
                  <a:lnTo>
                    <a:pt x="176" y="10"/>
                  </a:lnTo>
                  <a:lnTo>
                    <a:pt x="166" y="8"/>
                  </a:lnTo>
                  <a:lnTo>
                    <a:pt x="159" y="2"/>
                  </a:lnTo>
                  <a:lnTo>
                    <a:pt x="149" y="10"/>
                  </a:lnTo>
                  <a:lnTo>
                    <a:pt x="133" y="14"/>
                  </a:lnTo>
                  <a:lnTo>
                    <a:pt x="121" y="6"/>
                  </a:lnTo>
                  <a:lnTo>
                    <a:pt x="119" y="8"/>
                  </a:lnTo>
                  <a:lnTo>
                    <a:pt x="110" y="10"/>
                  </a:lnTo>
                  <a:lnTo>
                    <a:pt x="108" y="16"/>
                  </a:lnTo>
                  <a:lnTo>
                    <a:pt x="90" y="18"/>
                  </a:lnTo>
                  <a:lnTo>
                    <a:pt x="82" y="20"/>
                  </a:lnTo>
                  <a:lnTo>
                    <a:pt x="76" y="16"/>
                  </a:lnTo>
                  <a:lnTo>
                    <a:pt x="55" y="12"/>
                  </a:lnTo>
                  <a:lnTo>
                    <a:pt x="41" y="18"/>
                  </a:lnTo>
                  <a:lnTo>
                    <a:pt x="14" y="8"/>
                  </a:lnTo>
                  <a:lnTo>
                    <a:pt x="6" y="2"/>
                  </a:lnTo>
                  <a:lnTo>
                    <a:pt x="0" y="0"/>
                  </a:lnTo>
                  <a:lnTo>
                    <a:pt x="4"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6" name="Freeform 637"/>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7" name="Freeform 638"/>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98" name="Freeform 639"/>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9" name="Freeform 640"/>
            <p:cNvSpPr>
              <a:spLocks noEditPoints="1"/>
            </p:cNvSpPr>
            <p:nvPr/>
          </p:nvSpPr>
          <p:spPr bwMode="auto">
            <a:xfrm>
              <a:off x="7704138" y="3438525"/>
              <a:ext cx="558800" cy="428625"/>
            </a:xfrm>
            <a:custGeom>
              <a:avLst/>
              <a:gdLst>
                <a:gd name="T0" fmla="*/ 143 w 352"/>
                <a:gd name="T1" fmla="*/ 194 h 270"/>
                <a:gd name="T2" fmla="*/ 82 w 352"/>
                <a:gd name="T3" fmla="*/ 0 h 270"/>
                <a:gd name="T4" fmla="*/ 70 w 352"/>
                <a:gd name="T5" fmla="*/ 19 h 270"/>
                <a:gd name="T6" fmla="*/ 92 w 352"/>
                <a:gd name="T7" fmla="*/ 41 h 270"/>
                <a:gd name="T8" fmla="*/ 92 w 352"/>
                <a:gd name="T9" fmla="*/ 59 h 270"/>
                <a:gd name="T10" fmla="*/ 76 w 352"/>
                <a:gd name="T11" fmla="*/ 82 h 270"/>
                <a:gd name="T12" fmla="*/ 59 w 352"/>
                <a:gd name="T13" fmla="*/ 72 h 270"/>
                <a:gd name="T14" fmla="*/ 51 w 352"/>
                <a:gd name="T15" fmla="*/ 80 h 270"/>
                <a:gd name="T16" fmla="*/ 37 w 352"/>
                <a:gd name="T17" fmla="*/ 76 h 270"/>
                <a:gd name="T18" fmla="*/ 16 w 352"/>
                <a:gd name="T19" fmla="*/ 88 h 270"/>
                <a:gd name="T20" fmla="*/ 10 w 352"/>
                <a:gd name="T21" fmla="*/ 98 h 270"/>
                <a:gd name="T22" fmla="*/ 39 w 352"/>
                <a:gd name="T23" fmla="*/ 160 h 270"/>
                <a:gd name="T24" fmla="*/ 59 w 352"/>
                <a:gd name="T25" fmla="*/ 178 h 270"/>
                <a:gd name="T26" fmla="*/ 70 w 352"/>
                <a:gd name="T27" fmla="*/ 178 h 270"/>
                <a:gd name="T28" fmla="*/ 108 w 352"/>
                <a:gd name="T29" fmla="*/ 174 h 270"/>
                <a:gd name="T30" fmla="*/ 137 w 352"/>
                <a:gd name="T31" fmla="*/ 190 h 270"/>
                <a:gd name="T32" fmla="*/ 145 w 352"/>
                <a:gd name="T33" fmla="*/ 221 h 270"/>
                <a:gd name="T34" fmla="*/ 143 w 352"/>
                <a:gd name="T35" fmla="*/ 237 h 270"/>
                <a:gd name="T36" fmla="*/ 170 w 352"/>
                <a:gd name="T37" fmla="*/ 235 h 270"/>
                <a:gd name="T38" fmla="*/ 178 w 352"/>
                <a:gd name="T39" fmla="*/ 254 h 270"/>
                <a:gd name="T40" fmla="*/ 298 w 352"/>
                <a:gd name="T41" fmla="*/ 270 h 270"/>
                <a:gd name="T42" fmla="*/ 266 w 352"/>
                <a:gd name="T43" fmla="*/ 258 h 270"/>
                <a:gd name="T44" fmla="*/ 256 w 352"/>
                <a:gd name="T45" fmla="*/ 258 h 270"/>
                <a:gd name="T46" fmla="*/ 251 w 352"/>
                <a:gd name="T47" fmla="*/ 256 h 270"/>
                <a:gd name="T48" fmla="*/ 258 w 352"/>
                <a:gd name="T49" fmla="*/ 248 h 270"/>
                <a:gd name="T50" fmla="*/ 262 w 352"/>
                <a:gd name="T51" fmla="*/ 246 h 270"/>
                <a:gd name="T52" fmla="*/ 272 w 352"/>
                <a:gd name="T53" fmla="*/ 237 h 270"/>
                <a:gd name="T54" fmla="*/ 278 w 352"/>
                <a:gd name="T55" fmla="*/ 239 h 270"/>
                <a:gd name="T56" fmla="*/ 288 w 352"/>
                <a:gd name="T57" fmla="*/ 246 h 270"/>
                <a:gd name="T58" fmla="*/ 298 w 352"/>
                <a:gd name="T59" fmla="*/ 243 h 270"/>
                <a:gd name="T60" fmla="*/ 315 w 352"/>
                <a:gd name="T61" fmla="*/ 243 h 270"/>
                <a:gd name="T62" fmla="*/ 315 w 352"/>
                <a:gd name="T63" fmla="*/ 237 h 270"/>
                <a:gd name="T64" fmla="*/ 321 w 352"/>
                <a:gd name="T65" fmla="*/ 221 h 270"/>
                <a:gd name="T66" fmla="*/ 335 w 352"/>
                <a:gd name="T67" fmla="*/ 221 h 270"/>
                <a:gd name="T68" fmla="*/ 352 w 352"/>
                <a:gd name="T69" fmla="*/ 225 h 270"/>
                <a:gd name="T70" fmla="*/ 341 w 352"/>
                <a:gd name="T71" fmla="*/ 104 h 270"/>
                <a:gd name="T72" fmla="*/ 331 w 352"/>
                <a:gd name="T73" fmla="*/ 98 h 270"/>
                <a:gd name="T74" fmla="*/ 329 w 352"/>
                <a:gd name="T75" fmla="*/ 92 h 270"/>
                <a:gd name="T76" fmla="*/ 317 w 352"/>
                <a:gd name="T77" fmla="*/ 98 h 270"/>
                <a:gd name="T78" fmla="*/ 305 w 352"/>
                <a:gd name="T79" fmla="*/ 113 h 270"/>
                <a:gd name="T80" fmla="*/ 284 w 352"/>
                <a:gd name="T81" fmla="*/ 117 h 270"/>
                <a:gd name="T82" fmla="*/ 272 w 352"/>
                <a:gd name="T83" fmla="*/ 121 h 270"/>
                <a:gd name="T84" fmla="*/ 262 w 352"/>
                <a:gd name="T85" fmla="*/ 127 h 270"/>
                <a:gd name="T86" fmla="*/ 260 w 352"/>
                <a:gd name="T87" fmla="*/ 137 h 270"/>
                <a:gd name="T88" fmla="*/ 249 w 352"/>
                <a:gd name="T89" fmla="*/ 131 h 270"/>
                <a:gd name="T90" fmla="*/ 219 w 352"/>
                <a:gd name="T91" fmla="*/ 111 h 270"/>
                <a:gd name="T92" fmla="*/ 217 w 352"/>
                <a:gd name="T93" fmla="*/ 98 h 270"/>
                <a:gd name="T94" fmla="*/ 217 w 352"/>
                <a:gd name="T95" fmla="*/ 74 h 270"/>
                <a:gd name="T96" fmla="*/ 211 w 352"/>
                <a:gd name="T97" fmla="*/ 64 h 270"/>
                <a:gd name="T98" fmla="*/ 194 w 352"/>
                <a:gd name="T99" fmla="*/ 45 h 270"/>
                <a:gd name="T100" fmla="*/ 176 w 352"/>
                <a:gd name="T101" fmla="*/ 43 h 270"/>
                <a:gd name="T102" fmla="*/ 139 w 352"/>
                <a:gd name="T103" fmla="*/ 49 h 270"/>
                <a:gd name="T104" fmla="*/ 139 w 352"/>
                <a:gd name="T105" fmla="*/ 49 h 270"/>
                <a:gd name="T106" fmla="*/ 143 w 352"/>
                <a:gd name="T107" fmla="*/ 29 h 270"/>
                <a:gd name="T108" fmla="*/ 123 w 352"/>
                <a:gd name="T109" fmla="*/ 8 h 270"/>
                <a:gd name="T110" fmla="*/ 102 w 352"/>
                <a:gd name="T111"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2" h="270">
                  <a:moveTo>
                    <a:pt x="149" y="192"/>
                  </a:moveTo>
                  <a:lnTo>
                    <a:pt x="149" y="194"/>
                  </a:lnTo>
                  <a:lnTo>
                    <a:pt x="143" y="194"/>
                  </a:lnTo>
                  <a:lnTo>
                    <a:pt x="149" y="192"/>
                  </a:lnTo>
                  <a:close/>
                  <a:moveTo>
                    <a:pt x="102" y="6"/>
                  </a:moveTo>
                  <a:lnTo>
                    <a:pt x="82" y="0"/>
                  </a:lnTo>
                  <a:lnTo>
                    <a:pt x="78" y="0"/>
                  </a:lnTo>
                  <a:lnTo>
                    <a:pt x="66" y="12"/>
                  </a:lnTo>
                  <a:lnTo>
                    <a:pt x="70" y="19"/>
                  </a:lnTo>
                  <a:lnTo>
                    <a:pt x="72" y="25"/>
                  </a:lnTo>
                  <a:lnTo>
                    <a:pt x="76" y="31"/>
                  </a:lnTo>
                  <a:lnTo>
                    <a:pt x="92" y="41"/>
                  </a:lnTo>
                  <a:lnTo>
                    <a:pt x="94" y="45"/>
                  </a:lnTo>
                  <a:lnTo>
                    <a:pt x="90" y="53"/>
                  </a:lnTo>
                  <a:lnTo>
                    <a:pt x="92" y="59"/>
                  </a:lnTo>
                  <a:lnTo>
                    <a:pt x="90" y="72"/>
                  </a:lnTo>
                  <a:lnTo>
                    <a:pt x="82" y="74"/>
                  </a:lnTo>
                  <a:lnTo>
                    <a:pt x="76" y="82"/>
                  </a:lnTo>
                  <a:lnTo>
                    <a:pt x="74" y="82"/>
                  </a:lnTo>
                  <a:lnTo>
                    <a:pt x="68" y="76"/>
                  </a:lnTo>
                  <a:lnTo>
                    <a:pt x="59" y="72"/>
                  </a:lnTo>
                  <a:lnTo>
                    <a:pt x="57" y="72"/>
                  </a:lnTo>
                  <a:lnTo>
                    <a:pt x="51" y="76"/>
                  </a:lnTo>
                  <a:lnTo>
                    <a:pt x="51" y="80"/>
                  </a:lnTo>
                  <a:lnTo>
                    <a:pt x="47" y="82"/>
                  </a:lnTo>
                  <a:lnTo>
                    <a:pt x="45" y="82"/>
                  </a:lnTo>
                  <a:lnTo>
                    <a:pt x="37" y="76"/>
                  </a:lnTo>
                  <a:lnTo>
                    <a:pt x="31" y="76"/>
                  </a:lnTo>
                  <a:lnTo>
                    <a:pt x="27" y="78"/>
                  </a:lnTo>
                  <a:lnTo>
                    <a:pt x="16" y="88"/>
                  </a:lnTo>
                  <a:lnTo>
                    <a:pt x="0" y="88"/>
                  </a:lnTo>
                  <a:lnTo>
                    <a:pt x="4" y="94"/>
                  </a:lnTo>
                  <a:lnTo>
                    <a:pt x="10" y="98"/>
                  </a:lnTo>
                  <a:lnTo>
                    <a:pt x="29" y="127"/>
                  </a:lnTo>
                  <a:lnTo>
                    <a:pt x="33" y="154"/>
                  </a:lnTo>
                  <a:lnTo>
                    <a:pt x="39" y="160"/>
                  </a:lnTo>
                  <a:lnTo>
                    <a:pt x="41" y="172"/>
                  </a:lnTo>
                  <a:lnTo>
                    <a:pt x="45" y="174"/>
                  </a:lnTo>
                  <a:lnTo>
                    <a:pt x="59" y="178"/>
                  </a:lnTo>
                  <a:lnTo>
                    <a:pt x="59" y="182"/>
                  </a:lnTo>
                  <a:lnTo>
                    <a:pt x="68" y="180"/>
                  </a:lnTo>
                  <a:lnTo>
                    <a:pt x="70" y="178"/>
                  </a:lnTo>
                  <a:lnTo>
                    <a:pt x="82" y="186"/>
                  </a:lnTo>
                  <a:lnTo>
                    <a:pt x="100" y="182"/>
                  </a:lnTo>
                  <a:lnTo>
                    <a:pt x="108" y="174"/>
                  </a:lnTo>
                  <a:lnTo>
                    <a:pt x="115" y="180"/>
                  </a:lnTo>
                  <a:lnTo>
                    <a:pt x="125" y="182"/>
                  </a:lnTo>
                  <a:lnTo>
                    <a:pt x="137" y="190"/>
                  </a:lnTo>
                  <a:lnTo>
                    <a:pt x="143" y="194"/>
                  </a:lnTo>
                  <a:lnTo>
                    <a:pt x="145" y="203"/>
                  </a:lnTo>
                  <a:lnTo>
                    <a:pt x="145" y="221"/>
                  </a:lnTo>
                  <a:lnTo>
                    <a:pt x="143" y="227"/>
                  </a:lnTo>
                  <a:lnTo>
                    <a:pt x="141" y="235"/>
                  </a:lnTo>
                  <a:lnTo>
                    <a:pt x="143" y="237"/>
                  </a:lnTo>
                  <a:lnTo>
                    <a:pt x="151" y="239"/>
                  </a:lnTo>
                  <a:lnTo>
                    <a:pt x="153" y="239"/>
                  </a:lnTo>
                  <a:lnTo>
                    <a:pt x="170" y="235"/>
                  </a:lnTo>
                  <a:lnTo>
                    <a:pt x="172" y="246"/>
                  </a:lnTo>
                  <a:lnTo>
                    <a:pt x="172" y="248"/>
                  </a:lnTo>
                  <a:lnTo>
                    <a:pt x="178" y="254"/>
                  </a:lnTo>
                  <a:lnTo>
                    <a:pt x="180" y="260"/>
                  </a:lnTo>
                  <a:lnTo>
                    <a:pt x="184" y="270"/>
                  </a:lnTo>
                  <a:lnTo>
                    <a:pt x="298" y="270"/>
                  </a:lnTo>
                  <a:lnTo>
                    <a:pt x="280" y="264"/>
                  </a:lnTo>
                  <a:lnTo>
                    <a:pt x="270" y="260"/>
                  </a:lnTo>
                  <a:lnTo>
                    <a:pt x="266" y="258"/>
                  </a:lnTo>
                  <a:lnTo>
                    <a:pt x="262" y="258"/>
                  </a:lnTo>
                  <a:lnTo>
                    <a:pt x="262" y="258"/>
                  </a:lnTo>
                  <a:lnTo>
                    <a:pt x="256" y="258"/>
                  </a:lnTo>
                  <a:lnTo>
                    <a:pt x="249" y="256"/>
                  </a:lnTo>
                  <a:lnTo>
                    <a:pt x="251" y="254"/>
                  </a:lnTo>
                  <a:lnTo>
                    <a:pt x="251" y="256"/>
                  </a:lnTo>
                  <a:lnTo>
                    <a:pt x="254" y="254"/>
                  </a:lnTo>
                  <a:lnTo>
                    <a:pt x="256" y="252"/>
                  </a:lnTo>
                  <a:lnTo>
                    <a:pt x="258" y="248"/>
                  </a:lnTo>
                  <a:lnTo>
                    <a:pt x="260" y="248"/>
                  </a:lnTo>
                  <a:lnTo>
                    <a:pt x="262" y="246"/>
                  </a:lnTo>
                  <a:lnTo>
                    <a:pt x="262" y="246"/>
                  </a:lnTo>
                  <a:lnTo>
                    <a:pt x="264" y="241"/>
                  </a:lnTo>
                  <a:lnTo>
                    <a:pt x="272" y="239"/>
                  </a:lnTo>
                  <a:lnTo>
                    <a:pt x="272" y="237"/>
                  </a:lnTo>
                  <a:lnTo>
                    <a:pt x="272" y="235"/>
                  </a:lnTo>
                  <a:lnTo>
                    <a:pt x="274" y="235"/>
                  </a:lnTo>
                  <a:lnTo>
                    <a:pt x="278" y="239"/>
                  </a:lnTo>
                  <a:lnTo>
                    <a:pt x="284" y="243"/>
                  </a:lnTo>
                  <a:lnTo>
                    <a:pt x="286" y="243"/>
                  </a:lnTo>
                  <a:lnTo>
                    <a:pt x="288" y="246"/>
                  </a:lnTo>
                  <a:lnTo>
                    <a:pt x="292" y="246"/>
                  </a:lnTo>
                  <a:lnTo>
                    <a:pt x="294" y="243"/>
                  </a:lnTo>
                  <a:lnTo>
                    <a:pt x="298" y="243"/>
                  </a:lnTo>
                  <a:lnTo>
                    <a:pt x="307" y="241"/>
                  </a:lnTo>
                  <a:lnTo>
                    <a:pt x="311" y="246"/>
                  </a:lnTo>
                  <a:lnTo>
                    <a:pt x="315" y="243"/>
                  </a:lnTo>
                  <a:lnTo>
                    <a:pt x="317" y="241"/>
                  </a:lnTo>
                  <a:lnTo>
                    <a:pt x="317" y="239"/>
                  </a:lnTo>
                  <a:lnTo>
                    <a:pt x="315" y="237"/>
                  </a:lnTo>
                  <a:lnTo>
                    <a:pt x="319" y="225"/>
                  </a:lnTo>
                  <a:lnTo>
                    <a:pt x="319" y="223"/>
                  </a:lnTo>
                  <a:lnTo>
                    <a:pt x="321" y="221"/>
                  </a:lnTo>
                  <a:lnTo>
                    <a:pt x="329" y="221"/>
                  </a:lnTo>
                  <a:lnTo>
                    <a:pt x="333" y="221"/>
                  </a:lnTo>
                  <a:lnTo>
                    <a:pt x="335" y="221"/>
                  </a:lnTo>
                  <a:lnTo>
                    <a:pt x="341" y="221"/>
                  </a:lnTo>
                  <a:lnTo>
                    <a:pt x="350" y="225"/>
                  </a:lnTo>
                  <a:lnTo>
                    <a:pt x="352" y="225"/>
                  </a:lnTo>
                  <a:lnTo>
                    <a:pt x="352" y="104"/>
                  </a:lnTo>
                  <a:lnTo>
                    <a:pt x="352" y="102"/>
                  </a:lnTo>
                  <a:lnTo>
                    <a:pt x="341" y="104"/>
                  </a:lnTo>
                  <a:lnTo>
                    <a:pt x="339" y="104"/>
                  </a:lnTo>
                  <a:lnTo>
                    <a:pt x="333" y="100"/>
                  </a:lnTo>
                  <a:lnTo>
                    <a:pt x="331" y="98"/>
                  </a:lnTo>
                  <a:lnTo>
                    <a:pt x="331" y="96"/>
                  </a:lnTo>
                  <a:lnTo>
                    <a:pt x="333" y="94"/>
                  </a:lnTo>
                  <a:lnTo>
                    <a:pt x="329" y="92"/>
                  </a:lnTo>
                  <a:lnTo>
                    <a:pt x="323" y="94"/>
                  </a:lnTo>
                  <a:lnTo>
                    <a:pt x="321" y="94"/>
                  </a:lnTo>
                  <a:lnTo>
                    <a:pt x="317" y="98"/>
                  </a:lnTo>
                  <a:lnTo>
                    <a:pt x="315" y="100"/>
                  </a:lnTo>
                  <a:lnTo>
                    <a:pt x="315" y="111"/>
                  </a:lnTo>
                  <a:lnTo>
                    <a:pt x="305" y="113"/>
                  </a:lnTo>
                  <a:lnTo>
                    <a:pt x="292" y="113"/>
                  </a:lnTo>
                  <a:lnTo>
                    <a:pt x="288" y="117"/>
                  </a:lnTo>
                  <a:lnTo>
                    <a:pt x="284" y="117"/>
                  </a:lnTo>
                  <a:lnTo>
                    <a:pt x="280" y="117"/>
                  </a:lnTo>
                  <a:lnTo>
                    <a:pt x="276" y="117"/>
                  </a:lnTo>
                  <a:lnTo>
                    <a:pt x="272" y="121"/>
                  </a:lnTo>
                  <a:lnTo>
                    <a:pt x="268" y="121"/>
                  </a:lnTo>
                  <a:lnTo>
                    <a:pt x="264" y="125"/>
                  </a:lnTo>
                  <a:lnTo>
                    <a:pt x="262" y="127"/>
                  </a:lnTo>
                  <a:lnTo>
                    <a:pt x="262" y="131"/>
                  </a:lnTo>
                  <a:lnTo>
                    <a:pt x="262" y="133"/>
                  </a:lnTo>
                  <a:lnTo>
                    <a:pt x="260" y="137"/>
                  </a:lnTo>
                  <a:lnTo>
                    <a:pt x="254" y="137"/>
                  </a:lnTo>
                  <a:lnTo>
                    <a:pt x="249" y="137"/>
                  </a:lnTo>
                  <a:lnTo>
                    <a:pt x="249" y="131"/>
                  </a:lnTo>
                  <a:lnTo>
                    <a:pt x="245" y="125"/>
                  </a:lnTo>
                  <a:lnTo>
                    <a:pt x="229" y="117"/>
                  </a:lnTo>
                  <a:lnTo>
                    <a:pt x="219" y="111"/>
                  </a:lnTo>
                  <a:lnTo>
                    <a:pt x="223" y="106"/>
                  </a:lnTo>
                  <a:lnTo>
                    <a:pt x="221" y="102"/>
                  </a:lnTo>
                  <a:lnTo>
                    <a:pt x="217" y="98"/>
                  </a:lnTo>
                  <a:lnTo>
                    <a:pt x="219" y="84"/>
                  </a:lnTo>
                  <a:lnTo>
                    <a:pt x="221" y="76"/>
                  </a:lnTo>
                  <a:lnTo>
                    <a:pt x="217" y="74"/>
                  </a:lnTo>
                  <a:lnTo>
                    <a:pt x="215" y="70"/>
                  </a:lnTo>
                  <a:lnTo>
                    <a:pt x="215" y="66"/>
                  </a:lnTo>
                  <a:lnTo>
                    <a:pt x="211" y="64"/>
                  </a:lnTo>
                  <a:lnTo>
                    <a:pt x="211" y="49"/>
                  </a:lnTo>
                  <a:lnTo>
                    <a:pt x="207" y="37"/>
                  </a:lnTo>
                  <a:lnTo>
                    <a:pt x="194" y="45"/>
                  </a:lnTo>
                  <a:lnTo>
                    <a:pt x="190" y="45"/>
                  </a:lnTo>
                  <a:lnTo>
                    <a:pt x="184" y="43"/>
                  </a:lnTo>
                  <a:lnTo>
                    <a:pt x="176" y="43"/>
                  </a:lnTo>
                  <a:lnTo>
                    <a:pt x="172" y="45"/>
                  </a:lnTo>
                  <a:lnTo>
                    <a:pt x="164" y="49"/>
                  </a:lnTo>
                  <a:lnTo>
                    <a:pt x="139" y="49"/>
                  </a:lnTo>
                  <a:lnTo>
                    <a:pt x="139" y="49"/>
                  </a:lnTo>
                  <a:lnTo>
                    <a:pt x="139" y="49"/>
                  </a:lnTo>
                  <a:lnTo>
                    <a:pt x="139" y="49"/>
                  </a:lnTo>
                  <a:lnTo>
                    <a:pt x="133" y="39"/>
                  </a:lnTo>
                  <a:lnTo>
                    <a:pt x="135" y="31"/>
                  </a:lnTo>
                  <a:lnTo>
                    <a:pt x="143" y="29"/>
                  </a:lnTo>
                  <a:lnTo>
                    <a:pt x="151" y="17"/>
                  </a:lnTo>
                  <a:lnTo>
                    <a:pt x="149" y="14"/>
                  </a:lnTo>
                  <a:lnTo>
                    <a:pt x="123" y="8"/>
                  </a:lnTo>
                  <a:lnTo>
                    <a:pt x="117" y="6"/>
                  </a:lnTo>
                  <a:lnTo>
                    <a:pt x="106" y="0"/>
                  </a:lnTo>
                  <a:lnTo>
                    <a:pt x="102" y="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0" name="Freeform 641"/>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1" name="Freeform 642"/>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2" name="Freeform 643"/>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3" name="Freeform 644"/>
            <p:cNvSpPr>
              <a:spLocks/>
            </p:cNvSpPr>
            <p:nvPr/>
          </p:nvSpPr>
          <p:spPr bwMode="auto">
            <a:xfrm>
              <a:off x="7859713" y="3165475"/>
              <a:ext cx="444500" cy="428625"/>
            </a:xfrm>
            <a:custGeom>
              <a:avLst/>
              <a:gdLst>
                <a:gd name="T0" fmla="*/ 188 w 280"/>
                <a:gd name="T1" fmla="*/ 7 h 270"/>
                <a:gd name="T2" fmla="*/ 176 w 280"/>
                <a:gd name="T3" fmla="*/ 5 h 270"/>
                <a:gd name="T4" fmla="*/ 168 w 280"/>
                <a:gd name="T5" fmla="*/ 5 h 270"/>
                <a:gd name="T6" fmla="*/ 153 w 280"/>
                <a:gd name="T7" fmla="*/ 21 h 270"/>
                <a:gd name="T8" fmla="*/ 143 w 280"/>
                <a:gd name="T9" fmla="*/ 50 h 270"/>
                <a:gd name="T10" fmla="*/ 133 w 280"/>
                <a:gd name="T11" fmla="*/ 54 h 270"/>
                <a:gd name="T12" fmla="*/ 106 w 280"/>
                <a:gd name="T13" fmla="*/ 60 h 270"/>
                <a:gd name="T14" fmla="*/ 84 w 280"/>
                <a:gd name="T15" fmla="*/ 66 h 270"/>
                <a:gd name="T16" fmla="*/ 74 w 280"/>
                <a:gd name="T17" fmla="*/ 68 h 270"/>
                <a:gd name="T18" fmla="*/ 74 w 280"/>
                <a:gd name="T19" fmla="*/ 76 h 270"/>
                <a:gd name="T20" fmla="*/ 70 w 280"/>
                <a:gd name="T21" fmla="*/ 94 h 270"/>
                <a:gd name="T22" fmla="*/ 59 w 280"/>
                <a:gd name="T23" fmla="*/ 115 h 270"/>
                <a:gd name="T24" fmla="*/ 49 w 280"/>
                <a:gd name="T25" fmla="*/ 121 h 270"/>
                <a:gd name="T26" fmla="*/ 39 w 280"/>
                <a:gd name="T27" fmla="*/ 121 h 270"/>
                <a:gd name="T28" fmla="*/ 29 w 280"/>
                <a:gd name="T29" fmla="*/ 119 h 270"/>
                <a:gd name="T30" fmla="*/ 12 w 280"/>
                <a:gd name="T31" fmla="*/ 109 h 270"/>
                <a:gd name="T32" fmla="*/ 0 w 280"/>
                <a:gd name="T33" fmla="*/ 135 h 270"/>
                <a:gd name="T34" fmla="*/ 8 w 280"/>
                <a:gd name="T35" fmla="*/ 172 h 270"/>
                <a:gd name="T36" fmla="*/ 51 w 280"/>
                <a:gd name="T37" fmla="*/ 186 h 270"/>
                <a:gd name="T38" fmla="*/ 37 w 280"/>
                <a:gd name="T39" fmla="*/ 203 h 270"/>
                <a:gd name="T40" fmla="*/ 66 w 280"/>
                <a:gd name="T41" fmla="*/ 221 h 270"/>
                <a:gd name="T42" fmla="*/ 109 w 280"/>
                <a:gd name="T43" fmla="*/ 209 h 270"/>
                <a:gd name="T44" fmla="*/ 117 w 280"/>
                <a:gd name="T45" fmla="*/ 238 h 270"/>
                <a:gd name="T46" fmla="*/ 123 w 280"/>
                <a:gd name="T47" fmla="*/ 248 h 270"/>
                <a:gd name="T48" fmla="*/ 219 w 280"/>
                <a:gd name="T49" fmla="*/ 270 h 270"/>
                <a:gd name="T50" fmla="*/ 225 w 280"/>
                <a:gd name="T51" fmla="*/ 266 h 270"/>
                <a:gd name="T52" fmla="*/ 233 w 280"/>
                <a:gd name="T53" fmla="*/ 268 h 270"/>
                <a:gd name="T54" fmla="*/ 264 w 280"/>
                <a:gd name="T55" fmla="*/ 266 h 270"/>
                <a:gd name="T56" fmla="*/ 270 w 280"/>
                <a:gd name="T57" fmla="*/ 258 h 270"/>
                <a:gd name="T58" fmla="*/ 266 w 280"/>
                <a:gd name="T59" fmla="*/ 246 h 270"/>
                <a:gd name="T60" fmla="*/ 280 w 280"/>
                <a:gd name="T61" fmla="*/ 215 h 270"/>
                <a:gd name="T62" fmla="*/ 280 w 280"/>
                <a:gd name="T63" fmla="*/ 207 h 270"/>
                <a:gd name="T64" fmla="*/ 276 w 280"/>
                <a:gd name="T65" fmla="*/ 148 h 270"/>
                <a:gd name="T66" fmla="*/ 256 w 280"/>
                <a:gd name="T67" fmla="*/ 129 h 270"/>
                <a:gd name="T68" fmla="*/ 241 w 280"/>
                <a:gd name="T69" fmla="*/ 127 h 270"/>
                <a:gd name="T70" fmla="*/ 227 w 280"/>
                <a:gd name="T71" fmla="*/ 125 h 270"/>
                <a:gd name="T72" fmla="*/ 217 w 280"/>
                <a:gd name="T73" fmla="*/ 111 h 270"/>
                <a:gd name="T74" fmla="*/ 205 w 280"/>
                <a:gd name="T75" fmla="*/ 99 h 270"/>
                <a:gd name="T76" fmla="*/ 207 w 280"/>
                <a:gd name="T77" fmla="*/ 82 h 270"/>
                <a:gd name="T78" fmla="*/ 217 w 280"/>
                <a:gd name="T79" fmla="*/ 68 h 270"/>
                <a:gd name="T80" fmla="*/ 213 w 280"/>
                <a:gd name="T81" fmla="*/ 50 h 270"/>
                <a:gd name="T82" fmla="*/ 231 w 280"/>
                <a:gd name="T83" fmla="*/ 41 h 270"/>
                <a:gd name="T84" fmla="*/ 223 w 280"/>
                <a:gd name="T85" fmla="*/ 27 h 270"/>
                <a:gd name="T86" fmla="*/ 225 w 280"/>
                <a:gd name="T87" fmla="*/ 13 h 270"/>
                <a:gd name="T88" fmla="*/ 207 w 280"/>
                <a:gd name="T8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70">
                  <a:moveTo>
                    <a:pt x="207" y="0"/>
                  </a:moveTo>
                  <a:lnTo>
                    <a:pt x="194" y="2"/>
                  </a:lnTo>
                  <a:lnTo>
                    <a:pt x="188" y="7"/>
                  </a:lnTo>
                  <a:lnTo>
                    <a:pt x="184" y="9"/>
                  </a:lnTo>
                  <a:lnTo>
                    <a:pt x="180" y="7"/>
                  </a:lnTo>
                  <a:lnTo>
                    <a:pt x="176" y="5"/>
                  </a:lnTo>
                  <a:lnTo>
                    <a:pt x="174" y="5"/>
                  </a:lnTo>
                  <a:lnTo>
                    <a:pt x="170" y="5"/>
                  </a:lnTo>
                  <a:lnTo>
                    <a:pt x="168" y="5"/>
                  </a:lnTo>
                  <a:lnTo>
                    <a:pt x="168" y="7"/>
                  </a:lnTo>
                  <a:lnTo>
                    <a:pt x="162" y="13"/>
                  </a:lnTo>
                  <a:lnTo>
                    <a:pt x="153" y="21"/>
                  </a:lnTo>
                  <a:lnTo>
                    <a:pt x="145" y="27"/>
                  </a:lnTo>
                  <a:lnTo>
                    <a:pt x="143" y="29"/>
                  </a:lnTo>
                  <a:lnTo>
                    <a:pt x="143" y="50"/>
                  </a:lnTo>
                  <a:lnTo>
                    <a:pt x="145" y="56"/>
                  </a:lnTo>
                  <a:lnTo>
                    <a:pt x="143" y="56"/>
                  </a:lnTo>
                  <a:lnTo>
                    <a:pt x="133" y="54"/>
                  </a:lnTo>
                  <a:lnTo>
                    <a:pt x="131" y="56"/>
                  </a:lnTo>
                  <a:lnTo>
                    <a:pt x="129" y="56"/>
                  </a:lnTo>
                  <a:lnTo>
                    <a:pt x="106" y="60"/>
                  </a:lnTo>
                  <a:lnTo>
                    <a:pt x="96" y="58"/>
                  </a:lnTo>
                  <a:lnTo>
                    <a:pt x="86" y="66"/>
                  </a:lnTo>
                  <a:lnTo>
                    <a:pt x="84" y="66"/>
                  </a:lnTo>
                  <a:lnTo>
                    <a:pt x="82" y="64"/>
                  </a:lnTo>
                  <a:lnTo>
                    <a:pt x="78" y="64"/>
                  </a:lnTo>
                  <a:lnTo>
                    <a:pt x="74" y="68"/>
                  </a:lnTo>
                  <a:lnTo>
                    <a:pt x="74" y="68"/>
                  </a:lnTo>
                  <a:lnTo>
                    <a:pt x="72" y="70"/>
                  </a:lnTo>
                  <a:lnTo>
                    <a:pt x="74" y="76"/>
                  </a:lnTo>
                  <a:lnTo>
                    <a:pt x="72" y="86"/>
                  </a:lnTo>
                  <a:lnTo>
                    <a:pt x="74" y="92"/>
                  </a:lnTo>
                  <a:lnTo>
                    <a:pt x="70" y="94"/>
                  </a:lnTo>
                  <a:lnTo>
                    <a:pt x="64" y="103"/>
                  </a:lnTo>
                  <a:lnTo>
                    <a:pt x="62" y="105"/>
                  </a:lnTo>
                  <a:lnTo>
                    <a:pt x="59" y="115"/>
                  </a:lnTo>
                  <a:lnTo>
                    <a:pt x="55" y="121"/>
                  </a:lnTo>
                  <a:lnTo>
                    <a:pt x="51" y="123"/>
                  </a:lnTo>
                  <a:lnTo>
                    <a:pt x="49" y="121"/>
                  </a:lnTo>
                  <a:lnTo>
                    <a:pt x="47" y="119"/>
                  </a:lnTo>
                  <a:lnTo>
                    <a:pt x="45" y="117"/>
                  </a:lnTo>
                  <a:lnTo>
                    <a:pt x="39" y="121"/>
                  </a:lnTo>
                  <a:lnTo>
                    <a:pt x="35" y="123"/>
                  </a:lnTo>
                  <a:lnTo>
                    <a:pt x="31" y="121"/>
                  </a:lnTo>
                  <a:lnTo>
                    <a:pt x="29" y="119"/>
                  </a:lnTo>
                  <a:lnTo>
                    <a:pt x="23" y="117"/>
                  </a:lnTo>
                  <a:lnTo>
                    <a:pt x="19" y="115"/>
                  </a:lnTo>
                  <a:lnTo>
                    <a:pt x="12" y="109"/>
                  </a:lnTo>
                  <a:lnTo>
                    <a:pt x="8" y="109"/>
                  </a:lnTo>
                  <a:lnTo>
                    <a:pt x="2" y="121"/>
                  </a:lnTo>
                  <a:lnTo>
                    <a:pt x="0" y="135"/>
                  </a:lnTo>
                  <a:lnTo>
                    <a:pt x="2" y="146"/>
                  </a:lnTo>
                  <a:lnTo>
                    <a:pt x="6" y="162"/>
                  </a:lnTo>
                  <a:lnTo>
                    <a:pt x="8" y="172"/>
                  </a:lnTo>
                  <a:lnTo>
                    <a:pt x="19" y="178"/>
                  </a:lnTo>
                  <a:lnTo>
                    <a:pt x="25" y="180"/>
                  </a:lnTo>
                  <a:lnTo>
                    <a:pt x="51" y="186"/>
                  </a:lnTo>
                  <a:lnTo>
                    <a:pt x="53" y="189"/>
                  </a:lnTo>
                  <a:lnTo>
                    <a:pt x="45" y="201"/>
                  </a:lnTo>
                  <a:lnTo>
                    <a:pt x="37" y="203"/>
                  </a:lnTo>
                  <a:lnTo>
                    <a:pt x="33" y="211"/>
                  </a:lnTo>
                  <a:lnTo>
                    <a:pt x="41" y="221"/>
                  </a:lnTo>
                  <a:lnTo>
                    <a:pt x="66" y="221"/>
                  </a:lnTo>
                  <a:lnTo>
                    <a:pt x="78" y="215"/>
                  </a:lnTo>
                  <a:lnTo>
                    <a:pt x="96" y="217"/>
                  </a:lnTo>
                  <a:lnTo>
                    <a:pt x="109" y="209"/>
                  </a:lnTo>
                  <a:lnTo>
                    <a:pt x="113" y="221"/>
                  </a:lnTo>
                  <a:lnTo>
                    <a:pt x="113" y="236"/>
                  </a:lnTo>
                  <a:lnTo>
                    <a:pt x="117" y="238"/>
                  </a:lnTo>
                  <a:lnTo>
                    <a:pt x="117" y="242"/>
                  </a:lnTo>
                  <a:lnTo>
                    <a:pt x="119" y="246"/>
                  </a:lnTo>
                  <a:lnTo>
                    <a:pt x="123" y="248"/>
                  </a:lnTo>
                  <a:lnTo>
                    <a:pt x="121" y="256"/>
                  </a:lnTo>
                  <a:lnTo>
                    <a:pt x="119" y="270"/>
                  </a:lnTo>
                  <a:lnTo>
                    <a:pt x="219" y="270"/>
                  </a:lnTo>
                  <a:lnTo>
                    <a:pt x="219" y="270"/>
                  </a:lnTo>
                  <a:lnTo>
                    <a:pt x="223" y="266"/>
                  </a:lnTo>
                  <a:lnTo>
                    <a:pt x="225" y="266"/>
                  </a:lnTo>
                  <a:lnTo>
                    <a:pt x="231" y="264"/>
                  </a:lnTo>
                  <a:lnTo>
                    <a:pt x="235" y="266"/>
                  </a:lnTo>
                  <a:lnTo>
                    <a:pt x="233" y="268"/>
                  </a:lnTo>
                  <a:lnTo>
                    <a:pt x="233" y="270"/>
                  </a:lnTo>
                  <a:lnTo>
                    <a:pt x="260" y="270"/>
                  </a:lnTo>
                  <a:lnTo>
                    <a:pt x="264" y="266"/>
                  </a:lnTo>
                  <a:lnTo>
                    <a:pt x="272" y="262"/>
                  </a:lnTo>
                  <a:lnTo>
                    <a:pt x="272" y="260"/>
                  </a:lnTo>
                  <a:lnTo>
                    <a:pt x="270" y="258"/>
                  </a:lnTo>
                  <a:lnTo>
                    <a:pt x="270" y="254"/>
                  </a:lnTo>
                  <a:lnTo>
                    <a:pt x="266" y="250"/>
                  </a:lnTo>
                  <a:lnTo>
                    <a:pt x="266" y="246"/>
                  </a:lnTo>
                  <a:lnTo>
                    <a:pt x="278" y="234"/>
                  </a:lnTo>
                  <a:lnTo>
                    <a:pt x="280" y="231"/>
                  </a:lnTo>
                  <a:lnTo>
                    <a:pt x="280" y="215"/>
                  </a:lnTo>
                  <a:lnTo>
                    <a:pt x="276" y="209"/>
                  </a:lnTo>
                  <a:lnTo>
                    <a:pt x="280" y="207"/>
                  </a:lnTo>
                  <a:lnTo>
                    <a:pt x="280" y="207"/>
                  </a:lnTo>
                  <a:lnTo>
                    <a:pt x="280" y="156"/>
                  </a:lnTo>
                  <a:lnTo>
                    <a:pt x="278" y="152"/>
                  </a:lnTo>
                  <a:lnTo>
                    <a:pt x="276" y="148"/>
                  </a:lnTo>
                  <a:lnTo>
                    <a:pt x="268" y="139"/>
                  </a:lnTo>
                  <a:lnTo>
                    <a:pt x="260" y="129"/>
                  </a:lnTo>
                  <a:lnTo>
                    <a:pt x="256" y="129"/>
                  </a:lnTo>
                  <a:lnTo>
                    <a:pt x="247" y="131"/>
                  </a:lnTo>
                  <a:lnTo>
                    <a:pt x="245" y="129"/>
                  </a:lnTo>
                  <a:lnTo>
                    <a:pt x="241" y="127"/>
                  </a:lnTo>
                  <a:lnTo>
                    <a:pt x="235" y="121"/>
                  </a:lnTo>
                  <a:lnTo>
                    <a:pt x="229" y="119"/>
                  </a:lnTo>
                  <a:lnTo>
                    <a:pt x="227" y="125"/>
                  </a:lnTo>
                  <a:lnTo>
                    <a:pt x="223" y="125"/>
                  </a:lnTo>
                  <a:lnTo>
                    <a:pt x="219" y="123"/>
                  </a:lnTo>
                  <a:lnTo>
                    <a:pt x="217" y="111"/>
                  </a:lnTo>
                  <a:lnTo>
                    <a:pt x="217" y="101"/>
                  </a:lnTo>
                  <a:lnTo>
                    <a:pt x="211" y="99"/>
                  </a:lnTo>
                  <a:lnTo>
                    <a:pt x="205" y="99"/>
                  </a:lnTo>
                  <a:lnTo>
                    <a:pt x="207" y="97"/>
                  </a:lnTo>
                  <a:lnTo>
                    <a:pt x="205" y="86"/>
                  </a:lnTo>
                  <a:lnTo>
                    <a:pt x="207" y="82"/>
                  </a:lnTo>
                  <a:lnTo>
                    <a:pt x="209" y="76"/>
                  </a:lnTo>
                  <a:lnTo>
                    <a:pt x="215" y="70"/>
                  </a:lnTo>
                  <a:lnTo>
                    <a:pt x="217" y="68"/>
                  </a:lnTo>
                  <a:lnTo>
                    <a:pt x="217" y="64"/>
                  </a:lnTo>
                  <a:lnTo>
                    <a:pt x="213" y="56"/>
                  </a:lnTo>
                  <a:lnTo>
                    <a:pt x="213" y="50"/>
                  </a:lnTo>
                  <a:lnTo>
                    <a:pt x="215" y="47"/>
                  </a:lnTo>
                  <a:lnTo>
                    <a:pt x="221" y="45"/>
                  </a:lnTo>
                  <a:lnTo>
                    <a:pt x="231" y="41"/>
                  </a:lnTo>
                  <a:lnTo>
                    <a:pt x="227" y="33"/>
                  </a:lnTo>
                  <a:lnTo>
                    <a:pt x="225" y="31"/>
                  </a:lnTo>
                  <a:lnTo>
                    <a:pt x="223" y="27"/>
                  </a:lnTo>
                  <a:lnTo>
                    <a:pt x="227" y="21"/>
                  </a:lnTo>
                  <a:lnTo>
                    <a:pt x="227" y="13"/>
                  </a:lnTo>
                  <a:lnTo>
                    <a:pt x="225" y="13"/>
                  </a:lnTo>
                  <a:lnTo>
                    <a:pt x="219" y="7"/>
                  </a:lnTo>
                  <a:lnTo>
                    <a:pt x="209" y="0"/>
                  </a:lnTo>
                  <a:lnTo>
                    <a:pt x="2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4" name="Freeform 645"/>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5" name="Freeform 646"/>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6" name="Freeform 647"/>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7" name="Freeform 648"/>
            <p:cNvSpPr>
              <a:spLocks/>
            </p:cNvSpPr>
            <p:nvPr/>
          </p:nvSpPr>
          <p:spPr bwMode="auto">
            <a:xfrm>
              <a:off x="6750050" y="1806575"/>
              <a:ext cx="419100" cy="515938"/>
            </a:xfrm>
            <a:custGeom>
              <a:avLst/>
              <a:gdLst>
                <a:gd name="T0" fmla="*/ 250 w 264"/>
                <a:gd name="T1" fmla="*/ 24 h 325"/>
                <a:gd name="T2" fmla="*/ 231 w 264"/>
                <a:gd name="T3" fmla="*/ 28 h 325"/>
                <a:gd name="T4" fmla="*/ 223 w 264"/>
                <a:gd name="T5" fmla="*/ 28 h 325"/>
                <a:gd name="T6" fmla="*/ 205 w 264"/>
                <a:gd name="T7" fmla="*/ 53 h 325"/>
                <a:gd name="T8" fmla="*/ 192 w 264"/>
                <a:gd name="T9" fmla="*/ 82 h 325"/>
                <a:gd name="T10" fmla="*/ 164 w 264"/>
                <a:gd name="T11" fmla="*/ 88 h 325"/>
                <a:gd name="T12" fmla="*/ 141 w 264"/>
                <a:gd name="T13" fmla="*/ 96 h 325"/>
                <a:gd name="T14" fmla="*/ 111 w 264"/>
                <a:gd name="T15" fmla="*/ 98 h 325"/>
                <a:gd name="T16" fmla="*/ 88 w 264"/>
                <a:gd name="T17" fmla="*/ 104 h 325"/>
                <a:gd name="T18" fmla="*/ 92 w 264"/>
                <a:gd name="T19" fmla="*/ 127 h 325"/>
                <a:gd name="T20" fmla="*/ 86 w 264"/>
                <a:gd name="T21" fmla="*/ 155 h 325"/>
                <a:gd name="T22" fmla="*/ 84 w 264"/>
                <a:gd name="T23" fmla="*/ 161 h 325"/>
                <a:gd name="T24" fmla="*/ 68 w 264"/>
                <a:gd name="T25" fmla="*/ 169 h 325"/>
                <a:gd name="T26" fmla="*/ 88 w 264"/>
                <a:gd name="T27" fmla="*/ 180 h 325"/>
                <a:gd name="T28" fmla="*/ 105 w 264"/>
                <a:gd name="T29" fmla="*/ 188 h 325"/>
                <a:gd name="T30" fmla="*/ 60 w 264"/>
                <a:gd name="T31" fmla="*/ 202 h 325"/>
                <a:gd name="T32" fmla="*/ 41 w 264"/>
                <a:gd name="T33" fmla="*/ 208 h 325"/>
                <a:gd name="T34" fmla="*/ 29 w 264"/>
                <a:gd name="T35" fmla="*/ 210 h 325"/>
                <a:gd name="T36" fmla="*/ 31 w 264"/>
                <a:gd name="T37" fmla="*/ 233 h 325"/>
                <a:gd name="T38" fmla="*/ 31 w 264"/>
                <a:gd name="T39" fmla="*/ 247 h 325"/>
                <a:gd name="T40" fmla="*/ 11 w 264"/>
                <a:gd name="T41" fmla="*/ 255 h 325"/>
                <a:gd name="T42" fmla="*/ 2 w 264"/>
                <a:gd name="T43" fmla="*/ 272 h 325"/>
                <a:gd name="T44" fmla="*/ 23 w 264"/>
                <a:gd name="T45" fmla="*/ 268 h 325"/>
                <a:gd name="T46" fmla="*/ 43 w 264"/>
                <a:gd name="T47" fmla="*/ 282 h 325"/>
                <a:gd name="T48" fmla="*/ 35 w 264"/>
                <a:gd name="T49" fmla="*/ 288 h 325"/>
                <a:gd name="T50" fmla="*/ 35 w 264"/>
                <a:gd name="T51" fmla="*/ 313 h 325"/>
                <a:gd name="T52" fmla="*/ 54 w 264"/>
                <a:gd name="T53" fmla="*/ 296 h 325"/>
                <a:gd name="T54" fmla="*/ 51 w 264"/>
                <a:gd name="T55" fmla="*/ 286 h 325"/>
                <a:gd name="T56" fmla="*/ 47 w 264"/>
                <a:gd name="T57" fmla="*/ 278 h 325"/>
                <a:gd name="T58" fmla="*/ 60 w 264"/>
                <a:gd name="T59" fmla="*/ 286 h 325"/>
                <a:gd name="T60" fmla="*/ 64 w 264"/>
                <a:gd name="T61" fmla="*/ 292 h 325"/>
                <a:gd name="T62" fmla="*/ 70 w 264"/>
                <a:gd name="T63" fmla="*/ 296 h 325"/>
                <a:gd name="T64" fmla="*/ 70 w 264"/>
                <a:gd name="T65" fmla="*/ 306 h 325"/>
                <a:gd name="T66" fmla="*/ 80 w 264"/>
                <a:gd name="T67" fmla="*/ 317 h 325"/>
                <a:gd name="T68" fmla="*/ 158 w 264"/>
                <a:gd name="T69" fmla="*/ 325 h 325"/>
                <a:gd name="T70" fmla="*/ 172 w 264"/>
                <a:gd name="T71" fmla="*/ 296 h 325"/>
                <a:gd name="T72" fmla="*/ 192 w 264"/>
                <a:gd name="T73" fmla="*/ 280 h 325"/>
                <a:gd name="T74" fmla="*/ 207 w 264"/>
                <a:gd name="T75" fmla="*/ 264 h 325"/>
                <a:gd name="T76" fmla="*/ 211 w 264"/>
                <a:gd name="T77" fmla="*/ 245 h 325"/>
                <a:gd name="T78" fmla="*/ 215 w 264"/>
                <a:gd name="T79" fmla="*/ 227 h 325"/>
                <a:gd name="T80" fmla="*/ 227 w 264"/>
                <a:gd name="T81" fmla="*/ 221 h 325"/>
                <a:gd name="T82" fmla="*/ 223 w 264"/>
                <a:gd name="T83" fmla="*/ 212 h 325"/>
                <a:gd name="T84" fmla="*/ 227 w 264"/>
                <a:gd name="T85" fmla="*/ 206 h 325"/>
                <a:gd name="T86" fmla="*/ 233 w 264"/>
                <a:gd name="T87" fmla="*/ 216 h 325"/>
                <a:gd name="T88" fmla="*/ 217 w 264"/>
                <a:gd name="T89" fmla="*/ 174 h 325"/>
                <a:gd name="T90" fmla="*/ 205 w 264"/>
                <a:gd name="T91" fmla="*/ 124 h 325"/>
                <a:gd name="T92" fmla="*/ 219 w 264"/>
                <a:gd name="T93" fmla="*/ 102 h 325"/>
                <a:gd name="T94" fmla="*/ 229 w 264"/>
                <a:gd name="T95" fmla="*/ 112 h 325"/>
                <a:gd name="T96" fmla="*/ 239 w 264"/>
                <a:gd name="T97" fmla="*/ 112 h 325"/>
                <a:gd name="T98" fmla="*/ 237 w 264"/>
                <a:gd name="T99" fmla="*/ 127 h 325"/>
                <a:gd name="T100" fmla="*/ 250 w 264"/>
                <a:gd name="T101" fmla="*/ 98 h 325"/>
                <a:gd name="T102" fmla="*/ 258 w 264"/>
                <a:gd name="T103" fmla="*/ 75 h 325"/>
                <a:gd name="T104" fmla="*/ 260 w 264"/>
                <a:gd name="T105" fmla="*/ 43 h 325"/>
                <a:gd name="T106" fmla="*/ 256 w 264"/>
                <a:gd name="T107" fmla="*/ 28 h 325"/>
                <a:gd name="T108" fmla="*/ 264 w 264"/>
                <a:gd name="T10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4" h="325">
                  <a:moveTo>
                    <a:pt x="264" y="0"/>
                  </a:moveTo>
                  <a:lnTo>
                    <a:pt x="260" y="6"/>
                  </a:lnTo>
                  <a:lnTo>
                    <a:pt x="252" y="20"/>
                  </a:lnTo>
                  <a:lnTo>
                    <a:pt x="250" y="24"/>
                  </a:lnTo>
                  <a:lnTo>
                    <a:pt x="246" y="26"/>
                  </a:lnTo>
                  <a:lnTo>
                    <a:pt x="242" y="28"/>
                  </a:lnTo>
                  <a:lnTo>
                    <a:pt x="233" y="28"/>
                  </a:lnTo>
                  <a:lnTo>
                    <a:pt x="231" y="28"/>
                  </a:lnTo>
                  <a:lnTo>
                    <a:pt x="225" y="24"/>
                  </a:lnTo>
                  <a:lnTo>
                    <a:pt x="225" y="22"/>
                  </a:lnTo>
                  <a:lnTo>
                    <a:pt x="223" y="24"/>
                  </a:lnTo>
                  <a:lnTo>
                    <a:pt x="223" y="28"/>
                  </a:lnTo>
                  <a:lnTo>
                    <a:pt x="221" y="35"/>
                  </a:lnTo>
                  <a:lnTo>
                    <a:pt x="217" y="39"/>
                  </a:lnTo>
                  <a:lnTo>
                    <a:pt x="211" y="43"/>
                  </a:lnTo>
                  <a:lnTo>
                    <a:pt x="205" y="53"/>
                  </a:lnTo>
                  <a:lnTo>
                    <a:pt x="203" y="63"/>
                  </a:lnTo>
                  <a:lnTo>
                    <a:pt x="201" y="71"/>
                  </a:lnTo>
                  <a:lnTo>
                    <a:pt x="199" y="77"/>
                  </a:lnTo>
                  <a:lnTo>
                    <a:pt x="192" y="82"/>
                  </a:lnTo>
                  <a:lnTo>
                    <a:pt x="186" y="82"/>
                  </a:lnTo>
                  <a:lnTo>
                    <a:pt x="180" y="84"/>
                  </a:lnTo>
                  <a:lnTo>
                    <a:pt x="172" y="86"/>
                  </a:lnTo>
                  <a:lnTo>
                    <a:pt x="164" y="88"/>
                  </a:lnTo>
                  <a:lnTo>
                    <a:pt x="160" y="88"/>
                  </a:lnTo>
                  <a:lnTo>
                    <a:pt x="154" y="92"/>
                  </a:lnTo>
                  <a:lnTo>
                    <a:pt x="148" y="96"/>
                  </a:lnTo>
                  <a:lnTo>
                    <a:pt x="141" y="96"/>
                  </a:lnTo>
                  <a:lnTo>
                    <a:pt x="139" y="94"/>
                  </a:lnTo>
                  <a:lnTo>
                    <a:pt x="121" y="98"/>
                  </a:lnTo>
                  <a:lnTo>
                    <a:pt x="115" y="98"/>
                  </a:lnTo>
                  <a:lnTo>
                    <a:pt x="111" y="98"/>
                  </a:lnTo>
                  <a:lnTo>
                    <a:pt x="107" y="96"/>
                  </a:lnTo>
                  <a:lnTo>
                    <a:pt x="96" y="98"/>
                  </a:lnTo>
                  <a:lnTo>
                    <a:pt x="88" y="100"/>
                  </a:lnTo>
                  <a:lnTo>
                    <a:pt x="88" y="104"/>
                  </a:lnTo>
                  <a:lnTo>
                    <a:pt x="88" y="108"/>
                  </a:lnTo>
                  <a:lnTo>
                    <a:pt x="88" y="114"/>
                  </a:lnTo>
                  <a:lnTo>
                    <a:pt x="90" y="118"/>
                  </a:lnTo>
                  <a:lnTo>
                    <a:pt x="92" y="127"/>
                  </a:lnTo>
                  <a:lnTo>
                    <a:pt x="90" y="137"/>
                  </a:lnTo>
                  <a:lnTo>
                    <a:pt x="82" y="151"/>
                  </a:lnTo>
                  <a:lnTo>
                    <a:pt x="82" y="151"/>
                  </a:lnTo>
                  <a:lnTo>
                    <a:pt x="86" y="155"/>
                  </a:lnTo>
                  <a:lnTo>
                    <a:pt x="88" y="153"/>
                  </a:lnTo>
                  <a:lnTo>
                    <a:pt x="92" y="157"/>
                  </a:lnTo>
                  <a:lnTo>
                    <a:pt x="88" y="161"/>
                  </a:lnTo>
                  <a:lnTo>
                    <a:pt x="84" y="161"/>
                  </a:lnTo>
                  <a:lnTo>
                    <a:pt x="80" y="161"/>
                  </a:lnTo>
                  <a:lnTo>
                    <a:pt x="76" y="161"/>
                  </a:lnTo>
                  <a:lnTo>
                    <a:pt x="72" y="165"/>
                  </a:lnTo>
                  <a:lnTo>
                    <a:pt x="68" y="169"/>
                  </a:lnTo>
                  <a:lnTo>
                    <a:pt x="68" y="174"/>
                  </a:lnTo>
                  <a:lnTo>
                    <a:pt x="72" y="174"/>
                  </a:lnTo>
                  <a:lnTo>
                    <a:pt x="82" y="176"/>
                  </a:lnTo>
                  <a:lnTo>
                    <a:pt x="88" y="180"/>
                  </a:lnTo>
                  <a:lnTo>
                    <a:pt x="94" y="180"/>
                  </a:lnTo>
                  <a:lnTo>
                    <a:pt x="103" y="180"/>
                  </a:lnTo>
                  <a:lnTo>
                    <a:pt x="105" y="182"/>
                  </a:lnTo>
                  <a:lnTo>
                    <a:pt x="105" y="188"/>
                  </a:lnTo>
                  <a:lnTo>
                    <a:pt x="101" y="192"/>
                  </a:lnTo>
                  <a:lnTo>
                    <a:pt x="92" y="200"/>
                  </a:lnTo>
                  <a:lnTo>
                    <a:pt x="72" y="204"/>
                  </a:lnTo>
                  <a:lnTo>
                    <a:pt x="60" y="202"/>
                  </a:lnTo>
                  <a:lnTo>
                    <a:pt x="56" y="202"/>
                  </a:lnTo>
                  <a:lnTo>
                    <a:pt x="51" y="204"/>
                  </a:lnTo>
                  <a:lnTo>
                    <a:pt x="45" y="204"/>
                  </a:lnTo>
                  <a:lnTo>
                    <a:pt x="41" y="208"/>
                  </a:lnTo>
                  <a:lnTo>
                    <a:pt x="39" y="210"/>
                  </a:lnTo>
                  <a:lnTo>
                    <a:pt x="37" y="212"/>
                  </a:lnTo>
                  <a:lnTo>
                    <a:pt x="33" y="212"/>
                  </a:lnTo>
                  <a:lnTo>
                    <a:pt x="29" y="210"/>
                  </a:lnTo>
                  <a:lnTo>
                    <a:pt x="25" y="210"/>
                  </a:lnTo>
                  <a:lnTo>
                    <a:pt x="27" y="216"/>
                  </a:lnTo>
                  <a:lnTo>
                    <a:pt x="29" y="225"/>
                  </a:lnTo>
                  <a:lnTo>
                    <a:pt x="31" y="233"/>
                  </a:lnTo>
                  <a:lnTo>
                    <a:pt x="29" y="237"/>
                  </a:lnTo>
                  <a:lnTo>
                    <a:pt x="31" y="241"/>
                  </a:lnTo>
                  <a:lnTo>
                    <a:pt x="33" y="245"/>
                  </a:lnTo>
                  <a:lnTo>
                    <a:pt x="31" y="247"/>
                  </a:lnTo>
                  <a:lnTo>
                    <a:pt x="31" y="247"/>
                  </a:lnTo>
                  <a:lnTo>
                    <a:pt x="25" y="247"/>
                  </a:lnTo>
                  <a:lnTo>
                    <a:pt x="23" y="247"/>
                  </a:lnTo>
                  <a:lnTo>
                    <a:pt x="11" y="255"/>
                  </a:lnTo>
                  <a:lnTo>
                    <a:pt x="7" y="257"/>
                  </a:lnTo>
                  <a:lnTo>
                    <a:pt x="4" y="261"/>
                  </a:lnTo>
                  <a:lnTo>
                    <a:pt x="2" y="266"/>
                  </a:lnTo>
                  <a:lnTo>
                    <a:pt x="2" y="272"/>
                  </a:lnTo>
                  <a:lnTo>
                    <a:pt x="0" y="284"/>
                  </a:lnTo>
                  <a:lnTo>
                    <a:pt x="2" y="286"/>
                  </a:lnTo>
                  <a:lnTo>
                    <a:pt x="11" y="282"/>
                  </a:lnTo>
                  <a:lnTo>
                    <a:pt x="23" y="268"/>
                  </a:lnTo>
                  <a:lnTo>
                    <a:pt x="25" y="266"/>
                  </a:lnTo>
                  <a:lnTo>
                    <a:pt x="29" y="268"/>
                  </a:lnTo>
                  <a:lnTo>
                    <a:pt x="37" y="272"/>
                  </a:lnTo>
                  <a:lnTo>
                    <a:pt x="43" y="282"/>
                  </a:lnTo>
                  <a:lnTo>
                    <a:pt x="41" y="284"/>
                  </a:lnTo>
                  <a:lnTo>
                    <a:pt x="39" y="286"/>
                  </a:lnTo>
                  <a:lnTo>
                    <a:pt x="37" y="288"/>
                  </a:lnTo>
                  <a:lnTo>
                    <a:pt x="35" y="288"/>
                  </a:lnTo>
                  <a:lnTo>
                    <a:pt x="35" y="292"/>
                  </a:lnTo>
                  <a:lnTo>
                    <a:pt x="35" y="300"/>
                  </a:lnTo>
                  <a:lnTo>
                    <a:pt x="33" y="311"/>
                  </a:lnTo>
                  <a:lnTo>
                    <a:pt x="35" y="313"/>
                  </a:lnTo>
                  <a:lnTo>
                    <a:pt x="43" y="306"/>
                  </a:lnTo>
                  <a:lnTo>
                    <a:pt x="54" y="302"/>
                  </a:lnTo>
                  <a:lnTo>
                    <a:pt x="56" y="300"/>
                  </a:lnTo>
                  <a:lnTo>
                    <a:pt x="54" y="296"/>
                  </a:lnTo>
                  <a:lnTo>
                    <a:pt x="51" y="292"/>
                  </a:lnTo>
                  <a:lnTo>
                    <a:pt x="51" y="290"/>
                  </a:lnTo>
                  <a:lnTo>
                    <a:pt x="56" y="286"/>
                  </a:lnTo>
                  <a:lnTo>
                    <a:pt x="51" y="286"/>
                  </a:lnTo>
                  <a:lnTo>
                    <a:pt x="47" y="286"/>
                  </a:lnTo>
                  <a:lnTo>
                    <a:pt x="47" y="282"/>
                  </a:lnTo>
                  <a:lnTo>
                    <a:pt x="49" y="282"/>
                  </a:lnTo>
                  <a:lnTo>
                    <a:pt x="47" y="278"/>
                  </a:lnTo>
                  <a:lnTo>
                    <a:pt x="51" y="276"/>
                  </a:lnTo>
                  <a:lnTo>
                    <a:pt x="54" y="278"/>
                  </a:lnTo>
                  <a:lnTo>
                    <a:pt x="58" y="284"/>
                  </a:lnTo>
                  <a:lnTo>
                    <a:pt x="60" y="286"/>
                  </a:lnTo>
                  <a:lnTo>
                    <a:pt x="60" y="290"/>
                  </a:lnTo>
                  <a:lnTo>
                    <a:pt x="60" y="292"/>
                  </a:lnTo>
                  <a:lnTo>
                    <a:pt x="62" y="292"/>
                  </a:lnTo>
                  <a:lnTo>
                    <a:pt x="64" y="292"/>
                  </a:lnTo>
                  <a:lnTo>
                    <a:pt x="70" y="290"/>
                  </a:lnTo>
                  <a:lnTo>
                    <a:pt x="74" y="288"/>
                  </a:lnTo>
                  <a:lnTo>
                    <a:pt x="78" y="290"/>
                  </a:lnTo>
                  <a:lnTo>
                    <a:pt x="70" y="296"/>
                  </a:lnTo>
                  <a:lnTo>
                    <a:pt x="70" y="296"/>
                  </a:lnTo>
                  <a:lnTo>
                    <a:pt x="68" y="298"/>
                  </a:lnTo>
                  <a:lnTo>
                    <a:pt x="68" y="302"/>
                  </a:lnTo>
                  <a:lnTo>
                    <a:pt x="70" y="306"/>
                  </a:lnTo>
                  <a:lnTo>
                    <a:pt x="72" y="308"/>
                  </a:lnTo>
                  <a:lnTo>
                    <a:pt x="78" y="313"/>
                  </a:lnTo>
                  <a:lnTo>
                    <a:pt x="78" y="315"/>
                  </a:lnTo>
                  <a:lnTo>
                    <a:pt x="80" y="317"/>
                  </a:lnTo>
                  <a:lnTo>
                    <a:pt x="82" y="321"/>
                  </a:lnTo>
                  <a:lnTo>
                    <a:pt x="82" y="325"/>
                  </a:lnTo>
                  <a:lnTo>
                    <a:pt x="82" y="325"/>
                  </a:lnTo>
                  <a:lnTo>
                    <a:pt x="158" y="325"/>
                  </a:lnTo>
                  <a:lnTo>
                    <a:pt x="164" y="323"/>
                  </a:lnTo>
                  <a:lnTo>
                    <a:pt x="168" y="319"/>
                  </a:lnTo>
                  <a:lnTo>
                    <a:pt x="168" y="306"/>
                  </a:lnTo>
                  <a:lnTo>
                    <a:pt x="172" y="296"/>
                  </a:lnTo>
                  <a:lnTo>
                    <a:pt x="184" y="282"/>
                  </a:lnTo>
                  <a:lnTo>
                    <a:pt x="184" y="280"/>
                  </a:lnTo>
                  <a:lnTo>
                    <a:pt x="188" y="282"/>
                  </a:lnTo>
                  <a:lnTo>
                    <a:pt x="192" y="280"/>
                  </a:lnTo>
                  <a:lnTo>
                    <a:pt x="195" y="276"/>
                  </a:lnTo>
                  <a:lnTo>
                    <a:pt x="201" y="270"/>
                  </a:lnTo>
                  <a:lnTo>
                    <a:pt x="205" y="268"/>
                  </a:lnTo>
                  <a:lnTo>
                    <a:pt x="207" y="264"/>
                  </a:lnTo>
                  <a:lnTo>
                    <a:pt x="207" y="257"/>
                  </a:lnTo>
                  <a:lnTo>
                    <a:pt x="211" y="255"/>
                  </a:lnTo>
                  <a:lnTo>
                    <a:pt x="213" y="249"/>
                  </a:lnTo>
                  <a:lnTo>
                    <a:pt x="211" y="245"/>
                  </a:lnTo>
                  <a:lnTo>
                    <a:pt x="211" y="239"/>
                  </a:lnTo>
                  <a:lnTo>
                    <a:pt x="211" y="235"/>
                  </a:lnTo>
                  <a:lnTo>
                    <a:pt x="211" y="231"/>
                  </a:lnTo>
                  <a:lnTo>
                    <a:pt x="215" y="227"/>
                  </a:lnTo>
                  <a:lnTo>
                    <a:pt x="217" y="225"/>
                  </a:lnTo>
                  <a:lnTo>
                    <a:pt x="221" y="223"/>
                  </a:lnTo>
                  <a:lnTo>
                    <a:pt x="225" y="223"/>
                  </a:lnTo>
                  <a:lnTo>
                    <a:pt x="227" y="221"/>
                  </a:lnTo>
                  <a:lnTo>
                    <a:pt x="227" y="216"/>
                  </a:lnTo>
                  <a:lnTo>
                    <a:pt x="225" y="216"/>
                  </a:lnTo>
                  <a:lnTo>
                    <a:pt x="223" y="214"/>
                  </a:lnTo>
                  <a:lnTo>
                    <a:pt x="223" y="212"/>
                  </a:lnTo>
                  <a:lnTo>
                    <a:pt x="223" y="208"/>
                  </a:lnTo>
                  <a:lnTo>
                    <a:pt x="227" y="210"/>
                  </a:lnTo>
                  <a:lnTo>
                    <a:pt x="227" y="208"/>
                  </a:lnTo>
                  <a:lnTo>
                    <a:pt x="227" y="206"/>
                  </a:lnTo>
                  <a:lnTo>
                    <a:pt x="229" y="206"/>
                  </a:lnTo>
                  <a:lnTo>
                    <a:pt x="231" y="214"/>
                  </a:lnTo>
                  <a:lnTo>
                    <a:pt x="233" y="216"/>
                  </a:lnTo>
                  <a:lnTo>
                    <a:pt x="233" y="216"/>
                  </a:lnTo>
                  <a:lnTo>
                    <a:pt x="235" y="200"/>
                  </a:lnTo>
                  <a:lnTo>
                    <a:pt x="233" y="192"/>
                  </a:lnTo>
                  <a:lnTo>
                    <a:pt x="225" y="184"/>
                  </a:lnTo>
                  <a:lnTo>
                    <a:pt x="217" y="174"/>
                  </a:lnTo>
                  <a:lnTo>
                    <a:pt x="211" y="149"/>
                  </a:lnTo>
                  <a:lnTo>
                    <a:pt x="211" y="135"/>
                  </a:lnTo>
                  <a:lnTo>
                    <a:pt x="207" y="129"/>
                  </a:lnTo>
                  <a:lnTo>
                    <a:pt x="205" y="124"/>
                  </a:lnTo>
                  <a:lnTo>
                    <a:pt x="209" y="114"/>
                  </a:lnTo>
                  <a:lnTo>
                    <a:pt x="213" y="108"/>
                  </a:lnTo>
                  <a:lnTo>
                    <a:pt x="215" y="104"/>
                  </a:lnTo>
                  <a:lnTo>
                    <a:pt x="219" y="102"/>
                  </a:lnTo>
                  <a:lnTo>
                    <a:pt x="223" y="102"/>
                  </a:lnTo>
                  <a:lnTo>
                    <a:pt x="225" y="104"/>
                  </a:lnTo>
                  <a:lnTo>
                    <a:pt x="225" y="108"/>
                  </a:lnTo>
                  <a:lnTo>
                    <a:pt x="229" y="112"/>
                  </a:lnTo>
                  <a:lnTo>
                    <a:pt x="233" y="112"/>
                  </a:lnTo>
                  <a:lnTo>
                    <a:pt x="235" y="108"/>
                  </a:lnTo>
                  <a:lnTo>
                    <a:pt x="239" y="108"/>
                  </a:lnTo>
                  <a:lnTo>
                    <a:pt x="239" y="112"/>
                  </a:lnTo>
                  <a:lnTo>
                    <a:pt x="242" y="118"/>
                  </a:lnTo>
                  <a:lnTo>
                    <a:pt x="244" y="122"/>
                  </a:lnTo>
                  <a:lnTo>
                    <a:pt x="239" y="124"/>
                  </a:lnTo>
                  <a:lnTo>
                    <a:pt x="237" y="127"/>
                  </a:lnTo>
                  <a:lnTo>
                    <a:pt x="239" y="129"/>
                  </a:lnTo>
                  <a:lnTo>
                    <a:pt x="244" y="127"/>
                  </a:lnTo>
                  <a:lnTo>
                    <a:pt x="248" y="106"/>
                  </a:lnTo>
                  <a:lnTo>
                    <a:pt x="250" y="98"/>
                  </a:lnTo>
                  <a:lnTo>
                    <a:pt x="252" y="94"/>
                  </a:lnTo>
                  <a:lnTo>
                    <a:pt x="256" y="88"/>
                  </a:lnTo>
                  <a:lnTo>
                    <a:pt x="256" y="82"/>
                  </a:lnTo>
                  <a:lnTo>
                    <a:pt x="258" y="75"/>
                  </a:lnTo>
                  <a:lnTo>
                    <a:pt x="262" y="67"/>
                  </a:lnTo>
                  <a:lnTo>
                    <a:pt x="262" y="59"/>
                  </a:lnTo>
                  <a:lnTo>
                    <a:pt x="262" y="49"/>
                  </a:lnTo>
                  <a:lnTo>
                    <a:pt x="260" y="43"/>
                  </a:lnTo>
                  <a:lnTo>
                    <a:pt x="258" y="39"/>
                  </a:lnTo>
                  <a:lnTo>
                    <a:pt x="258" y="37"/>
                  </a:lnTo>
                  <a:lnTo>
                    <a:pt x="258" y="32"/>
                  </a:lnTo>
                  <a:lnTo>
                    <a:pt x="256" y="28"/>
                  </a:lnTo>
                  <a:lnTo>
                    <a:pt x="256" y="26"/>
                  </a:lnTo>
                  <a:lnTo>
                    <a:pt x="260" y="18"/>
                  </a:lnTo>
                  <a:lnTo>
                    <a:pt x="264" y="12"/>
                  </a:lnTo>
                  <a:lnTo>
                    <a:pt x="264" y="0"/>
                  </a:lnTo>
                  <a:lnTo>
                    <a:pt x="26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8" name="Freeform 64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09" name="Freeform 650"/>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10" name="Freeform 651"/>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1" name="Rectangle 652"/>
            <p:cNvSpPr>
              <a:spLocks noChangeArrowheads="1"/>
            </p:cNvSpPr>
            <p:nvPr/>
          </p:nvSpPr>
          <p:spPr bwMode="auto">
            <a:xfrm>
              <a:off x="6750050" y="2260600"/>
              <a:ext cx="20638" cy="15875"/>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12" name="Freeform 653"/>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13" name="Freeform 654"/>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4" name="Freeform 655"/>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5" name="Freeform 656"/>
            <p:cNvSpPr>
              <a:spLocks/>
            </p:cNvSpPr>
            <p:nvPr/>
          </p:nvSpPr>
          <p:spPr bwMode="auto">
            <a:xfrm>
              <a:off x="8185150" y="2965450"/>
              <a:ext cx="439738" cy="615950"/>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6" name="Freeform 657"/>
            <p:cNvSpPr>
              <a:spLocks/>
            </p:cNvSpPr>
            <p:nvPr/>
          </p:nvSpPr>
          <p:spPr bwMode="auto">
            <a:xfrm>
              <a:off x="8262938" y="3516313"/>
              <a:ext cx="261938" cy="338138"/>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7" name="Freeform 658"/>
            <p:cNvSpPr>
              <a:spLocks/>
            </p:cNvSpPr>
            <p:nvPr/>
          </p:nvSpPr>
          <p:spPr bwMode="auto">
            <a:xfrm>
              <a:off x="8651875" y="3627438"/>
              <a:ext cx="58738" cy="3175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8" name="Freeform 659"/>
            <p:cNvSpPr>
              <a:spLocks/>
            </p:cNvSpPr>
            <p:nvPr/>
          </p:nvSpPr>
          <p:spPr bwMode="auto">
            <a:xfrm>
              <a:off x="8770938" y="3552825"/>
              <a:ext cx="176213" cy="428625"/>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9" name="Freeform 660"/>
            <p:cNvSpPr>
              <a:spLocks/>
            </p:cNvSpPr>
            <p:nvPr/>
          </p:nvSpPr>
          <p:spPr bwMode="auto">
            <a:xfrm>
              <a:off x="8385175" y="2751138"/>
              <a:ext cx="701675" cy="6350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0" name="Freeform 661"/>
            <p:cNvSpPr>
              <a:spLocks/>
            </p:cNvSpPr>
            <p:nvPr/>
          </p:nvSpPr>
          <p:spPr bwMode="auto">
            <a:xfrm>
              <a:off x="7893050" y="2751138"/>
              <a:ext cx="560388" cy="463550"/>
            </a:xfrm>
            <a:custGeom>
              <a:avLst/>
              <a:gdLst>
                <a:gd name="T0" fmla="*/ 106 w 353"/>
                <a:gd name="T1" fmla="*/ 28 h 292"/>
                <a:gd name="T2" fmla="*/ 96 w 353"/>
                <a:gd name="T3" fmla="*/ 41 h 292"/>
                <a:gd name="T4" fmla="*/ 79 w 353"/>
                <a:gd name="T5" fmla="*/ 41 h 292"/>
                <a:gd name="T6" fmla="*/ 85 w 353"/>
                <a:gd name="T7" fmla="*/ 63 h 292"/>
                <a:gd name="T8" fmla="*/ 102 w 353"/>
                <a:gd name="T9" fmla="*/ 63 h 292"/>
                <a:gd name="T10" fmla="*/ 108 w 353"/>
                <a:gd name="T11" fmla="*/ 67 h 292"/>
                <a:gd name="T12" fmla="*/ 108 w 353"/>
                <a:gd name="T13" fmla="*/ 67 h 292"/>
                <a:gd name="T14" fmla="*/ 116 w 353"/>
                <a:gd name="T15" fmla="*/ 73 h 292"/>
                <a:gd name="T16" fmla="*/ 124 w 353"/>
                <a:gd name="T17" fmla="*/ 75 h 292"/>
                <a:gd name="T18" fmla="*/ 139 w 353"/>
                <a:gd name="T19" fmla="*/ 71 h 292"/>
                <a:gd name="T20" fmla="*/ 147 w 353"/>
                <a:gd name="T21" fmla="*/ 79 h 292"/>
                <a:gd name="T22" fmla="*/ 190 w 353"/>
                <a:gd name="T23" fmla="*/ 86 h 292"/>
                <a:gd name="T24" fmla="*/ 216 w 353"/>
                <a:gd name="T25" fmla="*/ 67 h 292"/>
                <a:gd name="T26" fmla="*/ 233 w 353"/>
                <a:gd name="T27" fmla="*/ 65 h 292"/>
                <a:gd name="T28" fmla="*/ 251 w 353"/>
                <a:gd name="T29" fmla="*/ 73 h 292"/>
                <a:gd name="T30" fmla="*/ 267 w 353"/>
                <a:gd name="T31" fmla="*/ 88 h 292"/>
                <a:gd name="T32" fmla="*/ 280 w 353"/>
                <a:gd name="T33" fmla="*/ 75 h 292"/>
                <a:gd name="T34" fmla="*/ 292 w 353"/>
                <a:gd name="T35" fmla="*/ 63 h 292"/>
                <a:gd name="T36" fmla="*/ 312 w 353"/>
                <a:gd name="T37" fmla="*/ 63 h 292"/>
                <a:gd name="T38" fmla="*/ 339 w 353"/>
                <a:gd name="T39" fmla="*/ 67 h 292"/>
                <a:gd name="T40" fmla="*/ 351 w 353"/>
                <a:gd name="T41" fmla="*/ 92 h 292"/>
                <a:gd name="T42" fmla="*/ 333 w 353"/>
                <a:gd name="T43" fmla="*/ 92 h 292"/>
                <a:gd name="T44" fmla="*/ 323 w 353"/>
                <a:gd name="T45" fmla="*/ 108 h 292"/>
                <a:gd name="T46" fmla="*/ 312 w 353"/>
                <a:gd name="T47" fmla="*/ 116 h 292"/>
                <a:gd name="T48" fmla="*/ 310 w 353"/>
                <a:gd name="T49" fmla="*/ 129 h 292"/>
                <a:gd name="T50" fmla="*/ 329 w 353"/>
                <a:gd name="T51" fmla="*/ 137 h 292"/>
                <a:gd name="T52" fmla="*/ 323 w 353"/>
                <a:gd name="T53" fmla="*/ 157 h 292"/>
                <a:gd name="T54" fmla="*/ 312 w 353"/>
                <a:gd name="T55" fmla="*/ 159 h 292"/>
                <a:gd name="T56" fmla="*/ 292 w 353"/>
                <a:gd name="T57" fmla="*/ 163 h 292"/>
                <a:gd name="T58" fmla="*/ 292 w 353"/>
                <a:gd name="T59" fmla="*/ 190 h 292"/>
                <a:gd name="T60" fmla="*/ 290 w 353"/>
                <a:gd name="T61" fmla="*/ 227 h 292"/>
                <a:gd name="T62" fmla="*/ 284 w 353"/>
                <a:gd name="T63" fmla="*/ 259 h 292"/>
                <a:gd name="T64" fmla="*/ 257 w 353"/>
                <a:gd name="T65" fmla="*/ 253 h 292"/>
                <a:gd name="T66" fmla="*/ 231 w 353"/>
                <a:gd name="T67" fmla="*/ 245 h 292"/>
                <a:gd name="T68" fmla="*/ 210 w 353"/>
                <a:gd name="T69" fmla="*/ 266 h 292"/>
                <a:gd name="T70" fmla="*/ 198 w 353"/>
                <a:gd name="T71" fmla="*/ 268 h 292"/>
                <a:gd name="T72" fmla="*/ 163 w 353"/>
                <a:gd name="T73" fmla="*/ 270 h 292"/>
                <a:gd name="T74" fmla="*/ 149 w 353"/>
                <a:gd name="T75" fmla="*/ 266 h 292"/>
                <a:gd name="T76" fmla="*/ 132 w 353"/>
                <a:gd name="T77" fmla="*/ 282 h 292"/>
                <a:gd name="T78" fmla="*/ 110 w 353"/>
                <a:gd name="T79" fmla="*/ 290 h 292"/>
                <a:gd name="T80" fmla="*/ 81 w 353"/>
                <a:gd name="T81" fmla="*/ 292 h 292"/>
                <a:gd name="T82" fmla="*/ 67 w 353"/>
                <a:gd name="T83" fmla="*/ 288 h 292"/>
                <a:gd name="T84" fmla="*/ 71 w 353"/>
                <a:gd name="T85" fmla="*/ 263 h 292"/>
                <a:gd name="T86" fmla="*/ 73 w 353"/>
                <a:gd name="T87" fmla="*/ 247 h 292"/>
                <a:gd name="T88" fmla="*/ 67 w 353"/>
                <a:gd name="T89" fmla="*/ 241 h 292"/>
                <a:gd name="T90" fmla="*/ 75 w 353"/>
                <a:gd name="T91" fmla="*/ 225 h 292"/>
                <a:gd name="T92" fmla="*/ 55 w 353"/>
                <a:gd name="T93" fmla="*/ 208 h 292"/>
                <a:gd name="T94" fmla="*/ 69 w 353"/>
                <a:gd name="T95" fmla="*/ 202 h 292"/>
                <a:gd name="T96" fmla="*/ 59 w 353"/>
                <a:gd name="T97" fmla="*/ 180 h 292"/>
                <a:gd name="T98" fmla="*/ 43 w 353"/>
                <a:gd name="T99" fmla="*/ 171 h 292"/>
                <a:gd name="T100" fmla="*/ 10 w 353"/>
                <a:gd name="T101" fmla="*/ 165 h 292"/>
                <a:gd name="T102" fmla="*/ 4 w 353"/>
                <a:gd name="T103" fmla="*/ 149 h 292"/>
                <a:gd name="T104" fmla="*/ 10 w 353"/>
                <a:gd name="T105" fmla="*/ 141 h 292"/>
                <a:gd name="T106" fmla="*/ 30 w 353"/>
                <a:gd name="T107" fmla="*/ 126 h 292"/>
                <a:gd name="T108" fmla="*/ 20 w 353"/>
                <a:gd name="T109" fmla="*/ 104 h 292"/>
                <a:gd name="T110" fmla="*/ 28 w 353"/>
                <a:gd name="T111" fmla="*/ 77 h 292"/>
                <a:gd name="T112" fmla="*/ 32 w 353"/>
                <a:gd name="T113" fmla="*/ 65 h 292"/>
                <a:gd name="T114" fmla="*/ 49 w 353"/>
                <a:gd name="T115" fmla="*/ 41 h 292"/>
                <a:gd name="T116" fmla="*/ 57 w 353"/>
                <a:gd name="T117" fmla="*/ 30 h 292"/>
                <a:gd name="T118" fmla="*/ 57 w 353"/>
                <a:gd name="T119" fmla="*/ 18 h 292"/>
                <a:gd name="T120" fmla="*/ 67 w 353"/>
                <a:gd name="T121" fmla="*/ 4 h 292"/>
                <a:gd name="T122" fmla="*/ 98 w 353"/>
                <a:gd name="T123"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3" h="292">
                  <a:moveTo>
                    <a:pt x="108" y="0"/>
                  </a:moveTo>
                  <a:lnTo>
                    <a:pt x="110" y="14"/>
                  </a:lnTo>
                  <a:lnTo>
                    <a:pt x="110" y="22"/>
                  </a:lnTo>
                  <a:lnTo>
                    <a:pt x="106" y="28"/>
                  </a:lnTo>
                  <a:lnTo>
                    <a:pt x="104" y="37"/>
                  </a:lnTo>
                  <a:lnTo>
                    <a:pt x="100" y="41"/>
                  </a:lnTo>
                  <a:lnTo>
                    <a:pt x="98" y="41"/>
                  </a:lnTo>
                  <a:lnTo>
                    <a:pt x="96" y="41"/>
                  </a:lnTo>
                  <a:lnTo>
                    <a:pt x="94" y="34"/>
                  </a:lnTo>
                  <a:lnTo>
                    <a:pt x="90" y="32"/>
                  </a:lnTo>
                  <a:lnTo>
                    <a:pt x="83" y="34"/>
                  </a:lnTo>
                  <a:lnTo>
                    <a:pt x="79" y="41"/>
                  </a:lnTo>
                  <a:lnTo>
                    <a:pt x="77" y="45"/>
                  </a:lnTo>
                  <a:lnTo>
                    <a:pt x="79" y="59"/>
                  </a:lnTo>
                  <a:lnTo>
                    <a:pt x="81" y="63"/>
                  </a:lnTo>
                  <a:lnTo>
                    <a:pt x="85" y="63"/>
                  </a:lnTo>
                  <a:lnTo>
                    <a:pt x="88" y="59"/>
                  </a:lnTo>
                  <a:lnTo>
                    <a:pt x="92" y="59"/>
                  </a:lnTo>
                  <a:lnTo>
                    <a:pt x="98" y="61"/>
                  </a:lnTo>
                  <a:lnTo>
                    <a:pt x="102" y="63"/>
                  </a:lnTo>
                  <a:lnTo>
                    <a:pt x="108" y="67"/>
                  </a:lnTo>
                  <a:lnTo>
                    <a:pt x="110" y="69"/>
                  </a:lnTo>
                  <a:lnTo>
                    <a:pt x="112" y="71"/>
                  </a:lnTo>
                  <a:lnTo>
                    <a:pt x="108" y="67"/>
                  </a:lnTo>
                  <a:lnTo>
                    <a:pt x="112" y="71"/>
                  </a:lnTo>
                  <a:lnTo>
                    <a:pt x="112" y="71"/>
                  </a:lnTo>
                  <a:lnTo>
                    <a:pt x="116" y="73"/>
                  </a:lnTo>
                  <a:lnTo>
                    <a:pt x="108" y="67"/>
                  </a:lnTo>
                  <a:lnTo>
                    <a:pt x="112" y="71"/>
                  </a:lnTo>
                  <a:lnTo>
                    <a:pt x="108" y="67"/>
                  </a:lnTo>
                  <a:lnTo>
                    <a:pt x="110" y="69"/>
                  </a:lnTo>
                  <a:lnTo>
                    <a:pt x="116" y="73"/>
                  </a:lnTo>
                  <a:lnTo>
                    <a:pt x="120" y="75"/>
                  </a:lnTo>
                  <a:lnTo>
                    <a:pt x="124" y="75"/>
                  </a:lnTo>
                  <a:lnTo>
                    <a:pt x="126" y="71"/>
                  </a:lnTo>
                  <a:lnTo>
                    <a:pt x="124" y="75"/>
                  </a:lnTo>
                  <a:lnTo>
                    <a:pt x="130" y="75"/>
                  </a:lnTo>
                  <a:lnTo>
                    <a:pt x="130" y="65"/>
                  </a:lnTo>
                  <a:lnTo>
                    <a:pt x="139" y="71"/>
                  </a:lnTo>
                  <a:lnTo>
                    <a:pt x="139" y="71"/>
                  </a:lnTo>
                  <a:lnTo>
                    <a:pt x="139" y="67"/>
                  </a:lnTo>
                  <a:lnTo>
                    <a:pt x="139" y="71"/>
                  </a:lnTo>
                  <a:lnTo>
                    <a:pt x="147" y="73"/>
                  </a:lnTo>
                  <a:lnTo>
                    <a:pt x="147" y="79"/>
                  </a:lnTo>
                  <a:lnTo>
                    <a:pt x="157" y="94"/>
                  </a:lnTo>
                  <a:lnTo>
                    <a:pt x="161" y="90"/>
                  </a:lnTo>
                  <a:lnTo>
                    <a:pt x="184" y="90"/>
                  </a:lnTo>
                  <a:lnTo>
                    <a:pt x="190" y="86"/>
                  </a:lnTo>
                  <a:lnTo>
                    <a:pt x="194" y="75"/>
                  </a:lnTo>
                  <a:lnTo>
                    <a:pt x="198" y="73"/>
                  </a:lnTo>
                  <a:lnTo>
                    <a:pt x="204" y="69"/>
                  </a:lnTo>
                  <a:lnTo>
                    <a:pt x="216" y="67"/>
                  </a:lnTo>
                  <a:lnTo>
                    <a:pt x="222" y="67"/>
                  </a:lnTo>
                  <a:lnTo>
                    <a:pt x="224" y="65"/>
                  </a:lnTo>
                  <a:lnTo>
                    <a:pt x="231" y="65"/>
                  </a:lnTo>
                  <a:lnTo>
                    <a:pt x="233" y="65"/>
                  </a:lnTo>
                  <a:lnTo>
                    <a:pt x="239" y="75"/>
                  </a:lnTo>
                  <a:lnTo>
                    <a:pt x="241" y="75"/>
                  </a:lnTo>
                  <a:lnTo>
                    <a:pt x="247" y="73"/>
                  </a:lnTo>
                  <a:lnTo>
                    <a:pt x="251" y="73"/>
                  </a:lnTo>
                  <a:lnTo>
                    <a:pt x="255" y="79"/>
                  </a:lnTo>
                  <a:lnTo>
                    <a:pt x="261" y="79"/>
                  </a:lnTo>
                  <a:lnTo>
                    <a:pt x="267" y="86"/>
                  </a:lnTo>
                  <a:lnTo>
                    <a:pt x="267" y="88"/>
                  </a:lnTo>
                  <a:lnTo>
                    <a:pt x="269" y="84"/>
                  </a:lnTo>
                  <a:lnTo>
                    <a:pt x="273" y="77"/>
                  </a:lnTo>
                  <a:lnTo>
                    <a:pt x="278" y="75"/>
                  </a:lnTo>
                  <a:lnTo>
                    <a:pt x="280" y="75"/>
                  </a:lnTo>
                  <a:lnTo>
                    <a:pt x="286" y="79"/>
                  </a:lnTo>
                  <a:lnTo>
                    <a:pt x="290" y="79"/>
                  </a:lnTo>
                  <a:lnTo>
                    <a:pt x="290" y="71"/>
                  </a:lnTo>
                  <a:lnTo>
                    <a:pt x="292" y="63"/>
                  </a:lnTo>
                  <a:lnTo>
                    <a:pt x="296" y="65"/>
                  </a:lnTo>
                  <a:lnTo>
                    <a:pt x="306" y="63"/>
                  </a:lnTo>
                  <a:lnTo>
                    <a:pt x="306" y="61"/>
                  </a:lnTo>
                  <a:lnTo>
                    <a:pt x="312" y="63"/>
                  </a:lnTo>
                  <a:lnTo>
                    <a:pt x="320" y="63"/>
                  </a:lnTo>
                  <a:lnTo>
                    <a:pt x="327" y="63"/>
                  </a:lnTo>
                  <a:lnTo>
                    <a:pt x="331" y="61"/>
                  </a:lnTo>
                  <a:lnTo>
                    <a:pt x="339" y="67"/>
                  </a:lnTo>
                  <a:lnTo>
                    <a:pt x="351" y="77"/>
                  </a:lnTo>
                  <a:lnTo>
                    <a:pt x="353" y="84"/>
                  </a:lnTo>
                  <a:lnTo>
                    <a:pt x="351" y="88"/>
                  </a:lnTo>
                  <a:lnTo>
                    <a:pt x="351" y="92"/>
                  </a:lnTo>
                  <a:lnTo>
                    <a:pt x="349" y="98"/>
                  </a:lnTo>
                  <a:lnTo>
                    <a:pt x="343" y="98"/>
                  </a:lnTo>
                  <a:lnTo>
                    <a:pt x="337" y="96"/>
                  </a:lnTo>
                  <a:lnTo>
                    <a:pt x="333" y="92"/>
                  </a:lnTo>
                  <a:lnTo>
                    <a:pt x="331" y="92"/>
                  </a:lnTo>
                  <a:lnTo>
                    <a:pt x="325" y="100"/>
                  </a:lnTo>
                  <a:lnTo>
                    <a:pt x="323" y="102"/>
                  </a:lnTo>
                  <a:lnTo>
                    <a:pt x="323" y="108"/>
                  </a:lnTo>
                  <a:lnTo>
                    <a:pt x="325" y="108"/>
                  </a:lnTo>
                  <a:lnTo>
                    <a:pt x="318" y="112"/>
                  </a:lnTo>
                  <a:lnTo>
                    <a:pt x="314" y="112"/>
                  </a:lnTo>
                  <a:lnTo>
                    <a:pt x="312" y="116"/>
                  </a:lnTo>
                  <a:lnTo>
                    <a:pt x="312" y="118"/>
                  </a:lnTo>
                  <a:lnTo>
                    <a:pt x="310" y="120"/>
                  </a:lnTo>
                  <a:lnTo>
                    <a:pt x="310" y="122"/>
                  </a:lnTo>
                  <a:lnTo>
                    <a:pt x="310" y="129"/>
                  </a:lnTo>
                  <a:lnTo>
                    <a:pt x="312" y="135"/>
                  </a:lnTo>
                  <a:lnTo>
                    <a:pt x="316" y="137"/>
                  </a:lnTo>
                  <a:lnTo>
                    <a:pt x="325" y="135"/>
                  </a:lnTo>
                  <a:lnTo>
                    <a:pt x="329" y="137"/>
                  </a:lnTo>
                  <a:lnTo>
                    <a:pt x="329" y="137"/>
                  </a:lnTo>
                  <a:lnTo>
                    <a:pt x="329" y="147"/>
                  </a:lnTo>
                  <a:lnTo>
                    <a:pt x="329" y="153"/>
                  </a:lnTo>
                  <a:lnTo>
                    <a:pt x="323" y="157"/>
                  </a:lnTo>
                  <a:lnTo>
                    <a:pt x="318" y="163"/>
                  </a:lnTo>
                  <a:lnTo>
                    <a:pt x="314" y="163"/>
                  </a:lnTo>
                  <a:lnTo>
                    <a:pt x="312" y="163"/>
                  </a:lnTo>
                  <a:lnTo>
                    <a:pt x="312" y="159"/>
                  </a:lnTo>
                  <a:lnTo>
                    <a:pt x="310" y="157"/>
                  </a:lnTo>
                  <a:lnTo>
                    <a:pt x="298" y="159"/>
                  </a:lnTo>
                  <a:lnTo>
                    <a:pt x="294" y="161"/>
                  </a:lnTo>
                  <a:lnTo>
                    <a:pt x="292" y="163"/>
                  </a:lnTo>
                  <a:lnTo>
                    <a:pt x="290" y="169"/>
                  </a:lnTo>
                  <a:lnTo>
                    <a:pt x="292" y="176"/>
                  </a:lnTo>
                  <a:lnTo>
                    <a:pt x="290" y="186"/>
                  </a:lnTo>
                  <a:lnTo>
                    <a:pt x="292" y="190"/>
                  </a:lnTo>
                  <a:lnTo>
                    <a:pt x="294" y="200"/>
                  </a:lnTo>
                  <a:lnTo>
                    <a:pt x="294" y="208"/>
                  </a:lnTo>
                  <a:lnTo>
                    <a:pt x="290" y="223"/>
                  </a:lnTo>
                  <a:lnTo>
                    <a:pt x="290" y="227"/>
                  </a:lnTo>
                  <a:lnTo>
                    <a:pt x="290" y="229"/>
                  </a:lnTo>
                  <a:lnTo>
                    <a:pt x="288" y="237"/>
                  </a:lnTo>
                  <a:lnTo>
                    <a:pt x="292" y="255"/>
                  </a:lnTo>
                  <a:lnTo>
                    <a:pt x="284" y="259"/>
                  </a:lnTo>
                  <a:lnTo>
                    <a:pt x="278" y="255"/>
                  </a:lnTo>
                  <a:lnTo>
                    <a:pt x="265" y="253"/>
                  </a:lnTo>
                  <a:lnTo>
                    <a:pt x="261" y="249"/>
                  </a:lnTo>
                  <a:lnTo>
                    <a:pt x="257" y="253"/>
                  </a:lnTo>
                  <a:lnTo>
                    <a:pt x="253" y="253"/>
                  </a:lnTo>
                  <a:lnTo>
                    <a:pt x="245" y="251"/>
                  </a:lnTo>
                  <a:lnTo>
                    <a:pt x="235" y="243"/>
                  </a:lnTo>
                  <a:lnTo>
                    <a:pt x="231" y="245"/>
                  </a:lnTo>
                  <a:lnTo>
                    <a:pt x="233" y="253"/>
                  </a:lnTo>
                  <a:lnTo>
                    <a:pt x="226" y="253"/>
                  </a:lnTo>
                  <a:lnTo>
                    <a:pt x="224" y="253"/>
                  </a:lnTo>
                  <a:lnTo>
                    <a:pt x="210" y="266"/>
                  </a:lnTo>
                  <a:lnTo>
                    <a:pt x="212" y="270"/>
                  </a:lnTo>
                  <a:lnTo>
                    <a:pt x="206" y="274"/>
                  </a:lnTo>
                  <a:lnTo>
                    <a:pt x="204" y="274"/>
                  </a:lnTo>
                  <a:lnTo>
                    <a:pt x="198" y="268"/>
                  </a:lnTo>
                  <a:lnTo>
                    <a:pt x="188" y="261"/>
                  </a:lnTo>
                  <a:lnTo>
                    <a:pt x="173" y="263"/>
                  </a:lnTo>
                  <a:lnTo>
                    <a:pt x="167" y="268"/>
                  </a:lnTo>
                  <a:lnTo>
                    <a:pt x="163" y="270"/>
                  </a:lnTo>
                  <a:lnTo>
                    <a:pt x="159" y="268"/>
                  </a:lnTo>
                  <a:lnTo>
                    <a:pt x="155" y="266"/>
                  </a:lnTo>
                  <a:lnTo>
                    <a:pt x="153" y="266"/>
                  </a:lnTo>
                  <a:lnTo>
                    <a:pt x="149" y="266"/>
                  </a:lnTo>
                  <a:lnTo>
                    <a:pt x="147" y="266"/>
                  </a:lnTo>
                  <a:lnTo>
                    <a:pt x="147" y="268"/>
                  </a:lnTo>
                  <a:lnTo>
                    <a:pt x="141" y="274"/>
                  </a:lnTo>
                  <a:lnTo>
                    <a:pt x="132" y="282"/>
                  </a:lnTo>
                  <a:lnTo>
                    <a:pt x="124" y="288"/>
                  </a:lnTo>
                  <a:lnTo>
                    <a:pt x="120" y="290"/>
                  </a:lnTo>
                  <a:lnTo>
                    <a:pt x="118" y="288"/>
                  </a:lnTo>
                  <a:lnTo>
                    <a:pt x="110" y="290"/>
                  </a:lnTo>
                  <a:lnTo>
                    <a:pt x="98" y="290"/>
                  </a:lnTo>
                  <a:lnTo>
                    <a:pt x="88" y="292"/>
                  </a:lnTo>
                  <a:lnTo>
                    <a:pt x="85" y="292"/>
                  </a:lnTo>
                  <a:lnTo>
                    <a:pt x="81" y="292"/>
                  </a:lnTo>
                  <a:lnTo>
                    <a:pt x="77" y="286"/>
                  </a:lnTo>
                  <a:lnTo>
                    <a:pt x="75" y="286"/>
                  </a:lnTo>
                  <a:lnTo>
                    <a:pt x="69" y="286"/>
                  </a:lnTo>
                  <a:lnTo>
                    <a:pt x="67" y="288"/>
                  </a:lnTo>
                  <a:lnTo>
                    <a:pt x="63" y="286"/>
                  </a:lnTo>
                  <a:lnTo>
                    <a:pt x="63" y="282"/>
                  </a:lnTo>
                  <a:lnTo>
                    <a:pt x="63" y="272"/>
                  </a:lnTo>
                  <a:lnTo>
                    <a:pt x="71" y="263"/>
                  </a:lnTo>
                  <a:lnTo>
                    <a:pt x="73" y="259"/>
                  </a:lnTo>
                  <a:lnTo>
                    <a:pt x="71" y="255"/>
                  </a:lnTo>
                  <a:lnTo>
                    <a:pt x="73" y="253"/>
                  </a:lnTo>
                  <a:lnTo>
                    <a:pt x="73" y="247"/>
                  </a:lnTo>
                  <a:lnTo>
                    <a:pt x="75" y="245"/>
                  </a:lnTo>
                  <a:lnTo>
                    <a:pt x="73" y="241"/>
                  </a:lnTo>
                  <a:lnTo>
                    <a:pt x="69" y="241"/>
                  </a:lnTo>
                  <a:lnTo>
                    <a:pt x="67" y="241"/>
                  </a:lnTo>
                  <a:lnTo>
                    <a:pt x="67" y="237"/>
                  </a:lnTo>
                  <a:lnTo>
                    <a:pt x="67" y="235"/>
                  </a:lnTo>
                  <a:lnTo>
                    <a:pt x="75" y="229"/>
                  </a:lnTo>
                  <a:lnTo>
                    <a:pt x="75" y="225"/>
                  </a:lnTo>
                  <a:lnTo>
                    <a:pt x="67" y="212"/>
                  </a:lnTo>
                  <a:lnTo>
                    <a:pt x="65" y="210"/>
                  </a:lnTo>
                  <a:lnTo>
                    <a:pt x="57" y="210"/>
                  </a:lnTo>
                  <a:lnTo>
                    <a:pt x="55" y="208"/>
                  </a:lnTo>
                  <a:lnTo>
                    <a:pt x="57" y="206"/>
                  </a:lnTo>
                  <a:lnTo>
                    <a:pt x="61" y="204"/>
                  </a:lnTo>
                  <a:lnTo>
                    <a:pt x="65" y="202"/>
                  </a:lnTo>
                  <a:lnTo>
                    <a:pt x="69" y="202"/>
                  </a:lnTo>
                  <a:lnTo>
                    <a:pt x="71" y="200"/>
                  </a:lnTo>
                  <a:lnTo>
                    <a:pt x="67" y="180"/>
                  </a:lnTo>
                  <a:lnTo>
                    <a:pt x="63" y="182"/>
                  </a:lnTo>
                  <a:lnTo>
                    <a:pt x="59" y="180"/>
                  </a:lnTo>
                  <a:lnTo>
                    <a:pt x="57" y="178"/>
                  </a:lnTo>
                  <a:lnTo>
                    <a:pt x="53" y="176"/>
                  </a:lnTo>
                  <a:lnTo>
                    <a:pt x="51" y="171"/>
                  </a:lnTo>
                  <a:lnTo>
                    <a:pt x="43" y="171"/>
                  </a:lnTo>
                  <a:lnTo>
                    <a:pt x="38" y="171"/>
                  </a:lnTo>
                  <a:lnTo>
                    <a:pt x="30" y="169"/>
                  </a:lnTo>
                  <a:lnTo>
                    <a:pt x="24" y="169"/>
                  </a:lnTo>
                  <a:lnTo>
                    <a:pt x="10" y="165"/>
                  </a:lnTo>
                  <a:lnTo>
                    <a:pt x="10" y="157"/>
                  </a:lnTo>
                  <a:lnTo>
                    <a:pt x="8" y="153"/>
                  </a:lnTo>
                  <a:lnTo>
                    <a:pt x="2" y="151"/>
                  </a:lnTo>
                  <a:lnTo>
                    <a:pt x="4" y="149"/>
                  </a:lnTo>
                  <a:lnTo>
                    <a:pt x="0" y="141"/>
                  </a:lnTo>
                  <a:lnTo>
                    <a:pt x="2" y="137"/>
                  </a:lnTo>
                  <a:lnTo>
                    <a:pt x="4" y="137"/>
                  </a:lnTo>
                  <a:lnTo>
                    <a:pt x="10" y="141"/>
                  </a:lnTo>
                  <a:lnTo>
                    <a:pt x="18" y="139"/>
                  </a:lnTo>
                  <a:lnTo>
                    <a:pt x="22" y="137"/>
                  </a:lnTo>
                  <a:lnTo>
                    <a:pt x="34" y="137"/>
                  </a:lnTo>
                  <a:lnTo>
                    <a:pt x="30" y="126"/>
                  </a:lnTo>
                  <a:lnTo>
                    <a:pt x="24" y="122"/>
                  </a:lnTo>
                  <a:lnTo>
                    <a:pt x="22" y="118"/>
                  </a:lnTo>
                  <a:lnTo>
                    <a:pt x="24" y="108"/>
                  </a:lnTo>
                  <a:lnTo>
                    <a:pt x="20" y="104"/>
                  </a:lnTo>
                  <a:lnTo>
                    <a:pt x="22" y="102"/>
                  </a:lnTo>
                  <a:lnTo>
                    <a:pt x="22" y="98"/>
                  </a:lnTo>
                  <a:lnTo>
                    <a:pt x="18" y="84"/>
                  </a:lnTo>
                  <a:lnTo>
                    <a:pt x="28" y="77"/>
                  </a:lnTo>
                  <a:lnTo>
                    <a:pt x="34" y="75"/>
                  </a:lnTo>
                  <a:lnTo>
                    <a:pt x="36" y="73"/>
                  </a:lnTo>
                  <a:lnTo>
                    <a:pt x="30" y="67"/>
                  </a:lnTo>
                  <a:lnTo>
                    <a:pt x="32" y="65"/>
                  </a:lnTo>
                  <a:lnTo>
                    <a:pt x="38" y="61"/>
                  </a:lnTo>
                  <a:lnTo>
                    <a:pt x="43" y="49"/>
                  </a:lnTo>
                  <a:lnTo>
                    <a:pt x="45" y="49"/>
                  </a:lnTo>
                  <a:lnTo>
                    <a:pt x="49" y="41"/>
                  </a:lnTo>
                  <a:lnTo>
                    <a:pt x="53" y="41"/>
                  </a:lnTo>
                  <a:lnTo>
                    <a:pt x="59" y="39"/>
                  </a:lnTo>
                  <a:lnTo>
                    <a:pt x="59" y="34"/>
                  </a:lnTo>
                  <a:lnTo>
                    <a:pt x="57" y="30"/>
                  </a:lnTo>
                  <a:lnTo>
                    <a:pt x="55" y="28"/>
                  </a:lnTo>
                  <a:lnTo>
                    <a:pt x="55" y="26"/>
                  </a:lnTo>
                  <a:lnTo>
                    <a:pt x="53" y="24"/>
                  </a:lnTo>
                  <a:lnTo>
                    <a:pt x="57" y="18"/>
                  </a:lnTo>
                  <a:lnTo>
                    <a:pt x="61" y="14"/>
                  </a:lnTo>
                  <a:lnTo>
                    <a:pt x="61" y="10"/>
                  </a:lnTo>
                  <a:lnTo>
                    <a:pt x="65" y="8"/>
                  </a:lnTo>
                  <a:lnTo>
                    <a:pt x="67" y="4"/>
                  </a:lnTo>
                  <a:lnTo>
                    <a:pt x="73" y="6"/>
                  </a:lnTo>
                  <a:lnTo>
                    <a:pt x="79" y="8"/>
                  </a:lnTo>
                  <a:lnTo>
                    <a:pt x="92" y="4"/>
                  </a:lnTo>
                  <a:lnTo>
                    <a:pt x="98" y="4"/>
                  </a:lnTo>
                  <a:lnTo>
                    <a:pt x="100" y="2"/>
                  </a:lnTo>
                  <a:lnTo>
                    <a:pt x="10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1" name="Freeform 662"/>
            <p:cNvSpPr>
              <a:spLocks/>
            </p:cNvSpPr>
            <p:nvPr/>
          </p:nvSpPr>
          <p:spPr bwMode="auto">
            <a:xfrm>
              <a:off x="8453438" y="2459038"/>
              <a:ext cx="739775" cy="560388"/>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2" name="Freeform 663"/>
            <p:cNvSpPr>
              <a:spLocks/>
            </p:cNvSpPr>
            <p:nvPr/>
          </p:nvSpPr>
          <p:spPr bwMode="auto">
            <a:xfrm>
              <a:off x="6313488" y="3081338"/>
              <a:ext cx="771525" cy="88900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3" name="Freeform 664"/>
            <p:cNvSpPr>
              <a:spLocks/>
            </p:cNvSpPr>
            <p:nvPr/>
          </p:nvSpPr>
          <p:spPr bwMode="auto">
            <a:xfrm>
              <a:off x="7178675" y="3062288"/>
              <a:ext cx="619125" cy="808038"/>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4" name="Freeform 665"/>
            <p:cNvSpPr>
              <a:spLocks/>
            </p:cNvSpPr>
            <p:nvPr/>
          </p:nvSpPr>
          <p:spPr bwMode="auto">
            <a:xfrm>
              <a:off x="7175500" y="2039938"/>
              <a:ext cx="130175" cy="87313"/>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5" name="Freeform 666"/>
            <p:cNvSpPr>
              <a:spLocks/>
            </p:cNvSpPr>
            <p:nvPr/>
          </p:nvSpPr>
          <p:spPr bwMode="auto">
            <a:xfrm>
              <a:off x="6902450" y="2114550"/>
              <a:ext cx="617538" cy="561975"/>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6" name="Freeform 667"/>
            <p:cNvSpPr>
              <a:spLocks/>
            </p:cNvSpPr>
            <p:nvPr/>
          </p:nvSpPr>
          <p:spPr bwMode="auto">
            <a:xfrm>
              <a:off x="7194550" y="2322513"/>
              <a:ext cx="811213" cy="846138"/>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7" name="Freeform 668"/>
            <p:cNvSpPr>
              <a:spLocks/>
            </p:cNvSpPr>
            <p:nvPr/>
          </p:nvSpPr>
          <p:spPr bwMode="auto">
            <a:xfrm>
              <a:off x="7996238" y="2286000"/>
              <a:ext cx="590550" cy="614363"/>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8" name="Freeform 66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9" name="Freeform 670"/>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0" name="Freeform 671"/>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1" name="Freeform 672"/>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2" name="Freeform 673"/>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3" name="Freeform 67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4" name="Freeform 67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5" name="Freeform 676"/>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6" name="Freeform 677"/>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7" name="Freeform 678"/>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8" name="Freeform 679"/>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9" name="Freeform 680"/>
            <p:cNvSpPr>
              <a:spLocks/>
            </p:cNvSpPr>
            <p:nvPr/>
          </p:nvSpPr>
          <p:spPr bwMode="auto">
            <a:xfrm>
              <a:off x="6448425" y="1468438"/>
              <a:ext cx="857250" cy="857250"/>
            </a:xfrm>
            <a:custGeom>
              <a:avLst/>
              <a:gdLst>
                <a:gd name="T0" fmla="*/ 434 w 540"/>
                <a:gd name="T1" fmla="*/ 31 h 540"/>
                <a:gd name="T2" fmla="*/ 317 w 540"/>
                <a:gd name="T3" fmla="*/ 66 h 540"/>
                <a:gd name="T4" fmla="*/ 252 w 540"/>
                <a:gd name="T5" fmla="*/ 37 h 540"/>
                <a:gd name="T6" fmla="*/ 239 w 540"/>
                <a:gd name="T7" fmla="*/ 43 h 540"/>
                <a:gd name="T8" fmla="*/ 235 w 540"/>
                <a:gd name="T9" fmla="*/ 47 h 540"/>
                <a:gd name="T10" fmla="*/ 166 w 540"/>
                <a:gd name="T11" fmla="*/ 131 h 540"/>
                <a:gd name="T12" fmla="*/ 96 w 540"/>
                <a:gd name="T13" fmla="*/ 225 h 540"/>
                <a:gd name="T14" fmla="*/ 49 w 540"/>
                <a:gd name="T15" fmla="*/ 311 h 540"/>
                <a:gd name="T16" fmla="*/ 4 w 540"/>
                <a:gd name="T17" fmla="*/ 436 h 540"/>
                <a:gd name="T18" fmla="*/ 6 w 540"/>
                <a:gd name="T19" fmla="*/ 497 h 540"/>
                <a:gd name="T20" fmla="*/ 11 w 540"/>
                <a:gd name="T21" fmla="*/ 524 h 540"/>
                <a:gd name="T22" fmla="*/ 13 w 540"/>
                <a:gd name="T23" fmla="*/ 521 h 540"/>
                <a:gd name="T24" fmla="*/ 21 w 540"/>
                <a:gd name="T25" fmla="*/ 499 h 540"/>
                <a:gd name="T26" fmla="*/ 13 w 540"/>
                <a:gd name="T27" fmla="*/ 481 h 540"/>
                <a:gd name="T28" fmla="*/ 9 w 540"/>
                <a:gd name="T29" fmla="*/ 464 h 540"/>
                <a:gd name="T30" fmla="*/ 11 w 540"/>
                <a:gd name="T31" fmla="*/ 438 h 540"/>
                <a:gd name="T32" fmla="*/ 27 w 540"/>
                <a:gd name="T33" fmla="*/ 438 h 540"/>
                <a:gd name="T34" fmla="*/ 45 w 540"/>
                <a:gd name="T35" fmla="*/ 452 h 540"/>
                <a:gd name="T36" fmla="*/ 62 w 540"/>
                <a:gd name="T37" fmla="*/ 505 h 540"/>
                <a:gd name="T38" fmla="*/ 78 w 540"/>
                <a:gd name="T39" fmla="*/ 530 h 540"/>
                <a:gd name="T40" fmla="*/ 131 w 540"/>
                <a:gd name="T41" fmla="*/ 536 h 540"/>
                <a:gd name="T42" fmla="*/ 147 w 540"/>
                <a:gd name="T43" fmla="*/ 528 h 540"/>
                <a:gd name="T44" fmla="*/ 166 w 540"/>
                <a:gd name="T45" fmla="*/ 540 h 540"/>
                <a:gd name="T46" fmla="*/ 188 w 540"/>
                <a:gd name="T47" fmla="*/ 532 h 540"/>
                <a:gd name="T48" fmla="*/ 184 w 540"/>
                <a:gd name="T49" fmla="*/ 515 h 540"/>
                <a:gd name="T50" fmla="*/ 178 w 540"/>
                <a:gd name="T51" fmla="*/ 509 h 540"/>
                <a:gd name="T52" fmla="*/ 158 w 540"/>
                <a:gd name="T53" fmla="*/ 505 h 540"/>
                <a:gd name="T54" fmla="*/ 168 w 540"/>
                <a:gd name="T55" fmla="*/ 477 h 540"/>
                <a:gd name="T56" fmla="*/ 176 w 540"/>
                <a:gd name="T57" fmla="*/ 462 h 540"/>
                <a:gd name="T58" fmla="*/ 156 w 540"/>
                <a:gd name="T59" fmla="*/ 440 h 540"/>
                <a:gd name="T60" fmla="*/ 168 w 540"/>
                <a:gd name="T61" fmla="*/ 417 h 540"/>
                <a:gd name="T62" fmla="*/ 199 w 540"/>
                <a:gd name="T63" fmla="*/ 401 h 540"/>
                <a:gd name="T64" fmla="*/ 221 w 540"/>
                <a:gd name="T65" fmla="*/ 393 h 540"/>
                <a:gd name="T66" fmla="*/ 256 w 540"/>
                <a:gd name="T67" fmla="*/ 342 h 540"/>
                <a:gd name="T68" fmla="*/ 258 w 540"/>
                <a:gd name="T69" fmla="*/ 305 h 540"/>
                <a:gd name="T70" fmla="*/ 272 w 540"/>
                <a:gd name="T71" fmla="*/ 274 h 540"/>
                <a:gd name="T72" fmla="*/ 274 w 540"/>
                <a:gd name="T73" fmla="*/ 262 h 540"/>
                <a:gd name="T74" fmla="*/ 284 w 540"/>
                <a:gd name="T75" fmla="*/ 241 h 540"/>
                <a:gd name="T76" fmla="*/ 303 w 540"/>
                <a:gd name="T77" fmla="*/ 237 h 540"/>
                <a:gd name="T78" fmla="*/ 323 w 540"/>
                <a:gd name="T79" fmla="*/ 241 h 540"/>
                <a:gd name="T80" fmla="*/ 358 w 540"/>
                <a:gd name="T81" fmla="*/ 237 h 540"/>
                <a:gd name="T82" fmla="*/ 366 w 540"/>
                <a:gd name="T83" fmla="*/ 225 h 540"/>
                <a:gd name="T84" fmla="*/ 385 w 540"/>
                <a:gd name="T85" fmla="*/ 217 h 540"/>
                <a:gd name="T86" fmla="*/ 391 w 540"/>
                <a:gd name="T87" fmla="*/ 205 h 540"/>
                <a:gd name="T88" fmla="*/ 391 w 540"/>
                <a:gd name="T89" fmla="*/ 192 h 540"/>
                <a:gd name="T90" fmla="*/ 403 w 540"/>
                <a:gd name="T91" fmla="*/ 192 h 540"/>
                <a:gd name="T92" fmla="*/ 432 w 540"/>
                <a:gd name="T93" fmla="*/ 205 h 540"/>
                <a:gd name="T94" fmla="*/ 444 w 540"/>
                <a:gd name="T95" fmla="*/ 184 h 540"/>
                <a:gd name="T96" fmla="*/ 476 w 540"/>
                <a:gd name="T97" fmla="*/ 170 h 540"/>
                <a:gd name="T98" fmla="*/ 511 w 540"/>
                <a:gd name="T99" fmla="*/ 176 h 540"/>
                <a:gd name="T100" fmla="*/ 530 w 540"/>
                <a:gd name="T101" fmla="*/ 158 h 540"/>
                <a:gd name="T102" fmla="*/ 532 w 540"/>
                <a:gd name="T103" fmla="*/ 106 h 540"/>
                <a:gd name="T104" fmla="*/ 519 w 540"/>
                <a:gd name="T105"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0" h="540">
                  <a:moveTo>
                    <a:pt x="497" y="4"/>
                  </a:moveTo>
                  <a:lnTo>
                    <a:pt x="491" y="6"/>
                  </a:lnTo>
                  <a:lnTo>
                    <a:pt x="479" y="4"/>
                  </a:lnTo>
                  <a:lnTo>
                    <a:pt x="464" y="6"/>
                  </a:lnTo>
                  <a:lnTo>
                    <a:pt x="434" y="31"/>
                  </a:lnTo>
                  <a:lnTo>
                    <a:pt x="421" y="41"/>
                  </a:lnTo>
                  <a:lnTo>
                    <a:pt x="376" y="59"/>
                  </a:lnTo>
                  <a:lnTo>
                    <a:pt x="354" y="63"/>
                  </a:lnTo>
                  <a:lnTo>
                    <a:pt x="321" y="66"/>
                  </a:lnTo>
                  <a:lnTo>
                    <a:pt x="317" y="66"/>
                  </a:lnTo>
                  <a:lnTo>
                    <a:pt x="303" y="57"/>
                  </a:lnTo>
                  <a:lnTo>
                    <a:pt x="274" y="45"/>
                  </a:lnTo>
                  <a:lnTo>
                    <a:pt x="258" y="41"/>
                  </a:lnTo>
                  <a:lnTo>
                    <a:pt x="254" y="37"/>
                  </a:lnTo>
                  <a:lnTo>
                    <a:pt x="252" y="37"/>
                  </a:lnTo>
                  <a:lnTo>
                    <a:pt x="244" y="41"/>
                  </a:lnTo>
                  <a:lnTo>
                    <a:pt x="241" y="39"/>
                  </a:lnTo>
                  <a:lnTo>
                    <a:pt x="239" y="39"/>
                  </a:lnTo>
                  <a:lnTo>
                    <a:pt x="241" y="41"/>
                  </a:lnTo>
                  <a:lnTo>
                    <a:pt x="239" y="43"/>
                  </a:lnTo>
                  <a:lnTo>
                    <a:pt x="237" y="43"/>
                  </a:lnTo>
                  <a:lnTo>
                    <a:pt x="237" y="41"/>
                  </a:lnTo>
                  <a:lnTo>
                    <a:pt x="235" y="43"/>
                  </a:lnTo>
                  <a:lnTo>
                    <a:pt x="235" y="45"/>
                  </a:lnTo>
                  <a:lnTo>
                    <a:pt x="235" y="47"/>
                  </a:lnTo>
                  <a:lnTo>
                    <a:pt x="209" y="88"/>
                  </a:lnTo>
                  <a:lnTo>
                    <a:pt x="197" y="108"/>
                  </a:lnTo>
                  <a:lnTo>
                    <a:pt x="176" y="129"/>
                  </a:lnTo>
                  <a:lnTo>
                    <a:pt x="170" y="131"/>
                  </a:lnTo>
                  <a:lnTo>
                    <a:pt x="166" y="131"/>
                  </a:lnTo>
                  <a:lnTo>
                    <a:pt x="137" y="174"/>
                  </a:lnTo>
                  <a:lnTo>
                    <a:pt x="131" y="184"/>
                  </a:lnTo>
                  <a:lnTo>
                    <a:pt x="123" y="194"/>
                  </a:lnTo>
                  <a:lnTo>
                    <a:pt x="103" y="221"/>
                  </a:lnTo>
                  <a:lnTo>
                    <a:pt x="96" y="225"/>
                  </a:lnTo>
                  <a:lnTo>
                    <a:pt x="92" y="227"/>
                  </a:lnTo>
                  <a:lnTo>
                    <a:pt x="90" y="233"/>
                  </a:lnTo>
                  <a:lnTo>
                    <a:pt x="76" y="256"/>
                  </a:lnTo>
                  <a:lnTo>
                    <a:pt x="56" y="295"/>
                  </a:lnTo>
                  <a:lnTo>
                    <a:pt x="49" y="311"/>
                  </a:lnTo>
                  <a:lnTo>
                    <a:pt x="41" y="325"/>
                  </a:lnTo>
                  <a:lnTo>
                    <a:pt x="25" y="362"/>
                  </a:lnTo>
                  <a:lnTo>
                    <a:pt x="17" y="387"/>
                  </a:lnTo>
                  <a:lnTo>
                    <a:pt x="9" y="413"/>
                  </a:lnTo>
                  <a:lnTo>
                    <a:pt x="4" y="436"/>
                  </a:lnTo>
                  <a:lnTo>
                    <a:pt x="2" y="456"/>
                  </a:lnTo>
                  <a:lnTo>
                    <a:pt x="2" y="474"/>
                  </a:lnTo>
                  <a:lnTo>
                    <a:pt x="0" y="495"/>
                  </a:lnTo>
                  <a:lnTo>
                    <a:pt x="2" y="497"/>
                  </a:lnTo>
                  <a:lnTo>
                    <a:pt x="6" y="497"/>
                  </a:lnTo>
                  <a:lnTo>
                    <a:pt x="6" y="499"/>
                  </a:lnTo>
                  <a:lnTo>
                    <a:pt x="9" y="505"/>
                  </a:lnTo>
                  <a:lnTo>
                    <a:pt x="11" y="509"/>
                  </a:lnTo>
                  <a:lnTo>
                    <a:pt x="9" y="524"/>
                  </a:lnTo>
                  <a:lnTo>
                    <a:pt x="11" y="524"/>
                  </a:lnTo>
                  <a:lnTo>
                    <a:pt x="11" y="521"/>
                  </a:lnTo>
                  <a:lnTo>
                    <a:pt x="11" y="515"/>
                  </a:lnTo>
                  <a:lnTo>
                    <a:pt x="13" y="509"/>
                  </a:lnTo>
                  <a:lnTo>
                    <a:pt x="15" y="513"/>
                  </a:lnTo>
                  <a:lnTo>
                    <a:pt x="13" y="521"/>
                  </a:lnTo>
                  <a:lnTo>
                    <a:pt x="15" y="521"/>
                  </a:lnTo>
                  <a:lnTo>
                    <a:pt x="19" y="519"/>
                  </a:lnTo>
                  <a:lnTo>
                    <a:pt x="19" y="509"/>
                  </a:lnTo>
                  <a:lnTo>
                    <a:pt x="21" y="503"/>
                  </a:lnTo>
                  <a:lnTo>
                    <a:pt x="21" y="499"/>
                  </a:lnTo>
                  <a:lnTo>
                    <a:pt x="23" y="495"/>
                  </a:lnTo>
                  <a:lnTo>
                    <a:pt x="21" y="489"/>
                  </a:lnTo>
                  <a:lnTo>
                    <a:pt x="19" y="487"/>
                  </a:lnTo>
                  <a:lnTo>
                    <a:pt x="15" y="483"/>
                  </a:lnTo>
                  <a:lnTo>
                    <a:pt x="13" y="481"/>
                  </a:lnTo>
                  <a:lnTo>
                    <a:pt x="11" y="474"/>
                  </a:lnTo>
                  <a:lnTo>
                    <a:pt x="11" y="472"/>
                  </a:lnTo>
                  <a:lnTo>
                    <a:pt x="9" y="472"/>
                  </a:lnTo>
                  <a:lnTo>
                    <a:pt x="6" y="468"/>
                  </a:lnTo>
                  <a:lnTo>
                    <a:pt x="9" y="464"/>
                  </a:lnTo>
                  <a:lnTo>
                    <a:pt x="11" y="458"/>
                  </a:lnTo>
                  <a:lnTo>
                    <a:pt x="13" y="452"/>
                  </a:lnTo>
                  <a:lnTo>
                    <a:pt x="13" y="446"/>
                  </a:lnTo>
                  <a:lnTo>
                    <a:pt x="11" y="442"/>
                  </a:lnTo>
                  <a:lnTo>
                    <a:pt x="11" y="438"/>
                  </a:lnTo>
                  <a:lnTo>
                    <a:pt x="15" y="436"/>
                  </a:lnTo>
                  <a:lnTo>
                    <a:pt x="19" y="440"/>
                  </a:lnTo>
                  <a:lnTo>
                    <a:pt x="21" y="438"/>
                  </a:lnTo>
                  <a:lnTo>
                    <a:pt x="23" y="436"/>
                  </a:lnTo>
                  <a:lnTo>
                    <a:pt x="27" y="438"/>
                  </a:lnTo>
                  <a:lnTo>
                    <a:pt x="29" y="440"/>
                  </a:lnTo>
                  <a:lnTo>
                    <a:pt x="31" y="442"/>
                  </a:lnTo>
                  <a:lnTo>
                    <a:pt x="35" y="444"/>
                  </a:lnTo>
                  <a:lnTo>
                    <a:pt x="39" y="446"/>
                  </a:lnTo>
                  <a:lnTo>
                    <a:pt x="45" y="452"/>
                  </a:lnTo>
                  <a:lnTo>
                    <a:pt x="49" y="460"/>
                  </a:lnTo>
                  <a:lnTo>
                    <a:pt x="49" y="468"/>
                  </a:lnTo>
                  <a:lnTo>
                    <a:pt x="53" y="481"/>
                  </a:lnTo>
                  <a:lnTo>
                    <a:pt x="56" y="493"/>
                  </a:lnTo>
                  <a:lnTo>
                    <a:pt x="62" y="505"/>
                  </a:lnTo>
                  <a:lnTo>
                    <a:pt x="70" y="511"/>
                  </a:lnTo>
                  <a:lnTo>
                    <a:pt x="72" y="515"/>
                  </a:lnTo>
                  <a:lnTo>
                    <a:pt x="72" y="519"/>
                  </a:lnTo>
                  <a:lnTo>
                    <a:pt x="74" y="524"/>
                  </a:lnTo>
                  <a:lnTo>
                    <a:pt x="78" y="530"/>
                  </a:lnTo>
                  <a:lnTo>
                    <a:pt x="80" y="534"/>
                  </a:lnTo>
                  <a:lnTo>
                    <a:pt x="84" y="540"/>
                  </a:lnTo>
                  <a:lnTo>
                    <a:pt x="129" y="540"/>
                  </a:lnTo>
                  <a:lnTo>
                    <a:pt x="129" y="540"/>
                  </a:lnTo>
                  <a:lnTo>
                    <a:pt x="131" y="536"/>
                  </a:lnTo>
                  <a:lnTo>
                    <a:pt x="133" y="534"/>
                  </a:lnTo>
                  <a:lnTo>
                    <a:pt x="137" y="532"/>
                  </a:lnTo>
                  <a:lnTo>
                    <a:pt x="145" y="528"/>
                  </a:lnTo>
                  <a:lnTo>
                    <a:pt x="145" y="528"/>
                  </a:lnTo>
                  <a:lnTo>
                    <a:pt x="147" y="528"/>
                  </a:lnTo>
                  <a:lnTo>
                    <a:pt x="150" y="528"/>
                  </a:lnTo>
                  <a:lnTo>
                    <a:pt x="156" y="532"/>
                  </a:lnTo>
                  <a:lnTo>
                    <a:pt x="162" y="534"/>
                  </a:lnTo>
                  <a:lnTo>
                    <a:pt x="164" y="536"/>
                  </a:lnTo>
                  <a:lnTo>
                    <a:pt x="166" y="540"/>
                  </a:lnTo>
                  <a:lnTo>
                    <a:pt x="168" y="540"/>
                  </a:lnTo>
                  <a:lnTo>
                    <a:pt x="182" y="540"/>
                  </a:lnTo>
                  <a:lnTo>
                    <a:pt x="182" y="540"/>
                  </a:lnTo>
                  <a:lnTo>
                    <a:pt x="184" y="536"/>
                  </a:lnTo>
                  <a:lnTo>
                    <a:pt x="188" y="532"/>
                  </a:lnTo>
                  <a:lnTo>
                    <a:pt x="192" y="528"/>
                  </a:lnTo>
                  <a:lnTo>
                    <a:pt x="192" y="524"/>
                  </a:lnTo>
                  <a:lnTo>
                    <a:pt x="188" y="521"/>
                  </a:lnTo>
                  <a:lnTo>
                    <a:pt x="182" y="521"/>
                  </a:lnTo>
                  <a:lnTo>
                    <a:pt x="184" y="515"/>
                  </a:lnTo>
                  <a:lnTo>
                    <a:pt x="186" y="511"/>
                  </a:lnTo>
                  <a:lnTo>
                    <a:pt x="186" y="509"/>
                  </a:lnTo>
                  <a:lnTo>
                    <a:pt x="184" y="507"/>
                  </a:lnTo>
                  <a:lnTo>
                    <a:pt x="180" y="507"/>
                  </a:lnTo>
                  <a:lnTo>
                    <a:pt x="178" y="509"/>
                  </a:lnTo>
                  <a:lnTo>
                    <a:pt x="178" y="505"/>
                  </a:lnTo>
                  <a:lnTo>
                    <a:pt x="164" y="507"/>
                  </a:lnTo>
                  <a:lnTo>
                    <a:pt x="160" y="509"/>
                  </a:lnTo>
                  <a:lnTo>
                    <a:pt x="158" y="507"/>
                  </a:lnTo>
                  <a:lnTo>
                    <a:pt x="158" y="505"/>
                  </a:lnTo>
                  <a:lnTo>
                    <a:pt x="160" y="501"/>
                  </a:lnTo>
                  <a:lnTo>
                    <a:pt x="162" y="495"/>
                  </a:lnTo>
                  <a:lnTo>
                    <a:pt x="166" y="489"/>
                  </a:lnTo>
                  <a:lnTo>
                    <a:pt x="166" y="483"/>
                  </a:lnTo>
                  <a:lnTo>
                    <a:pt x="168" y="477"/>
                  </a:lnTo>
                  <a:lnTo>
                    <a:pt x="170" y="468"/>
                  </a:lnTo>
                  <a:lnTo>
                    <a:pt x="172" y="466"/>
                  </a:lnTo>
                  <a:lnTo>
                    <a:pt x="174" y="464"/>
                  </a:lnTo>
                  <a:lnTo>
                    <a:pt x="176" y="462"/>
                  </a:lnTo>
                  <a:lnTo>
                    <a:pt x="176" y="462"/>
                  </a:lnTo>
                  <a:lnTo>
                    <a:pt x="176" y="460"/>
                  </a:lnTo>
                  <a:lnTo>
                    <a:pt x="168" y="454"/>
                  </a:lnTo>
                  <a:lnTo>
                    <a:pt x="166" y="448"/>
                  </a:lnTo>
                  <a:lnTo>
                    <a:pt x="160" y="446"/>
                  </a:lnTo>
                  <a:lnTo>
                    <a:pt x="156" y="440"/>
                  </a:lnTo>
                  <a:lnTo>
                    <a:pt x="156" y="436"/>
                  </a:lnTo>
                  <a:lnTo>
                    <a:pt x="156" y="432"/>
                  </a:lnTo>
                  <a:lnTo>
                    <a:pt x="158" y="427"/>
                  </a:lnTo>
                  <a:lnTo>
                    <a:pt x="162" y="423"/>
                  </a:lnTo>
                  <a:lnTo>
                    <a:pt x="168" y="417"/>
                  </a:lnTo>
                  <a:lnTo>
                    <a:pt x="174" y="413"/>
                  </a:lnTo>
                  <a:lnTo>
                    <a:pt x="180" y="409"/>
                  </a:lnTo>
                  <a:lnTo>
                    <a:pt x="188" y="403"/>
                  </a:lnTo>
                  <a:lnTo>
                    <a:pt x="197" y="405"/>
                  </a:lnTo>
                  <a:lnTo>
                    <a:pt x="199" y="401"/>
                  </a:lnTo>
                  <a:lnTo>
                    <a:pt x="197" y="397"/>
                  </a:lnTo>
                  <a:lnTo>
                    <a:pt x="197" y="393"/>
                  </a:lnTo>
                  <a:lnTo>
                    <a:pt x="203" y="393"/>
                  </a:lnTo>
                  <a:lnTo>
                    <a:pt x="211" y="393"/>
                  </a:lnTo>
                  <a:lnTo>
                    <a:pt x="221" y="393"/>
                  </a:lnTo>
                  <a:lnTo>
                    <a:pt x="225" y="389"/>
                  </a:lnTo>
                  <a:lnTo>
                    <a:pt x="229" y="380"/>
                  </a:lnTo>
                  <a:lnTo>
                    <a:pt x="246" y="360"/>
                  </a:lnTo>
                  <a:lnTo>
                    <a:pt x="248" y="358"/>
                  </a:lnTo>
                  <a:lnTo>
                    <a:pt x="256" y="342"/>
                  </a:lnTo>
                  <a:lnTo>
                    <a:pt x="256" y="335"/>
                  </a:lnTo>
                  <a:lnTo>
                    <a:pt x="258" y="327"/>
                  </a:lnTo>
                  <a:lnTo>
                    <a:pt x="256" y="319"/>
                  </a:lnTo>
                  <a:lnTo>
                    <a:pt x="256" y="313"/>
                  </a:lnTo>
                  <a:lnTo>
                    <a:pt x="258" y="305"/>
                  </a:lnTo>
                  <a:lnTo>
                    <a:pt x="266" y="290"/>
                  </a:lnTo>
                  <a:lnTo>
                    <a:pt x="266" y="284"/>
                  </a:lnTo>
                  <a:lnTo>
                    <a:pt x="268" y="280"/>
                  </a:lnTo>
                  <a:lnTo>
                    <a:pt x="270" y="278"/>
                  </a:lnTo>
                  <a:lnTo>
                    <a:pt x="272" y="274"/>
                  </a:lnTo>
                  <a:lnTo>
                    <a:pt x="276" y="272"/>
                  </a:lnTo>
                  <a:lnTo>
                    <a:pt x="276" y="270"/>
                  </a:lnTo>
                  <a:lnTo>
                    <a:pt x="276" y="266"/>
                  </a:lnTo>
                  <a:lnTo>
                    <a:pt x="276" y="264"/>
                  </a:lnTo>
                  <a:lnTo>
                    <a:pt x="274" y="262"/>
                  </a:lnTo>
                  <a:lnTo>
                    <a:pt x="276" y="254"/>
                  </a:lnTo>
                  <a:lnTo>
                    <a:pt x="276" y="250"/>
                  </a:lnTo>
                  <a:lnTo>
                    <a:pt x="278" y="245"/>
                  </a:lnTo>
                  <a:lnTo>
                    <a:pt x="282" y="241"/>
                  </a:lnTo>
                  <a:lnTo>
                    <a:pt x="284" y="241"/>
                  </a:lnTo>
                  <a:lnTo>
                    <a:pt x="288" y="241"/>
                  </a:lnTo>
                  <a:lnTo>
                    <a:pt x="297" y="241"/>
                  </a:lnTo>
                  <a:lnTo>
                    <a:pt x="299" y="237"/>
                  </a:lnTo>
                  <a:lnTo>
                    <a:pt x="301" y="237"/>
                  </a:lnTo>
                  <a:lnTo>
                    <a:pt x="303" y="237"/>
                  </a:lnTo>
                  <a:lnTo>
                    <a:pt x="305" y="237"/>
                  </a:lnTo>
                  <a:lnTo>
                    <a:pt x="307" y="239"/>
                  </a:lnTo>
                  <a:lnTo>
                    <a:pt x="313" y="241"/>
                  </a:lnTo>
                  <a:lnTo>
                    <a:pt x="319" y="241"/>
                  </a:lnTo>
                  <a:lnTo>
                    <a:pt x="323" y="241"/>
                  </a:lnTo>
                  <a:lnTo>
                    <a:pt x="338" y="248"/>
                  </a:lnTo>
                  <a:lnTo>
                    <a:pt x="340" y="248"/>
                  </a:lnTo>
                  <a:lnTo>
                    <a:pt x="352" y="241"/>
                  </a:lnTo>
                  <a:lnTo>
                    <a:pt x="356" y="239"/>
                  </a:lnTo>
                  <a:lnTo>
                    <a:pt x="358" y="237"/>
                  </a:lnTo>
                  <a:lnTo>
                    <a:pt x="358" y="235"/>
                  </a:lnTo>
                  <a:lnTo>
                    <a:pt x="358" y="231"/>
                  </a:lnTo>
                  <a:lnTo>
                    <a:pt x="360" y="229"/>
                  </a:lnTo>
                  <a:lnTo>
                    <a:pt x="364" y="227"/>
                  </a:lnTo>
                  <a:lnTo>
                    <a:pt x="366" y="225"/>
                  </a:lnTo>
                  <a:lnTo>
                    <a:pt x="380" y="225"/>
                  </a:lnTo>
                  <a:lnTo>
                    <a:pt x="380" y="223"/>
                  </a:lnTo>
                  <a:lnTo>
                    <a:pt x="382" y="221"/>
                  </a:lnTo>
                  <a:lnTo>
                    <a:pt x="385" y="219"/>
                  </a:lnTo>
                  <a:lnTo>
                    <a:pt x="385" y="217"/>
                  </a:lnTo>
                  <a:lnTo>
                    <a:pt x="389" y="213"/>
                  </a:lnTo>
                  <a:lnTo>
                    <a:pt x="393" y="209"/>
                  </a:lnTo>
                  <a:lnTo>
                    <a:pt x="393" y="207"/>
                  </a:lnTo>
                  <a:lnTo>
                    <a:pt x="393" y="207"/>
                  </a:lnTo>
                  <a:lnTo>
                    <a:pt x="391" y="205"/>
                  </a:lnTo>
                  <a:lnTo>
                    <a:pt x="385" y="200"/>
                  </a:lnTo>
                  <a:lnTo>
                    <a:pt x="382" y="198"/>
                  </a:lnTo>
                  <a:lnTo>
                    <a:pt x="385" y="194"/>
                  </a:lnTo>
                  <a:lnTo>
                    <a:pt x="385" y="192"/>
                  </a:lnTo>
                  <a:lnTo>
                    <a:pt x="391" y="192"/>
                  </a:lnTo>
                  <a:lnTo>
                    <a:pt x="393" y="188"/>
                  </a:lnTo>
                  <a:lnTo>
                    <a:pt x="399" y="188"/>
                  </a:lnTo>
                  <a:lnTo>
                    <a:pt x="399" y="192"/>
                  </a:lnTo>
                  <a:lnTo>
                    <a:pt x="401" y="192"/>
                  </a:lnTo>
                  <a:lnTo>
                    <a:pt x="403" y="192"/>
                  </a:lnTo>
                  <a:lnTo>
                    <a:pt x="405" y="190"/>
                  </a:lnTo>
                  <a:lnTo>
                    <a:pt x="421" y="194"/>
                  </a:lnTo>
                  <a:lnTo>
                    <a:pt x="423" y="200"/>
                  </a:lnTo>
                  <a:lnTo>
                    <a:pt x="427" y="203"/>
                  </a:lnTo>
                  <a:lnTo>
                    <a:pt x="432" y="205"/>
                  </a:lnTo>
                  <a:lnTo>
                    <a:pt x="434" y="205"/>
                  </a:lnTo>
                  <a:lnTo>
                    <a:pt x="438" y="205"/>
                  </a:lnTo>
                  <a:lnTo>
                    <a:pt x="438" y="198"/>
                  </a:lnTo>
                  <a:lnTo>
                    <a:pt x="438" y="192"/>
                  </a:lnTo>
                  <a:lnTo>
                    <a:pt x="444" y="184"/>
                  </a:lnTo>
                  <a:lnTo>
                    <a:pt x="454" y="176"/>
                  </a:lnTo>
                  <a:lnTo>
                    <a:pt x="462" y="178"/>
                  </a:lnTo>
                  <a:lnTo>
                    <a:pt x="468" y="176"/>
                  </a:lnTo>
                  <a:lnTo>
                    <a:pt x="470" y="174"/>
                  </a:lnTo>
                  <a:lnTo>
                    <a:pt x="476" y="170"/>
                  </a:lnTo>
                  <a:lnTo>
                    <a:pt x="497" y="160"/>
                  </a:lnTo>
                  <a:lnTo>
                    <a:pt x="507" y="162"/>
                  </a:lnTo>
                  <a:lnTo>
                    <a:pt x="509" y="166"/>
                  </a:lnTo>
                  <a:lnTo>
                    <a:pt x="509" y="172"/>
                  </a:lnTo>
                  <a:lnTo>
                    <a:pt x="511" y="176"/>
                  </a:lnTo>
                  <a:lnTo>
                    <a:pt x="511" y="176"/>
                  </a:lnTo>
                  <a:lnTo>
                    <a:pt x="515" y="174"/>
                  </a:lnTo>
                  <a:lnTo>
                    <a:pt x="534" y="160"/>
                  </a:lnTo>
                  <a:lnTo>
                    <a:pt x="528" y="160"/>
                  </a:lnTo>
                  <a:lnTo>
                    <a:pt x="530" y="158"/>
                  </a:lnTo>
                  <a:lnTo>
                    <a:pt x="540" y="153"/>
                  </a:lnTo>
                  <a:lnTo>
                    <a:pt x="540" y="121"/>
                  </a:lnTo>
                  <a:lnTo>
                    <a:pt x="536" y="121"/>
                  </a:lnTo>
                  <a:lnTo>
                    <a:pt x="534" y="117"/>
                  </a:lnTo>
                  <a:lnTo>
                    <a:pt x="532" y="106"/>
                  </a:lnTo>
                  <a:lnTo>
                    <a:pt x="530" y="86"/>
                  </a:lnTo>
                  <a:lnTo>
                    <a:pt x="532" y="72"/>
                  </a:lnTo>
                  <a:lnTo>
                    <a:pt x="528" y="53"/>
                  </a:lnTo>
                  <a:lnTo>
                    <a:pt x="517" y="39"/>
                  </a:lnTo>
                  <a:lnTo>
                    <a:pt x="519" y="6"/>
                  </a:lnTo>
                  <a:lnTo>
                    <a:pt x="511" y="2"/>
                  </a:lnTo>
                  <a:lnTo>
                    <a:pt x="507" y="0"/>
                  </a:lnTo>
                  <a:lnTo>
                    <a:pt x="497"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0" name="Freeform 681"/>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41" name="Freeform 682"/>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42" name="Freeform 683"/>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3" name="Freeform 684"/>
            <p:cNvSpPr>
              <a:spLocks/>
            </p:cNvSpPr>
            <p:nvPr/>
          </p:nvSpPr>
          <p:spPr bwMode="auto">
            <a:xfrm>
              <a:off x="7402513" y="1701800"/>
              <a:ext cx="90488" cy="39688"/>
            </a:xfrm>
            <a:custGeom>
              <a:avLst/>
              <a:gdLst>
                <a:gd name="T0" fmla="*/ 51 w 57"/>
                <a:gd name="T1" fmla="*/ 0 h 25"/>
                <a:gd name="T2" fmla="*/ 41 w 57"/>
                <a:gd name="T3" fmla="*/ 9 h 25"/>
                <a:gd name="T4" fmla="*/ 25 w 57"/>
                <a:gd name="T5" fmla="*/ 13 h 25"/>
                <a:gd name="T6" fmla="*/ 21 w 57"/>
                <a:gd name="T7" fmla="*/ 6 h 25"/>
                <a:gd name="T8" fmla="*/ 16 w 57"/>
                <a:gd name="T9" fmla="*/ 2 h 25"/>
                <a:gd name="T10" fmla="*/ 2 w 57"/>
                <a:gd name="T11" fmla="*/ 6 h 25"/>
                <a:gd name="T12" fmla="*/ 0 w 57"/>
                <a:gd name="T13" fmla="*/ 9 h 25"/>
                <a:gd name="T14" fmla="*/ 0 w 57"/>
                <a:gd name="T15" fmla="*/ 17 h 25"/>
                <a:gd name="T16" fmla="*/ 6 w 57"/>
                <a:gd name="T17" fmla="*/ 25 h 25"/>
                <a:gd name="T18" fmla="*/ 57 w 57"/>
                <a:gd name="T19" fmla="*/ 25 h 25"/>
                <a:gd name="T20" fmla="*/ 57 w 57"/>
                <a:gd name="T21" fmla="*/ 0 h 25"/>
                <a:gd name="T22" fmla="*/ 57 w 57"/>
                <a:gd name="T23" fmla="*/ 0 h 25"/>
                <a:gd name="T24" fmla="*/ 51 w 57"/>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25">
                  <a:moveTo>
                    <a:pt x="51" y="0"/>
                  </a:moveTo>
                  <a:lnTo>
                    <a:pt x="41" y="9"/>
                  </a:lnTo>
                  <a:lnTo>
                    <a:pt x="25" y="13"/>
                  </a:lnTo>
                  <a:lnTo>
                    <a:pt x="21" y="6"/>
                  </a:lnTo>
                  <a:lnTo>
                    <a:pt x="16" y="2"/>
                  </a:lnTo>
                  <a:lnTo>
                    <a:pt x="2" y="6"/>
                  </a:lnTo>
                  <a:lnTo>
                    <a:pt x="0" y="9"/>
                  </a:lnTo>
                  <a:lnTo>
                    <a:pt x="0" y="17"/>
                  </a:lnTo>
                  <a:lnTo>
                    <a:pt x="6" y="25"/>
                  </a:lnTo>
                  <a:lnTo>
                    <a:pt x="57" y="25"/>
                  </a:lnTo>
                  <a:lnTo>
                    <a:pt x="57" y="0"/>
                  </a:lnTo>
                  <a:lnTo>
                    <a:pt x="57" y="0"/>
                  </a:lnTo>
                  <a:lnTo>
                    <a:pt x="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4" name="Freeform 685"/>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0"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a-DK"/>
            </a:p>
          </p:txBody>
        </p:sp>
        <p:sp>
          <p:nvSpPr>
            <p:cNvPr id="145" name="Freeform 686"/>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6" name="Freeform 687"/>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7" name="Freeform 688"/>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8" name="Freeform 68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9" name="Freeform 690"/>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0" name="Freeform 691"/>
            <p:cNvSpPr>
              <a:spLocks/>
            </p:cNvSpPr>
            <p:nvPr/>
          </p:nvSpPr>
          <p:spPr bwMode="auto">
            <a:xfrm>
              <a:off x="9124950" y="1160463"/>
              <a:ext cx="260350" cy="139700"/>
            </a:xfrm>
            <a:custGeom>
              <a:avLst/>
              <a:gdLst>
                <a:gd name="T0" fmla="*/ 160 w 164"/>
                <a:gd name="T1" fmla="*/ 2 h 88"/>
                <a:gd name="T2" fmla="*/ 153 w 164"/>
                <a:gd name="T3" fmla="*/ 4 h 88"/>
                <a:gd name="T4" fmla="*/ 133 w 164"/>
                <a:gd name="T5" fmla="*/ 8 h 88"/>
                <a:gd name="T6" fmla="*/ 127 w 164"/>
                <a:gd name="T7" fmla="*/ 8 h 88"/>
                <a:gd name="T8" fmla="*/ 117 w 164"/>
                <a:gd name="T9" fmla="*/ 10 h 88"/>
                <a:gd name="T10" fmla="*/ 111 w 164"/>
                <a:gd name="T11" fmla="*/ 10 h 88"/>
                <a:gd name="T12" fmla="*/ 102 w 164"/>
                <a:gd name="T13" fmla="*/ 8 h 88"/>
                <a:gd name="T14" fmla="*/ 96 w 164"/>
                <a:gd name="T15" fmla="*/ 8 h 88"/>
                <a:gd name="T16" fmla="*/ 90 w 164"/>
                <a:gd name="T17" fmla="*/ 12 h 88"/>
                <a:gd name="T18" fmla="*/ 88 w 164"/>
                <a:gd name="T19" fmla="*/ 16 h 88"/>
                <a:gd name="T20" fmla="*/ 86 w 164"/>
                <a:gd name="T21" fmla="*/ 20 h 88"/>
                <a:gd name="T22" fmla="*/ 80 w 164"/>
                <a:gd name="T23" fmla="*/ 24 h 88"/>
                <a:gd name="T24" fmla="*/ 74 w 164"/>
                <a:gd name="T25" fmla="*/ 24 h 88"/>
                <a:gd name="T26" fmla="*/ 68 w 164"/>
                <a:gd name="T27" fmla="*/ 24 h 88"/>
                <a:gd name="T28" fmla="*/ 61 w 164"/>
                <a:gd name="T29" fmla="*/ 26 h 88"/>
                <a:gd name="T30" fmla="*/ 53 w 164"/>
                <a:gd name="T31" fmla="*/ 29 h 88"/>
                <a:gd name="T32" fmla="*/ 49 w 164"/>
                <a:gd name="T33" fmla="*/ 29 h 88"/>
                <a:gd name="T34" fmla="*/ 43 w 164"/>
                <a:gd name="T35" fmla="*/ 31 h 88"/>
                <a:gd name="T36" fmla="*/ 29 w 164"/>
                <a:gd name="T37" fmla="*/ 37 h 88"/>
                <a:gd name="T38" fmla="*/ 25 w 164"/>
                <a:gd name="T39" fmla="*/ 47 h 88"/>
                <a:gd name="T40" fmla="*/ 23 w 164"/>
                <a:gd name="T41" fmla="*/ 51 h 88"/>
                <a:gd name="T42" fmla="*/ 19 w 164"/>
                <a:gd name="T43" fmla="*/ 55 h 88"/>
                <a:gd name="T44" fmla="*/ 14 w 164"/>
                <a:gd name="T45" fmla="*/ 59 h 88"/>
                <a:gd name="T46" fmla="*/ 4 w 164"/>
                <a:gd name="T47" fmla="*/ 67 h 88"/>
                <a:gd name="T48" fmla="*/ 0 w 164"/>
                <a:gd name="T49" fmla="*/ 76 h 88"/>
                <a:gd name="T50" fmla="*/ 2 w 164"/>
                <a:gd name="T51" fmla="*/ 82 h 88"/>
                <a:gd name="T52" fmla="*/ 6 w 164"/>
                <a:gd name="T53" fmla="*/ 88 h 88"/>
                <a:gd name="T54" fmla="*/ 131 w 164"/>
                <a:gd name="T55" fmla="*/ 88 h 88"/>
                <a:gd name="T56" fmla="*/ 133 w 164"/>
                <a:gd name="T57" fmla="*/ 84 h 88"/>
                <a:gd name="T58" fmla="*/ 135 w 164"/>
                <a:gd name="T59" fmla="*/ 78 h 88"/>
                <a:gd name="T60" fmla="*/ 137 w 164"/>
                <a:gd name="T61" fmla="*/ 69 h 88"/>
                <a:gd name="T62" fmla="*/ 137 w 164"/>
                <a:gd name="T63" fmla="*/ 65 h 88"/>
                <a:gd name="T64" fmla="*/ 137 w 164"/>
                <a:gd name="T65" fmla="*/ 53 h 88"/>
                <a:gd name="T66" fmla="*/ 135 w 164"/>
                <a:gd name="T67" fmla="*/ 51 h 88"/>
                <a:gd name="T68" fmla="*/ 131 w 164"/>
                <a:gd name="T69" fmla="*/ 49 h 88"/>
                <a:gd name="T70" fmla="*/ 127 w 164"/>
                <a:gd name="T71" fmla="*/ 47 h 88"/>
                <a:gd name="T72" fmla="*/ 127 w 164"/>
                <a:gd name="T73" fmla="*/ 45 h 88"/>
                <a:gd name="T74" fmla="*/ 129 w 164"/>
                <a:gd name="T75" fmla="*/ 43 h 88"/>
                <a:gd name="T76" fmla="*/ 131 w 164"/>
                <a:gd name="T77" fmla="*/ 41 h 88"/>
                <a:gd name="T78" fmla="*/ 133 w 164"/>
                <a:gd name="T79" fmla="*/ 41 h 88"/>
                <a:gd name="T80" fmla="*/ 137 w 164"/>
                <a:gd name="T81" fmla="*/ 37 h 88"/>
                <a:gd name="T82" fmla="*/ 145 w 164"/>
                <a:gd name="T83" fmla="*/ 33 h 88"/>
                <a:gd name="T84" fmla="*/ 149 w 164"/>
                <a:gd name="T85" fmla="*/ 33 h 88"/>
                <a:gd name="T86" fmla="*/ 153 w 164"/>
                <a:gd name="T87" fmla="*/ 31 h 88"/>
                <a:gd name="T88" fmla="*/ 162 w 164"/>
                <a:gd name="T89" fmla="*/ 31 h 88"/>
                <a:gd name="T90" fmla="*/ 164 w 164"/>
                <a:gd name="T91" fmla="*/ 29 h 88"/>
                <a:gd name="T92" fmla="*/ 164 w 164"/>
                <a:gd name="T93" fmla="*/ 0 h 88"/>
                <a:gd name="T94" fmla="*/ 160 w 164"/>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4" h="88">
                  <a:moveTo>
                    <a:pt x="160" y="2"/>
                  </a:moveTo>
                  <a:lnTo>
                    <a:pt x="153" y="4"/>
                  </a:lnTo>
                  <a:lnTo>
                    <a:pt x="133" y="8"/>
                  </a:lnTo>
                  <a:lnTo>
                    <a:pt x="127" y="8"/>
                  </a:lnTo>
                  <a:lnTo>
                    <a:pt x="117" y="10"/>
                  </a:lnTo>
                  <a:lnTo>
                    <a:pt x="111" y="10"/>
                  </a:lnTo>
                  <a:lnTo>
                    <a:pt x="102" y="8"/>
                  </a:lnTo>
                  <a:lnTo>
                    <a:pt x="96" y="8"/>
                  </a:lnTo>
                  <a:lnTo>
                    <a:pt x="90" y="12"/>
                  </a:lnTo>
                  <a:lnTo>
                    <a:pt x="88" y="16"/>
                  </a:lnTo>
                  <a:lnTo>
                    <a:pt x="86" y="20"/>
                  </a:lnTo>
                  <a:lnTo>
                    <a:pt x="80" y="24"/>
                  </a:lnTo>
                  <a:lnTo>
                    <a:pt x="74" y="24"/>
                  </a:lnTo>
                  <a:lnTo>
                    <a:pt x="68" y="24"/>
                  </a:lnTo>
                  <a:lnTo>
                    <a:pt x="61" y="26"/>
                  </a:lnTo>
                  <a:lnTo>
                    <a:pt x="53" y="29"/>
                  </a:lnTo>
                  <a:lnTo>
                    <a:pt x="49" y="29"/>
                  </a:lnTo>
                  <a:lnTo>
                    <a:pt x="43" y="31"/>
                  </a:lnTo>
                  <a:lnTo>
                    <a:pt x="29" y="37"/>
                  </a:lnTo>
                  <a:lnTo>
                    <a:pt x="25" y="47"/>
                  </a:lnTo>
                  <a:lnTo>
                    <a:pt x="23" y="51"/>
                  </a:lnTo>
                  <a:lnTo>
                    <a:pt x="19" y="55"/>
                  </a:lnTo>
                  <a:lnTo>
                    <a:pt x="14" y="59"/>
                  </a:lnTo>
                  <a:lnTo>
                    <a:pt x="4" y="67"/>
                  </a:lnTo>
                  <a:lnTo>
                    <a:pt x="0" y="76"/>
                  </a:lnTo>
                  <a:lnTo>
                    <a:pt x="2" y="82"/>
                  </a:lnTo>
                  <a:lnTo>
                    <a:pt x="6" y="88"/>
                  </a:lnTo>
                  <a:lnTo>
                    <a:pt x="131" y="88"/>
                  </a:lnTo>
                  <a:lnTo>
                    <a:pt x="133" y="84"/>
                  </a:lnTo>
                  <a:lnTo>
                    <a:pt x="135" y="78"/>
                  </a:lnTo>
                  <a:lnTo>
                    <a:pt x="137" y="69"/>
                  </a:lnTo>
                  <a:lnTo>
                    <a:pt x="137" y="65"/>
                  </a:lnTo>
                  <a:lnTo>
                    <a:pt x="137" y="53"/>
                  </a:lnTo>
                  <a:lnTo>
                    <a:pt x="135" y="51"/>
                  </a:lnTo>
                  <a:lnTo>
                    <a:pt x="131" y="49"/>
                  </a:lnTo>
                  <a:lnTo>
                    <a:pt x="127" y="47"/>
                  </a:lnTo>
                  <a:lnTo>
                    <a:pt x="127" y="45"/>
                  </a:lnTo>
                  <a:lnTo>
                    <a:pt x="129" y="43"/>
                  </a:lnTo>
                  <a:lnTo>
                    <a:pt x="131" y="41"/>
                  </a:lnTo>
                  <a:lnTo>
                    <a:pt x="133" y="41"/>
                  </a:lnTo>
                  <a:lnTo>
                    <a:pt x="137" y="37"/>
                  </a:lnTo>
                  <a:lnTo>
                    <a:pt x="145" y="33"/>
                  </a:lnTo>
                  <a:lnTo>
                    <a:pt x="149" y="33"/>
                  </a:lnTo>
                  <a:lnTo>
                    <a:pt x="153" y="31"/>
                  </a:lnTo>
                  <a:lnTo>
                    <a:pt x="162" y="31"/>
                  </a:lnTo>
                  <a:lnTo>
                    <a:pt x="164" y="29"/>
                  </a:lnTo>
                  <a:lnTo>
                    <a:pt x="164" y="0"/>
                  </a:lnTo>
                  <a:lnTo>
                    <a:pt x="16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1" name="Freeform 692"/>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2" name="Freeform 693"/>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3" name="Freeform 694"/>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4" name="Freeform 695"/>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5" name="Freeform 696"/>
            <p:cNvSpPr>
              <a:spLocks/>
            </p:cNvSpPr>
            <p:nvPr/>
          </p:nvSpPr>
          <p:spPr bwMode="auto">
            <a:xfrm>
              <a:off x="9134475" y="1160463"/>
              <a:ext cx="257175" cy="139700"/>
            </a:xfrm>
            <a:custGeom>
              <a:avLst/>
              <a:gdLst>
                <a:gd name="T0" fmla="*/ 158 w 162"/>
                <a:gd name="T1" fmla="*/ 2 h 88"/>
                <a:gd name="T2" fmla="*/ 152 w 162"/>
                <a:gd name="T3" fmla="*/ 4 h 88"/>
                <a:gd name="T4" fmla="*/ 131 w 162"/>
                <a:gd name="T5" fmla="*/ 8 h 88"/>
                <a:gd name="T6" fmla="*/ 125 w 162"/>
                <a:gd name="T7" fmla="*/ 8 h 88"/>
                <a:gd name="T8" fmla="*/ 115 w 162"/>
                <a:gd name="T9" fmla="*/ 10 h 88"/>
                <a:gd name="T10" fmla="*/ 109 w 162"/>
                <a:gd name="T11" fmla="*/ 10 h 88"/>
                <a:gd name="T12" fmla="*/ 102 w 162"/>
                <a:gd name="T13" fmla="*/ 8 h 88"/>
                <a:gd name="T14" fmla="*/ 96 w 162"/>
                <a:gd name="T15" fmla="*/ 8 h 88"/>
                <a:gd name="T16" fmla="*/ 90 w 162"/>
                <a:gd name="T17" fmla="*/ 12 h 88"/>
                <a:gd name="T18" fmla="*/ 88 w 162"/>
                <a:gd name="T19" fmla="*/ 16 h 88"/>
                <a:gd name="T20" fmla="*/ 84 w 162"/>
                <a:gd name="T21" fmla="*/ 20 h 88"/>
                <a:gd name="T22" fmla="*/ 80 w 162"/>
                <a:gd name="T23" fmla="*/ 24 h 88"/>
                <a:gd name="T24" fmla="*/ 72 w 162"/>
                <a:gd name="T25" fmla="*/ 24 h 88"/>
                <a:gd name="T26" fmla="*/ 68 w 162"/>
                <a:gd name="T27" fmla="*/ 24 h 88"/>
                <a:gd name="T28" fmla="*/ 60 w 162"/>
                <a:gd name="T29" fmla="*/ 26 h 88"/>
                <a:gd name="T30" fmla="*/ 53 w 162"/>
                <a:gd name="T31" fmla="*/ 29 h 88"/>
                <a:gd name="T32" fmla="*/ 47 w 162"/>
                <a:gd name="T33" fmla="*/ 29 h 88"/>
                <a:gd name="T34" fmla="*/ 41 w 162"/>
                <a:gd name="T35" fmla="*/ 31 h 88"/>
                <a:gd name="T36" fmla="*/ 29 w 162"/>
                <a:gd name="T37" fmla="*/ 37 h 88"/>
                <a:gd name="T38" fmla="*/ 25 w 162"/>
                <a:gd name="T39" fmla="*/ 47 h 88"/>
                <a:gd name="T40" fmla="*/ 21 w 162"/>
                <a:gd name="T41" fmla="*/ 51 h 88"/>
                <a:gd name="T42" fmla="*/ 19 w 162"/>
                <a:gd name="T43" fmla="*/ 55 h 88"/>
                <a:gd name="T44" fmla="*/ 15 w 162"/>
                <a:gd name="T45" fmla="*/ 59 h 88"/>
                <a:gd name="T46" fmla="*/ 4 w 162"/>
                <a:gd name="T47" fmla="*/ 67 h 88"/>
                <a:gd name="T48" fmla="*/ 0 w 162"/>
                <a:gd name="T49" fmla="*/ 76 h 88"/>
                <a:gd name="T50" fmla="*/ 0 w 162"/>
                <a:gd name="T51" fmla="*/ 82 h 88"/>
                <a:gd name="T52" fmla="*/ 6 w 162"/>
                <a:gd name="T53" fmla="*/ 88 h 88"/>
                <a:gd name="T54" fmla="*/ 129 w 162"/>
                <a:gd name="T55" fmla="*/ 88 h 88"/>
                <a:gd name="T56" fmla="*/ 131 w 162"/>
                <a:gd name="T57" fmla="*/ 84 h 88"/>
                <a:gd name="T58" fmla="*/ 135 w 162"/>
                <a:gd name="T59" fmla="*/ 78 h 88"/>
                <a:gd name="T60" fmla="*/ 137 w 162"/>
                <a:gd name="T61" fmla="*/ 69 h 88"/>
                <a:gd name="T62" fmla="*/ 137 w 162"/>
                <a:gd name="T63" fmla="*/ 65 h 88"/>
                <a:gd name="T64" fmla="*/ 135 w 162"/>
                <a:gd name="T65" fmla="*/ 53 h 88"/>
                <a:gd name="T66" fmla="*/ 135 w 162"/>
                <a:gd name="T67" fmla="*/ 51 h 88"/>
                <a:gd name="T68" fmla="*/ 131 w 162"/>
                <a:gd name="T69" fmla="*/ 49 h 88"/>
                <a:gd name="T70" fmla="*/ 127 w 162"/>
                <a:gd name="T71" fmla="*/ 47 h 88"/>
                <a:gd name="T72" fmla="*/ 125 w 162"/>
                <a:gd name="T73" fmla="*/ 45 h 88"/>
                <a:gd name="T74" fmla="*/ 129 w 162"/>
                <a:gd name="T75" fmla="*/ 43 h 88"/>
                <a:gd name="T76" fmla="*/ 131 w 162"/>
                <a:gd name="T77" fmla="*/ 41 h 88"/>
                <a:gd name="T78" fmla="*/ 133 w 162"/>
                <a:gd name="T79" fmla="*/ 41 h 88"/>
                <a:gd name="T80" fmla="*/ 135 w 162"/>
                <a:gd name="T81" fmla="*/ 37 h 88"/>
                <a:gd name="T82" fmla="*/ 143 w 162"/>
                <a:gd name="T83" fmla="*/ 33 h 88"/>
                <a:gd name="T84" fmla="*/ 149 w 162"/>
                <a:gd name="T85" fmla="*/ 33 h 88"/>
                <a:gd name="T86" fmla="*/ 154 w 162"/>
                <a:gd name="T87" fmla="*/ 31 h 88"/>
                <a:gd name="T88" fmla="*/ 160 w 162"/>
                <a:gd name="T89" fmla="*/ 31 h 88"/>
                <a:gd name="T90" fmla="*/ 162 w 162"/>
                <a:gd name="T91" fmla="*/ 29 h 88"/>
                <a:gd name="T92" fmla="*/ 162 w 162"/>
                <a:gd name="T93" fmla="*/ 0 h 88"/>
                <a:gd name="T94" fmla="*/ 158 w 162"/>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 h="88">
                  <a:moveTo>
                    <a:pt x="158" y="2"/>
                  </a:moveTo>
                  <a:lnTo>
                    <a:pt x="152" y="4"/>
                  </a:lnTo>
                  <a:lnTo>
                    <a:pt x="131" y="8"/>
                  </a:lnTo>
                  <a:lnTo>
                    <a:pt x="125" y="8"/>
                  </a:lnTo>
                  <a:lnTo>
                    <a:pt x="115" y="10"/>
                  </a:lnTo>
                  <a:lnTo>
                    <a:pt x="109" y="10"/>
                  </a:lnTo>
                  <a:lnTo>
                    <a:pt x="102" y="8"/>
                  </a:lnTo>
                  <a:lnTo>
                    <a:pt x="96" y="8"/>
                  </a:lnTo>
                  <a:lnTo>
                    <a:pt x="90" y="12"/>
                  </a:lnTo>
                  <a:lnTo>
                    <a:pt x="88" y="16"/>
                  </a:lnTo>
                  <a:lnTo>
                    <a:pt x="84" y="20"/>
                  </a:lnTo>
                  <a:lnTo>
                    <a:pt x="80" y="24"/>
                  </a:lnTo>
                  <a:lnTo>
                    <a:pt x="72" y="24"/>
                  </a:lnTo>
                  <a:lnTo>
                    <a:pt x="68" y="24"/>
                  </a:lnTo>
                  <a:lnTo>
                    <a:pt x="60" y="26"/>
                  </a:lnTo>
                  <a:lnTo>
                    <a:pt x="53" y="29"/>
                  </a:lnTo>
                  <a:lnTo>
                    <a:pt x="47" y="29"/>
                  </a:lnTo>
                  <a:lnTo>
                    <a:pt x="41" y="31"/>
                  </a:lnTo>
                  <a:lnTo>
                    <a:pt x="29" y="37"/>
                  </a:lnTo>
                  <a:lnTo>
                    <a:pt x="25" y="47"/>
                  </a:lnTo>
                  <a:lnTo>
                    <a:pt x="21" y="51"/>
                  </a:lnTo>
                  <a:lnTo>
                    <a:pt x="19" y="55"/>
                  </a:lnTo>
                  <a:lnTo>
                    <a:pt x="15" y="59"/>
                  </a:lnTo>
                  <a:lnTo>
                    <a:pt x="4" y="67"/>
                  </a:lnTo>
                  <a:lnTo>
                    <a:pt x="0" y="76"/>
                  </a:lnTo>
                  <a:lnTo>
                    <a:pt x="0" y="82"/>
                  </a:lnTo>
                  <a:lnTo>
                    <a:pt x="6" y="88"/>
                  </a:lnTo>
                  <a:lnTo>
                    <a:pt x="129" y="88"/>
                  </a:lnTo>
                  <a:lnTo>
                    <a:pt x="131" y="84"/>
                  </a:lnTo>
                  <a:lnTo>
                    <a:pt x="135" y="78"/>
                  </a:lnTo>
                  <a:lnTo>
                    <a:pt x="137" y="69"/>
                  </a:lnTo>
                  <a:lnTo>
                    <a:pt x="137" y="65"/>
                  </a:lnTo>
                  <a:lnTo>
                    <a:pt x="135" y="53"/>
                  </a:lnTo>
                  <a:lnTo>
                    <a:pt x="135" y="51"/>
                  </a:lnTo>
                  <a:lnTo>
                    <a:pt x="131" y="49"/>
                  </a:lnTo>
                  <a:lnTo>
                    <a:pt x="127" y="47"/>
                  </a:lnTo>
                  <a:lnTo>
                    <a:pt x="125" y="45"/>
                  </a:lnTo>
                  <a:lnTo>
                    <a:pt x="129" y="43"/>
                  </a:lnTo>
                  <a:lnTo>
                    <a:pt x="131" y="41"/>
                  </a:lnTo>
                  <a:lnTo>
                    <a:pt x="133" y="41"/>
                  </a:lnTo>
                  <a:lnTo>
                    <a:pt x="135" y="37"/>
                  </a:lnTo>
                  <a:lnTo>
                    <a:pt x="143" y="33"/>
                  </a:lnTo>
                  <a:lnTo>
                    <a:pt x="149" y="33"/>
                  </a:lnTo>
                  <a:lnTo>
                    <a:pt x="154" y="31"/>
                  </a:lnTo>
                  <a:lnTo>
                    <a:pt x="160" y="31"/>
                  </a:lnTo>
                  <a:lnTo>
                    <a:pt x="162" y="29"/>
                  </a:lnTo>
                  <a:lnTo>
                    <a:pt x="162" y="0"/>
                  </a:lnTo>
                  <a:lnTo>
                    <a:pt x="158"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6" name="Freeform 697"/>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7" name="Freeform 698"/>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8" name="Freeform 699"/>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9" name="Freeform 70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0" name="Freeform 701"/>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1" name="Rectangle 702"/>
            <p:cNvSpPr>
              <a:spLocks noChangeArrowheads="1"/>
            </p:cNvSpPr>
            <p:nvPr/>
          </p:nvSpPr>
          <p:spPr bwMode="auto">
            <a:xfrm>
              <a:off x="9151938" y="1300163"/>
              <a:ext cx="28575" cy="1905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62" name="Freeform 703"/>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3" name="Freeform 704"/>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4" name="Freeform 705"/>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5" name="Freeform 706"/>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6" name="Freeform 707"/>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7" name="Rectangle 708"/>
            <p:cNvSpPr>
              <a:spLocks noChangeArrowheads="1"/>
            </p:cNvSpPr>
            <p:nvPr/>
          </p:nvSpPr>
          <p:spPr bwMode="auto">
            <a:xfrm>
              <a:off x="9151938" y="1300163"/>
              <a:ext cx="28575" cy="19050"/>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68" name="Freeform 709"/>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9" name="Freeform 71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0" name="Freeform 711"/>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1" name="Freeform 712"/>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2" name="Freeform 713"/>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3" name="Freeform 714"/>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4" name="Freeform 715"/>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5" name="Freeform 716"/>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6" name="Freeform 717"/>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7" name="Freeform 718"/>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8" name="Freeform 719"/>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9" name="Freeform 720"/>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0" name="Freeform 721"/>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1" name="Freeform 72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2" name="Freeform 723"/>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3" name="Rectangle 724"/>
            <p:cNvSpPr>
              <a:spLocks noChangeArrowheads="1"/>
            </p:cNvSpPr>
            <p:nvPr/>
          </p:nvSpPr>
          <p:spPr bwMode="auto">
            <a:xfrm>
              <a:off x="9196388" y="1344613"/>
              <a:ext cx="39688" cy="26988"/>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84" name="Freeform 725"/>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5" name="Freeform 726"/>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6" name="Freeform 727"/>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7" name="Freeform 728"/>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8" name="Freeform 729"/>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9" name="Rectangle 730"/>
            <p:cNvSpPr>
              <a:spLocks noChangeArrowheads="1"/>
            </p:cNvSpPr>
            <p:nvPr/>
          </p:nvSpPr>
          <p:spPr bwMode="auto">
            <a:xfrm>
              <a:off x="9196388" y="1344613"/>
              <a:ext cx="39688" cy="26988"/>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90" name="Freeform 731"/>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1" name="Freeform 73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2" name="Freeform 733"/>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3" name="Freeform 734"/>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4" name="Freeform 735"/>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5" name="Freeform 736"/>
            <p:cNvSpPr>
              <a:spLocks noEditPoints="1"/>
            </p:cNvSpPr>
            <p:nvPr/>
          </p:nvSpPr>
          <p:spPr bwMode="auto">
            <a:xfrm>
              <a:off x="7726363" y="2000250"/>
              <a:ext cx="785813" cy="527050"/>
            </a:xfrm>
            <a:custGeom>
              <a:avLst/>
              <a:gdLst>
                <a:gd name="T0" fmla="*/ 425 w 495"/>
                <a:gd name="T1" fmla="*/ 13 h 332"/>
                <a:gd name="T2" fmla="*/ 442 w 495"/>
                <a:gd name="T3" fmla="*/ 43 h 332"/>
                <a:gd name="T4" fmla="*/ 417 w 495"/>
                <a:gd name="T5" fmla="*/ 74 h 332"/>
                <a:gd name="T6" fmla="*/ 385 w 495"/>
                <a:gd name="T7" fmla="*/ 105 h 332"/>
                <a:gd name="T8" fmla="*/ 364 w 495"/>
                <a:gd name="T9" fmla="*/ 113 h 332"/>
                <a:gd name="T10" fmla="*/ 331 w 495"/>
                <a:gd name="T11" fmla="*/ 105 h 332"/>
                <a:gd name="T12" fmla="*/ 315 w 495"/>
                <a:gd name="T13" fmla="*/ 80 h 332"/>
                <a:gd name="T14" fmla="*/ 274 w 495"/>
                <a:gd name="T15" fmla="*/ 78 h 332"/>
                <a:gd name="T16" fmla="*/ 256 w 495"/>
                <a:gd name="T17" fmla="*/ 68 h 332"/>
                <a:gd name="T18" fmla="*/ 225 w 495"/>
                <a:gd name="T19" fmla="*/ 76 h 332"/>
                <a:gd name="T20" fmla="*/ 180 w 495"/>
                <a:gd name="T21" fmla="*/ 62 h 332"/>
                <a:gd name="T22" fmla="*/ 172 w 495"/>
                <a:gd name="T23" fmla="*/ 101 h 332"/>
                <a:gd name="T24" fmla="*/ 178 w 495"/>
                <a:gd name="T25" fmla="*/ 131 h 332"/>
                <a:gd name="T26" fmla="*/ 162 w 495"/>
                <a:gd name="T27" fmla="*/ 152 h 332"/>
                <a:gd name="T28" fmla="*/ 150 w 495"/>
                <a:gd name="T29" fmla="*/ 178 h 332"/>
                <a:gd name="T30" fmla="*/ 129 w 495"/>
                <a:gd name="T31" fmla="*/ 211 h 332"/>
                <a:gd name="T32" fmla="*/ 117 w 495"/>
                <a:gd name="T33" fmla="*/ 252 h 332"/>
                <a:gd name="T34" fmla="*/ 90 w 495"/>
                <a:gd name="T35" fmla="*/ 231 h 332"/>
                <a:gd name="T36" fmla="*/ 0 w 495"/>
                <a:gd name="T37" fmla="*/ 252 h 332"/>
                <a:gd name="T38" fmla="*/ 33 w 495"/>
                <a:gd name="T39" fmla="*/ 266 h 332"/>
                <a:gd name="T40" fmla="*/ 82 w 495"/>
                <a:gd name="T41" fmla="*/ 268 h 332"/>
                <a:gd name="T42" fmla="*/ 105 w 495"/>
                <a:gd name="T43" fmla="*/ 291 h 332"/>
                <a:gd name="T44" fmla="*/ 88 w 495"/>
                <a:gd name="T45" fmla="*/ 326 h 332"/>
                <a:gd name="T46" fmla="*/ 121 w 495"/>
                <a:gd name="T47" fmla="*/ 315 h 332"/>
                <a:gd name="T48" fmla="*/ 260 w 495"/>
                <a:gd name="T49" fmla="*/ 332 h 332"/>
                <a:gd name="T50" fmla="*/ 313 w 495"/>
                <a:gd name="T51" fmla="*/ 309 h 332"/>
                <a:gd name="T52" fmla="*/ 354 w 495"/>
                <a:gd name="T53" fmla="*/ 285 h 332"/>
                <a:gd name="T54" fmla="*/ 383 w 495"/>
                <a:gd name="T55" fmla="*/ 262 h 332"/>
                <a:gd name="T56" fmla="*/ 407 w 495"/>
                <a:gd name="T57" fmla="*/ 234 h 332"/>
                <a:gd name="T58" fmla="*/ 436 w 495"/>
                <a:gd name="T59" fmla="*/ 207 h 332"/>
                <a:gd name="T60" fmla="*/ 405 w 495"/>
                <a:gd name="T61" fmla="*/ 174 h 332"/>
                <a:gd name="T62" fmla="*/ 385 w 495"/>
                <a:gd name="T63" fmla="*/ 174 h 332"/>
                <a:gd name="T64" fmla="*/ 352 w 495"/>
                <a:gd name="T65" fmla="*/ 197 h 332"/>
                <a:gd name="T66" fmla="*/ 331 w 495"/>
                <a:gd name="T67" fmla="*/ 209 h 332"/>
                <a:gd name="T68" fmla="*/ 313 w 495"/>
                <a:gd name="T69" fmla="*/ 223 h 332"/>
                <a:gd name="T70" fmla="*/ 301 w 495"/>
                <a:gd name="T71" fmla="*/ 238 h 332"/>
                <a:gd name="T72" fmla="*/ 278 w 495"/>
                <a:gd name="T73" fmla="*/ 246 h 332"/>
                <a:gd name="T74" fmla="*/ 250 w 495"/>
                <a:gd name="T75" fmla="*/ 248 h 332"/>
                <a:gd name="T76" fmla="*/ 207 w 495"/>
                <a:gd name="T77" fmla="*/ 256 h 332"/>
                <a:gd name="T78" fmla="*/ 205 w 495"/>
                <a:gd name="T79" fmla="*/ 250 h 332"/>
                <a:gd name="T80" fmla="*/ 229 w 495"/>
                <a:gd name="T81" fmla="*/ 246 h 332"/>
                <a:gd name="T82" fmla="*/ 260 w 495"/>
                <a:gd name="T83" fmla="*/ 246 h 332"/>
                <a:gd name="T84" fmla="*/ 278 w 495"/>
                <a:gd name="T85" fmla="*/ 236 h 332"/>
                <a:gd name="T86" fmla="*/ 278 w 495"/>
                <a:gd name="T87" fmla="*/ 227 h 332"/>
                <a:gd name="T88" fmla="*/ 276 w 495"/>
                <a:gd name="T89" fmla="*/ 221 h 332"/>
                <a:gd name="T90" fmla="*/ 295 w 495"/>
                <a:gd name="T91" fmla="*/ 217 h 332"/>
                <a:gd name="T92" fmla="*/ 317 w 495"/>
                <a:gd name="T93" fmla="*/ 205 h 332"/>
                <a:gd name="T94" fmla="*/ 325 w 495"/>
                <a:gd name="T95" fmla="*/ 191 h 332"/>
                <a:gd name="T96" fmla="*/ 350 w 495"/>
                <a:gd name="T97" fmla="*/ 182 h 332"/>
                <a:gd name="T98" fmla="*/ 364 w 495"/>
                <a:gd name="T99" fmla="*/ 189 h 332"/>
                <a:gd name="T100" fmla="*/ 376 w 495"/>
                <a:gd name="T101" fmla="*/ 174 h 332"/>
                <a:gd name="T102" fmla="*/ 403 w 495"/>
                <a:gd name="T103" fmla="*/ 160 h 332"/>
                <a:gd name="T104" fmla="*/ 413 w 495"/>
                <a:gd name="T105" fmla="*/ 166 h 332"/>
                <a:gd name="T106" fmla="*/ 436 w 495"/>
                <a:gd name="T107" fmla="*/ 178 h 332"/>
                <a:gd name="T108" fmla="*/ 456 w 495"/>
                <a:gd name="T109" fmla="*/ 160 h 332"/>
                <a:gd name="T110" fmla="*/ 483 w 495"/>
                <a:gd name="T111" fmla="*/ 168 h 332"/>
                <a:gd name="T112" fmla="*/ 491 w 495"/>
                <a:gd name="T113" fmla="*/ 90 h 332"/>
                <a:gd name="T114" fmla="*/ 485 w 495"/>
                <a:gd name="T115" fmla="*/ 60 h 332"/>
                <a:gd name="T116" fmla="*/ 477 w 495"/>
                <a:gd name="T117" fmla="*/ 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5" h="332">
                  <a:moveTo>
                    <a:pt x="90" y="231"/>
                  </a:moveTo>
                  <a:lnTo>
                    <a:pt x="84" y="223"/>
                  </a:lnTo>
                  <a:lnTo>
                    <a:pt x="90" y="231"/>
                  </a:lnTo>
                  <a:close/>
                  <a:moveTo>
                    <a:pt x="436" y="2"/>
                  </a:moveTo>
                  <a:lnTo>
                    <a:pt x="430" y="7"/>
                  </a:lnTo>
                  <a:lnTo>
                    <a:pt x="425" y="13"/>
                  </a:lnTo>
                  <a:lnTo>
                    <a:pt x="423" y="21"/>
                  </a:lnTo>
                  <a:lnTo>
                    <a:pt x="430" y="25"/>
                  </a:lnTo>
                  <a:lnTo>
                    <a:pt x="434" y="25"/>
                  </a:lnTo>
                  <a:lnTo>
                    <a:pt x="438" y="25"/>
                  </a:lnTo>
                  <a:lnTo>
                    <a:pt x="440" y="29"/>
                  </a:lnTo>
                  <a:lnTo>
                    <a:pt x="442" y="43"/>
                  </a:lnTo>
                  <a:lnTo>
                    <a:pt x="440" y="56"/>
                  </a:lnTo>
                  <a:lnTo>
                    <a:pt x="434" y="60"/>
                  </a:lnTo>
                  <a:lnTo>
                    <a:pt x="436" y="64"/>
                  </a:lnTo>
                  <a:lnTo>
                    <a:pt x="446" y="74"/>
                  </a:lnTo>
                  <a:lnTo>
                    <a:pt x="446" y="80"/>
                  </a:lnTo>
                  <a:lnTo>
                    <a:pt x="417" y="74"/>
                  </a:lnTo>
                  <a:lnTo>
                    <a:pt x="407" y="86"/>
                  </a:lnTo>
                  <a:lnTo>
                    <a:pt x="399" y="90"/>
                  </a:lnTo>
                  <a:lnTo>
                    <a:pt x="399" y="92"/>
                  </a:lnTo>
                  <a:lnTo>
                    <a:pt x="395" y="94"/>
                  </a:lnTo>
                  <a:lnTo>
                    <a:pt x="393" y="99"/>
                  </a:lnTo>
                  <a:lnTo>
                    <a:pt x="385" y="105"/>
                  </a:lnTo>
                  <a:lnTo>
                    <a:pt x="381" y="113"/>
                  </a:lnTo>
                  <a:lnTo>
                    <a:pt x="378" y="113"/>
                  </a:lnTo>
                  <a:lnTo>
                    <a:pt x="378" y="113"/>
                  </a:lnTo>
                  <a:lnTo>
                    <a:pt x="374" y="111"/>
                  </a:lnTo>
                  <a:lnTo>
                    <a:pt x="368" y="113"/>
                  </a:lnTo>
                  <a:lnTo>
                    <a:pt x="364" y="113"/>
                  </a:lnTo>
                  <a:lnTo>
                    <a:pt x="360" y="115"/>
                  </a:lnTo>
                  <a:lnTo>
                    <a:pt x="354" y="119"/>
                  </a:lnTo>
                  <a:lnTo>
                    <a:pt x="350" y="121"/>
                  </a:lnTo>
                  <a:lnTo>
                    <a:pt x="342" y="119"/>
                  </a:lnTo>
                  <a:lnTo>
                    <a:pt x="338" y="115"/>
                  </a:lnTo>
                  <a:lnTo>
                    <a:pt x="331" y="105"/>
                  </a:lnTo>
                  <a:lnTo>
                    <a:pt x="340" y="92"/>
                  </a:lnTo>
                  <a:lnTo>
                    <a:pt x="338" y="86"/>
                  </a:lnTo>
                  <a:lnTo>
                    <a:pt x="338" y="80"/>
                  </a:lnTo>
                  <a:lnTo>
                    <a:pt x="325" y="78"/>
                  </a:lnTo>
                  <a:lnTo>
                    <a:pt x="317" y="78"/>
                  </a:lnTo>
                  <a:lnTo>
                    <a:pt x="315" y="80"/>
                  </a:lnTo>
                  <a:lnTo>
                    <a:pt x="313" y="80"/>
                  </a:lnTo>
                  <a:lnTo>
                    <a:pt x="301" y="84"/>
                  </a:lnTo>
                  <a:lnTo>
                    <a:pt x="295" y="84"/>
                  </a:lnTo>
                  <a:lnTo>
                    <a:pt x="293" y="82"/>
                  </a:lnTo>
                  <a:lnTo>
                    <a:pt x="287" y="80"/>
                  </a:lnTo>
                  <a:lnTo>
                    <a:pt x="274" y="78"/>
                  </a:lnTo>
                  <a:lnTo>
                    <a:pt x="270" y="72"/>
                  </a:lnTo>
                  <a:lnTo>
                    <a:pt x="268" y="70"/>
                  </a:lnTo>
                  <a:lnTo>
                    <a:pt x="266" y="66"/>
                  </a:lnTo>
                  <a:lnTo>
                    <a:pt x="260" y="62"/>
                  </a:lnTo>
                  <a:lnTo>
                    <a:pt x="258" y="62"/>
                  </a:lnTo>
                  <a:lnTo>
                    <a:pt x="256" y="68"/>
                  </a:lnTo>
                  <a:lnTo>
                    <a:pt x="254" y="74"/>
                  </a:lnTo>
                  <a:lnTo>
                    <a:pt x="248" y="74"/>
                  </a:lnTo>
                  <a:lnTo>
                    <a:pt x="244" y="74"/>
                  </a:lnTo>
                  <a:lnTo>
                    <a:pt x="237" y="76"/>
                  </a:lnTo>
                  <a:lnTo>
                    <a:pt x="231" y="76"/>
                  </a:lnTo>
                  <a:lnTo>
                    <a:pt x="225" y="76"/>
                  </a:lnTo>
                  <a:lnTo>
                    <a:pt x="217" y="72"/>
                  </a:lnTo>
                  <a:lnTo>
                    <a:pt x="209" y="74"/>
                  </a:lnTo>
                  <a:lnTo>
                    <a:pt x="205" y="74"/>
                  </a:lnTo>
                  <a:lnTo>
                    <a:pt x="190" y="70"/>
                  </a:lnTo>
                  <a:lnTo>
                    <a:pt x="188" y="70"/>
                  </a:lnTo>
                  <a:lnTo>
                    <a:pt x="180" y="62"/>
                  </a:lnTo>
                  <a:lnTo>
                    <a:pt x="178" y="62"/>
                  </a:lnTo>
                  <a:lnTo>
                    <a:pt x="174" y="68"/>
                  </a:lnTo>
                  <a:lnTo>
                    <a:pt x="168" y="78"/>
                  </a:lnTo>
                  <a:lnTo>
                    <a:pt x="164" y="86"/>
                  </a:lnTo>
                  <a:lnTo>
                    <a:pt x="164" y="86"/>
                  </a:lnTo>
                  <a:lnTo>
                    <a:pt x="172" y="101"/>
                  </a:lnTo>
                  <a:lnTo>
                    <a:pt x="170" y="103"/>
                  </a:lnTo>
                  <a:lnTo>
                    <a:pt x="166" y="105"/>
                  </a:lnTo>
                  <a:lnTo>
                    <a:pt x="160" y="115"/>
                  </a:lnTo>
                  <a:lnTo>
                    <a:pt x="168" y="119"/>
                  </a:lnTo>
                  <a:lnTo>
                    <a:pt x="172" y="125"/>
                  </a:lnTo>
                  <a:lnTo>
                    <a:pt x="178" y="131"/>
                  </a:lnTo>
                  <a:lnTo>
                    <a:pt x="184" y="131"/>
                  </a:lnTo>
                  <a:lnTo>
                    <a:pt x="186" y="133"/>
                  </a:lnTo>
                  <a:lnTo>
                    <a:pt x="182" y="142"/>
                  </a:lnTo>
                  <a:lnTo>
                    <a:pt x="180" y="152"/>
                  </a:lnTo>
                  <a:lnTo>
                    <a:pt x="176" y="152"/>
                  </a:lnTo>
                  <a:lnTo>
                    <a:pt x="162" y="152"/>
                  </a:lnTo>
                  <a:lnTo>
                    <a:pt x="156" y="152"/>
                  </a:lnTo>
                  <a:lnTo>
                    <a:pt x="154" y="158"/>
                  </a:lnTo>
                  <a:lnTo>
                    <a:pt x="150" y="164"/>
                  </a:lnTo>
                  <a:lnTo>
                    <a:pt x="148" y="172"/>
                  </a:lnTo>
                  <a:lnTo>
                    <a:pt x="150" y="176"/>
                  </a:lnTo>
                  <a:lnTo>
                    <a:pt x="150" y="178"/>
                  </a:lnTo>
                  <a:lnTo>
                    <a:pt x="148" y="182"/>
                  </a:lnTo>
                  <a:lnTo>
                    <a:pt x="143" y="182"/>
                  </a:lnTo>
                  <a:lnTo>
                    <a:pt x="135" y="189"/>
                  </a:lnTo>
                  <a:lnTo>
                    <a:pt x="133" y="195"/>
                  </a:lnTo>
                  <a:lnTo>
                    <a:pt x="127" y="205"/>
                  </a:lnTo>
                  <a:lnTo>
                    <a:pt x="129" y="211"/>
                  </a:lnTo>
                  <a:lnTo>
                    <a:pt x="133" y="213"/>
                  </a:lnTo>
                  <a:lnTo>
                    <a:pt x="129" y="229"/>
                  </a:lnTo>
                  <a:lnTo>
                    <a:pt x="129" y="238"/>
                  </a:lnTo>
                  <a:lnTo>
                    <a:pt x="127" y="250"/>
                  </a:lnTo>
                  <a:lnTo>
                    <a:pt x="121" y="252"/>
                  </a:lnTo>
                  <a:lnTo>
                    <a:pt x="117" y="252"/>
                  </a:lnTo>
                  <a:lnTo>
                    <a:pt x="111" y="254"/>
                  </a:lnTo>
                  <a:lnTo>
                    <a:pt x="111" y="252"/>
                  </a:lnTo>
                  <a:lnTo>
                    <a:pt x="105" y="244"/>
                  </a:lnTo>
                  <a:lnTo>
                    <a:pt x="90" y="234"/>
                  </a:lnTo>
                  <a:lnTo>
                    <a:pt x="90" y="236"/>
                  </a:lnTo>
                  <a:lnTo>
                    <a:pt x="90" y="231"/>
                  </a:lnTo>
                  <a:lnTo>
                    <a:pt x="82" y="219"/>
                  </a:lnTo>
                  <a:lnTo>
                    <a:pt x="70" y="213"/>
                  </a:lnTo>
                  <a:lnTo>
                    <a:pt x="33" y="209"/>
                  </a:lnTo>
                  <a:lnTo>
                    <a:pt x="29" y="240"/>
                  </a:lnTo>
                  <a:lnTo>
                    <a:pt x="7" y="236"/>
                  </a:lnTo>
                  <a:lnTo>
                    <a:pt x="0" y="252"/>
                  </a:lnTo>
                  <a:lnTo>
                    <a:pt x="9" y="260"/>
                  </a:lnTo>
                  <a:lnTo>
                    <a:pt x="11" y="260"/>
                  </a:lnTo>
                  <a:lnTo>
                    <a:pt x="21" y="262"/>
                  </a:lnTo>
                  <a:lnTo>
                    <a:pt x="23" y="266"/>
                  </a:lnTo>
                  <a:lnTo>
                    <a:pt x="27" y="266"/>
                  </a:lnTo>
                  <a:lnTo>
                    <a:pt x="33" y="266"/>
                  </a:lnTo>
                  <a:lnTo>
                    <a:pt x="39" y="272"/>
                  </a:lnTo>
                  <a:lnTo>
                    <a:pt x="45" y="268"/>
                  </a:lnTo>
                  <a:lnTo>
                    <a:pt x="49" y="268"/>
                  </a:lnTo>
                  <a:lnTo>
                    <a:pt x="54" y="270"/>
                  </a:lnTo>
                  <a:lnTo>
                    <a:pt x="78" y="264"/>
                  </a:lnTo>
                  <a:lnTo>
                    <a:pt x="82" y="268"/>
                  </a:lnTo>
                  <a:lnTo>
                    <a:pt x="101" y="270"/>
                  </a:lnTo>
                  <a:lnTo>
                    <a:pt x="107" y="268"/>
                  </a:lnTo>
                  <a:lnTo>
                    <a:pt x="109" y="276"/>
                  </a:lnTo>
                  <a:lnTo>
                    <a:pt x="111" y="281"/>
                  </a:lnTo>
                  <a:lnTo>
                    <a:pt x="109" y="289"/>
                  </a:lnTo>
                  <a:lnTo>
                    <a:pt x="105" y="291"/>
                  </a:lnTo>
                  <a:lnTo>
                    <a:pt x="94" y="295"/>
                  </a:lnTo>
                  <a:lnTo>
                    <a:pt x="88" y="301"/>
                  </a:lnTo>
                  <a:lnTo>
                    <a:pt x="86" y="309"/>
                  </a:lnTo>
                  <a:lnTo>
                    <a:pt x="88" y="313"/>
                  </a:lnTo>
                  <a:lnTo>
                    <a:pt x="88" y="326"/>
                  </a:lnTo>
                  <a:lnTo>
                    <a:pt x="88" y="326"/>
                  </a:lnTo>
                  <a:lnTo>
                    <a:pt x="90" y="326"/>
                  </a:lnTo>
                  <a:lnTo>
                    <a:pt x="99" y="321"/>
                  </a:lnTo>
                  <a:lnTo>
                    <a:pt x="103" y="317"/>
                  </a:lnTo>
                  <a:lnTo>
                    <a:pt x="105" y="315"/>
                  </a:lnTo>
                  <a:lnTo>
                    <a:pt x="113" y="313"/>
                  </a:lnTo>
                  <a:lnTo>
                    <a:pt x="121" y="315"/>
                  </a:lnTo>
                  <a:lnTo>
                    <a:pt x="127" y="315"/>
                  </a:lnTo>
                  <a:lnTo>
                    <a:pt x="129" y="315"/>
                  </a:lnTo>
                  <a:lnTo>
                    <a:pt x="131" y="321"/>
                  </a:lnTo>
                  <a:lnTo>
                    <a:pt x="133" y="323"/>
                  </a:lnTo>
                  <a:lnTo>
                    <a:pt x="139" y="332"/>
                  </a:lnTo>
                  <a:lnTo>
                    <a:pt x="260" y="332"/>
                  </a:lnTo>
                  <a:lnTo>
                    <a:pt x="274" y="326"/>
                  </a:lnTo>
                  <a:lnTo>
                    <a:pt x="284" y="309"/>
                  </a:lnTo>
                  <a:lnTo>
                    <a:pt x="289" y="307"/>
                  </a:lnTo>
                  <a:lnTo>
                    <a:pt x="295" y="313"/>
                  </a:lnTo>
                  <a:lnTo>
                    <a:pt x="299" y="313"/>
                  </a:lnTo>
                  <a:lnTo>
                    <a:pt x="313" y="309"/>
                  </a:lnTo>
                  <a:lnTo>
                    <a:pt x="325" y="305"/>
                  </a:lnTo>
                  <a:lnTo>
                    <a:pt x="334" y="301"/>
                  </a:lnTo>
                  <a:lnTo>
                    <a:pt x="346" y="293"/>
                  </a:lnTo>
                  <a:lnTo>
                    <a:pt x="348" y="293"/>
                  </a:lnTo>
                  <a:lnTo>
                    <a:pt x="350" y="291"/>
                  </a:lnTo>
                  <a:lnTo>
                    <a:pt x="354" y="285"/>
                  </a:lnTo>
                  <a:lnTo>
                    <a:pt x="358" y="281"/>
                  </a:lnTo>
                  <a:lnTo>
                    <a:pt x="362" y="281"/>
                  </a:lnTo>
                  <a:lnTo>
                    <a:pt x="368" y="274"/>
                  </a:lnTo>
                  <a:lnTo>
                    <a:pt x="374" y="274"/>
                  </a:lnTo>
                  <a:lnTo>
                    <a:pt x="378" y="268"/>
                  </a:lnTo>
                  <a:lnTo>
                    <a:pt x="383" y="262"/>
                  </a:lnTo>
                  <a:lnTo>
                    <a:pt x="387" y="258"/>
                  </a:lnTo>
                  <a:lnTo>
                    <a:pt x="391" y="256"/>
                  </a:lnTo>
                  <a:lnTo>
                    <a:pt x="385" y="248"/>
                  </a:lnTo>
                  <a:lnTo>
                    <a:pt x="391" y="242"/>
                  </a:lnTo>
                  <a:lnTo>
                    <a:pt x="399" y="246"/>
                  </a:lnTo>
                  <a:lnTo>
                    <a:pt x="407" y="234"/>
                  </a:lnTo>
                  <a:lnTo>
                    <a:pt x="409" y="231"/>
                  </a:lnTo>
                  <a:lnTo>
                    <a:pt x="409" y="225"/>
                  </a:lnTo>
                  <a:lnTo>
                    <a:pt x="417" y="225"/>
                  </a:lnTo>
                  <a:lnTo>
                    <a:pt x="417" y="219"/>
                  </a:lnTo>
                  <a:lnTo>
                    <a:pt x="423" y="215"/>
                  </a:lnTo>
                  <a:lnTo>
                    <a:pt x="436" y="207"/>
                  </a:lnTo>
                  <a:lnTo>
                    <a:pt x="434" y="203"/>
                  </a:lnTo>
                  <a:lnTo>
                    <a:pt x="428" y="193"/>
                  </a:lnTo>
                  <a:lnTo>
                    <a:pt x="428" y="193"/>
                  </a:lnTo>
                  <a:lnTo>
                    <a:pt x="425" y="189"/>
                  </a:lnTo>
                  <a:lnTo>
                    <a:pt x="413" y="176"/>
                  </a:lnTo>
                  <a:lnTo>
                    <a:pt x="405" y="174"/>
                  </a:lnTo>
                  <a:lnTo>
                    <a:pt x="401" y="174"/>
                  </a:lnTo>
                  <a:lnTo>
                    <a:pt x="401" y="172"/>
                  </a:lnTo>
                  <a:lnTo>
                    <a:pt x="395" y="172"/>
                  </a:lnTo>
                  <a:lnTo>
                    <a:pt x="391" y="172"/>
                  </a:lnTo>
                  <a:lnTo>
                    <a:pt x="387" y="172"/>
                  </a:lnTo>
                  <a:lnTo>
                    <a:pt x="385" y="174"/>
                  </a:lnTo>
                  <a:lnTo>
                    <a:pt x="383" y="176"/>
                  </a:lnTo>
                  <a:lnTo>
                    <a:pt x="383" y="182"/>
                  </a:lnTo>
                  <a:lnTo>
                    <a:pt x="378" y="186"/>
                  </a:lnTo>
                  <a:lnTo>
                    <a:pt x="366" y="201"/>
                  </a:lnTo>
                  <a:lnTo>
                    <a:pt x="360" y="201"/>
                  </a:lnTo>
                  <a:lnTo>
                    <a:pt x="352" y="197"/>
                  </a:lnTo>
                  <a:lnTo>
                    <a:pt x="352" y="195"/>
                  </a:lnTo>
                  <a:lnTo>
                    <a:pt x="348" y="195"/>
                  </a:lnTo>
                  <a:lnTo>
                    <a:pt x="344" y="195"/>
                  </a:lnTo>
                  <a:lnTo>
                    <a:pt x="342" y="199"/>
                  </a:lnTo>
                  <a:lnTo>
                    <a:pt x="338" y="203"/>
                  </a:lnTo>
                  <a:lnTo>
                    <a:pt x="331" y="209"/>
                  </a:lnTo>
                  <a:lnTo>
                    <a:pt x="329" y="213"/>
                  </a:lnTo>
                  <a:lnTo>
                    <a:pt x="323" y="215"/>
                  </a:lnTo>
                  <a:lnTo>
                    <a:pt x="321" y="215"/>
                  </a:lnTo>
                  <a:lnTo>
                    <a:pt x="319" y="217"/>
                  </a:lnTo>
                  <a:lnTo>
                    <a:pt x="315" y="219"/>
                  </a:lnTo>
                  <a:lnTo>
                    <a:pt x="313" y="223"/>
                  </a:lnTo>
                  <a:lnTo>
                    <a:pt x="309" y="223"/>
                  </a:lnTo>
                  <a:lnTo>
                    <a:pt x="307" y="223"/>
                  </a:lnTo>
                  <a:lnTo>
                    <a:pt x="305" y="227"/>
                  </a:lnTo>
                  <a:lnTo>
                    <a:pt x="303" y="231"/>
                  </a:lnTo>
                  <a:lnTo>
                    <a:pt x="303" y="236"/>
                  </a:lnTo>
                  <a:lnTo>
                    <a:pt x="301" y="238"/>
                  </a:lnTo>
                  <a:lnTo>
                    <a:pt x="297" y="240"/>
                  </a:lnTo>
                  <a:lnTo>
                    <a:pt x="295" y="240"/>
                  </a:lnTo>
                  <a:lnTo>
                    <a:pt x="291" y="242"/>
                  </a:lnTo>
                  <a:lnTo>
                    <a:pt x="289" y="244"/>
                  </a:lnTo>
                  <a:lnTo>
                    <a:pt x="287" y="246"/>
                  </a:lnTo>
                  <a:lnTo>
                    <a:pt x="278" y="246"/>
                  </a:lnTo>
                  <a:lnTo>
                    <a:pt x="278" y="244"/>
                  </a:lnTo>
                  <a:lnTo>
                    <a:pt x="270" y="246"/>
                  </a:lnTo>
                  <a:lnTo>
                    <a:pt x="262" y="250"/>
                  </a:lnTo>
                  <a:lnTo>
                    <a:pt x="260" y="250"/>
                  </a:lnTo>
                  <a:lnTo>
                    <a:pt x="256" y="248"/>
                  </a:lnTo>
                  <a:lnTo>
                    <a:pt x="250" y="248"/>
                  </a:lnTo>
                  <a:lnTo>
                    <a:pt x="244" y="250"/>
                  </a:lnTo>
                  <a:lnTo>
                    <a:pt x="240" y="250"/>
                  </a:lnTo>
                  <a:lnTo>
                    <a:pt x="233" y="250"/>
                  </a:lnTo>
                  <a:lnTo>
                    <a:pt x="225" y="252"/>
                  </a:lnTo>
                  <a:lnTo>
                    <a:pt x="215" y="254"/>
                  </a:lnTo>
                  <a:lnTo>
                    <a:pt x="207" y="256"/>
                  </a:lnTo>
                  <a:lnTo>
                    <a:pt x="197" y="258"/>
                  </a:lnTo>
                  <a:lnTo>
                    <a:pt x="190" y="258"/>
                  </a:lnTo>
                  <a:lnTo>
                    <a:pt x="193" y="256"/>
                  </a:lnTo>
                  <a:lnTo>
                    <a:pt x="199" y="250"/>
                  </a:lnTo>
                  <a:lnTo>
                    <a:pt x="205" y="250"/>
                  </a:lnTo>
                  <a:lnTo>
                    <a:pt x="205" y="250"/>
                  </a:lnTo>
                  <a:lnTo>
                    <a:pt x="207" y="250"/>
                  </a:lnTo>
                  <a:lnTo>
                    <a:pt x="211" y="250"/>
                  </a:lnTo>
                  <a:lnTo>
                    <a:pt x="215" y="250"/>
                  </a:lnTo>
                  <a:lnTo>
                    <a:pt x="221" y="246"/>
                  </a:lnTo>
                  <a:lnTo>
                    <a:pt x="225" y="246"/>
                  </a:lnTo>
                  <a:lnTo>
                    <a:pt x="229" y="246"/>
                  </a:lnTo>
                  <a:lnTo>
                    <a:pt x="233" y="246"/>
                  </a:lnTo>
                  <a:lnTo>
                    <a:pt x="244" y="246"/>
                  </a:lnTo>
                  <a:lnTo>
                    <a:pt x="250" y="244"/>
                  </a:lnTo>
                  <a:lnTo>
                    <a:pt x="256" y="244"/>
                  </a:lnTo>
                  <a:lnTo>
                    <a:pt x="256" y="244"/>
                  </a:lnTo>
                  <a:lnTo>
                    <a:pt x="260" y="246"/>
                  </a:lnTo>
                  <a:lnTo>
                    <a:pt x="262" y="244"/>
                  </a:lnTo>
                  <a:lnTo>
                    <a:pt x="264" y="242"/>
                  </a:lnTo>
                  <a:lnTo>
                    <a:pt x="264" y="242"/>
                  </a:lnTo>
                  <a:lnTo>
                    <a:pt x="268" y="242"/>
                  </a:lnTo>
                  <a:lnTo>
                    <a:pt x="272" y="240"/>
                  </a:lnTo>
                  <a:lnTo>
                    <a:pt x="278" y="236"/>
                  </a:lnTo>
                  <a:lnTo>
                    <a:pt x="282" y="234"/>
                  </a:lnTo>
                  <a:lnTo>
                    <a:pt x="284" y="234"/>
                  </a:lnTo>
                  <a:lnTo>
                    <a:pt x="284" y="231"/>
                  </a:lnTo>
                  <a:lnTo>
                    <a:pt x="282" y="227"/>
                  </a:lnTo>
                  <a:lnTo>
                    <a:pt x="278" y="225"/>
                  </a:lnTo>
                  <a:lnTo>
                    <a:pt x="278" y="227"/>
                  </a:lnTo>
                  <a:lnTo>
                    <a:pt x="276" y="229"/>
                  </a:lnTo>
                  <a:lnTo>
                    <a:pt x="272" y="229"/>
                  </a:lnTo>
                  <a:lnTo>
                    <a:pt x="270" y="229"/>
                  </a:lnTo>
                  <a:lnTo>
                    <a:pt x="270" y="227"/>
                  </a:lnTo>
                  <a:lnTo>
                    <a:pt x="272" y="223"/>
                  </a:lnTo>
                  <a:lnTo>
                    <a:pt x="276" y="221"/>
                  </a:lnTo>
                  <a:lnTo>
                    <a:pt x="284" y="223"/>
                  </a:lnTo>
                  <a:lnTo>
                    <a:pt x="287" y="225"/>
                  </a:lnTo>
                  <a:lnTo>
                    <a:pt x="289" y="225"/>
                  </a:lnTo>
                  <a:lnTo>
                    <a:pt x="291" y="223"/>
                  </a:lnTo>
                  <a:lnTo>
                    <a:pt x="293" y="219"/>
                  </a:lnTo>
                  <a:lnTo>
                    <a:pt x="295" y="217"/>
                  </a:lnTo>
                  <a:lnTo>
                    <a:pt x="299" y="213"/>
                  </a:lnTo>
                  <a:lnTo>
                    <a:pt x="303" y="209"/>
                  </a:lnTo>
                  <a:lnTo>
                    <a:pt x="309" y="207"/>
                  </a:lnTo>
                  <a:lnTo>
                    <a:pt x="311" y="207"/>
                  </a:lnTo>
                  <a:lnTo>
                    <a:pt x="315" y="207"/>
                  </a:lnTo>
                  <a:lnTo>
                    <a:pt x="317" y="205"/>
                  </a:lnTo>
                  <a:lnTo>
                    <a:pt x="319" y="205"/>
                  </a:lnTo>
                  <a:lnTo>
                    <a:pt x="319" y="203"/>
                  </a:lnTo>
                  <a:lnTo>
                    <a:pt x="319" y="201"/>
                  </a:lnTo>
                  <a:lnTo>
                    <a:pt x="319" y="199"/>
                  </a:lnTo>
                  <a:lnTo>
                    <a:pt x="321" y="195"/>
                  </a:lnTo>
                  <a:lnTo>
                    <a:pt x="325" y="191"/>
                  </a:lnTo>
                  <a:lnTo>
                    <a:pt x="329" y="191"/>
                  </a:lnTo>
                  <a:lnTo>
                    <a:pt x="334" y="189"/>
                  </a:lnTo>
                  <a:lnTo>
                    <a:pt x="338" y="189"/>
                  </a:lnTo>
                  <a:lnTo>
                    <a:pt x="342" y="184"/>
                  </a:lnTo>
                  <a:lnTo>
                    <a:pt x="348" y="182"/>
                  </a:lnTo>
                  <a:lnTo>
                    <a:pt x="350" y="182"/>
                  </a:lnTo>
                  <a:lnTo>
                    <a:pt x="354" y="182"/>
                  </a:lnTo>
                  <a:lnTo>
                    <a:pt x="356" y="184"/>
                  </a:lnTo>
                  <a:lnTo>
                    <a:pt x="358" y="189"/>
                  </a:lnTo>
                  <a:lnTo>
                    <a:pt x="360" y="191"/>
                  </a:lnTo>
                  <a:lnTo>
                    <a:pt x="362" y="191"/>
                  </a:lnTo>
                  <a:lnTo>
                    <a:pt x="364" y="189"/>
                  </a:lnTo>
                  <a:lnTo>
                    <a:pt x="366" y="186"/>
                  </a:lnTo>
                  <a:lnTo>
                    <a:pt x="370" y="184"/>
                  </a:lnTo>
                  <a:lnTo>
                    <a:pt x="372" y="184"/>
                  </a:lnTo>
                  <a:lnTo>
                    <a:pt x="374" y="180"/>
                  </a:lnTo>
                  <a:lnTo>
                    <a:pt x="374" y="176"/>
                  </a:lnTo>
                  <a:lnTo>
                    <a:pt x="376" y="174"/>
                  </a:lnTo>
                  <a:lnTo>
                    <a:pt x="378" y="170"/>
                  </a:lnTo>
                  <a:lnTo>
                    <a:pt x="383" y="168"/>
                  </a:lnTo>
                  <a:lnTo>
                    <a:pt x="393" y="164"/>
                  </a:lnTo>
                  <a:lnTo>
                    <a:pt x="397" y="162"/>
                  </a:lnTo>
                  <a:lnTo>
                    <a:pt x="399" y="160"/>
                  </a:lnTo>
                  <a:lnTo>
                    <a:pt x="403" y="160"/>
                  </a:lnTo>
                  <a:lnTo>
                    <a:pt x="403" y="160"/>
                  </a:lnTo>
                  <a:lnTo>
                    <a:pt x="405" y="162"/>
                  </a:lnTo>
                  <a:lnTo>
                    <a:pt x="409" y="162"/>
                  </a:lnTo>
                  <a:lnTo>
                    <a:pt x="411" y="162"/>
                  </a:lnTo>
                  <a:lnTo>
                    <a:pt x="413" y="162"/>
                  </a:lnTo>
                  <a:lnTo>
                    <a:pt x="413" y="166"/>
                  </a:lnTo>
                  <a:lnTo>
                    <a:pt x="415" y="170"/>
                  </a:lnTo>
                  <a:lnTo>
                    <a:pt x="417" y="172"/>
                  </a:lnTo>
                  <a:lnTo>
                    <a:pt x="421" y="176"/>
                  </a:lnTo>
                  <a:lnTo>
                    <a:pt x="425" y="178"/>
                  </a:lnTo>
                  <a:lnTo>
                    <a:pt x="432" y="178"/>
                  </a:lnTo>
                  <a:lnTo>
                    <a:pt x="436" y="178"/>
                  </a:lnTo>
                  <a:lnTo>
                    <a:pt x="438" y="174"/>
                  </a:lnTo>
                  <a:lnTo>
                    <a:pt x="440" y="170"/>
                  </a:lnTo>
                  <a:lnTo>
                    <a:pt x="444" y="164"/>
                  </a:lnTo>
                  <a:lnTo>
                    <a:pt x="448" y="162"/>
                  </a:lnTo>
                  <a:lnTo>
                    <a:pt x="452" y="160"/>
                  </a:lnTo>
                  <a:lnTo>
                    <a:pt x="456" y="160"/>
                  </a:lnTo>
                  <a:lnTo>
                    <a:pt x="458" y="160"/>
                  </a:lnTo>
                  <a:lnTo>
                    <a:pt x="460" y="162"/>
                  </a:lnTo>
                  <a:lnTo>
                    <a:pt x="460" y="164"/>
                  </a:lnTo>
                  <a:lnTo>
                    <a:pt x="464" y="164"/>
                  </a:lnTo>
                  <a:lnTo>
                    <a:pt x="477" y="168"/>
                  </a:lnTo>
                  <a:lnTo>
                    <a:pt x="483" y="168"/>
                  </a:lnTo>
                  <a:lnTo>
                    <a:pt x="485" y="168"/>
                  </a:lnTo>
                  <a:lnTo>
                    <a:pt x="491" y="170"/>
                  </a:lnTo>
                  <a:lnTo>
                    <a:pt x="495" y="170"/>
                  </a:lnTo>
                  <a:lnTo>
                    <a:pt x="495" y="109"/>
                  </a:lnTo>
                  <a:lnTo>
                    <a:pt x="495" y="109"/>
                  </a:lnTo>
                  <a:lnTo>
                    <a:pt x="491" y="90"/>
                  </a:lnTo>
                  <a:lnTo>
                    <a:pt x="487" y="74"/>
                  </a:lnTo>
                  <a:lnTo>
                    <a:pt x="485" y="68"/>
                  </a:lnTo>
                  <a:lnTo>
                    <a:pt x="485" y="64"/>
                  </a:lnTo>
                  <a:lnTo>
                    <a:pt x="485" y="64"/>
                  </a:lnTo>
                  <a:lnTo>
                    <a:pt x="485" y="62"/>
                  </a:lnTo>
                  <a:lnTo>
                    <a:pt x="485" y="60"/>
                  </a:lnTo>
                  <a:lnTo>
                    <a:pt x="483" y="54"/>
                  </a:lnTo>
                  <a:lnTo>
                    <a:pt x="483" y="43"/>
                  </a:lnTo>
                  <a:lnTo>
                    <a:pt x="481" y="39"/>
                  </a:lnTo>
                  <a:lnTo>
                    <a:pt x="479" y="33"/>
                  </a:lnTo>
                  <a:lnTo>
                    <a:pt x="479" y="19"/>
                  </a:lnTo>
                  <a:lnTo>
                    <a:pt x="477" y="7"/>
                  </a:lnTo>
                  <a:lnTo>
                    <a:pt x="468" y="7"/>
                  </a:lnTo>
                  <a:lnTo>
                    <a:pt x="456" y="7"/>
                  </a:lnTo>
                  <a:lnTo>
                    <a:pt x="448" y="5"/>
                  </a:lnTo>
                  <a:lnTo>
                    <a:pt x="444" y="0"/>
                  </a:lnTo>
                  <a:lnTo>
                    <a:pt x="436"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6" name="Freeform 737"/>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7" name="Freeform 738"/>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8" name="Freeform 739"/>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9" name="Freeform 740"/>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0" name="Freeform 741"/>
            <p:cNvSpPr>
              <a:spLocks/>
            </p:cNvSpPr>
            <p:nvPr/>
          </p:nvSpPr>
          <p:spPr bwMode="auto">
            <a:xfrm>
              <a:off x="7737475" y="1803400"/>
              <a:ext cx="654050" cy="560388"/>
            </a:xfrm>
            <a:custGeom>
              <a:avLst/>
              <a:gdLst>
                <a:gd name="T0" fmla="*/ 114 w 412"/>
                <a:gd name="T1" fmla="*/ 22 h 353"/>
                <a:gd name="T2" fmla="*/ 118 w 412"/>
                <a:gd name="T3" fmla="*/ 51 h 353"/>
                <a:gd name="T4" fmla="*/ 87 w 412"/>
                <a:gd name="T5" fmla="*/ 55 h 353"/>
                <a:gd name="T6" fmla="*/ 67 w 412"/>
                <a:gd name="T7" fmla="*/ 61 h 353"/>
                <a:gd name="T8" fmla="*/ 53 w 412"/>
                <a:gd name="T9" fmla="*/ 67 h 353"/>
                <a:gd name="T10" fmla="*/ 32 w 412"/>
                <a:gd name="T11" fmla="*/ 100 h 353"/>
                <a:gd name="T12" fmla="*/ 57 w 412"/>
                <a:gd name="T13" fmla="*/ 108 h 353"/>
                <a:gd name="T14" fmla="*/ 69 w 412"/>
                <a:gd name="T15" fmla="*/ 120 h 353"/>
                <a:gd name="T16" fmla="*/ 81 w 412"/>
                <a:gd name="T17" fmla="*/ 135 h 353"/>
                <a:gd name="T18" fmla="*/ 73 w 412"/>
                <a:gd name="T19" fmla="*/ 147 h 353"/>
                <a:gd name="T20" fmla="*/ 65 w 412"/>
                <a:gd name="T21" fmla="*/ 171 h 353"/>
                <a:gd name="T22" fmla="*/ 67 w 412"/>
                <a:gd name="T23" fmla="*/ 186 h 353"/>
                <a:gd name="T24" fmla="*/ 75 w 412"/>
                <a:gd name="T25" fmla="*/ 194 h 353"/>
                <a:gd name="T26" fmla="*/ 65 w 412"/>
                <a:gd name="T27" fmla="*/ 204 h 353"/>
                <a:gd name="T28" fmla="*/ 40 w 412"/>
                <a:gd name="T29" fmla="*/ 200 h 353"/>
                <a:gd name="T30" fmla="*/ 28 w 412"/>
                <a:gd name="T31" fmla="*/ 223 h 353"/>
                <a:gd name="T32" fmla="*/ 10 w 412"/>
                <a:gd name="T33" fmla="*/ 249 h 353"/>
                <a:gd name="T34" fmla="*/ 0 w 412"/>
                <a:gd name="T35" fmla="*/ 266 h 353"/>
                <a:gd name="T36" fmla="*/ 30 w 412"/>
                <a:gd name="T37" fmla="*/ 276 h 353"/>
                <a:gd name="T38" fmla="*/ 49 w 412"/>
                <a:gd name="T39" fmla="*/ 302 h 353"/>
                <a:gd name="T40" fmla="*/ 63 w 412"/>
                <a:gd name="T41" fmla="*/ 329 h 353"/>
                <a:gd name="T42" fmla="*/ 124 w 412"/>
                <a:gd name="T43" fmla="*/ 353 h 353"/>
                <a:gd name="T44" fmla="*/ 126 w 412"/>
                <a:gd name="T45" fmla="*/ 319 h 353"/>
                <a:gd name="T46" fmla="*/ 143 w 412"/>
                <a:gd name="T47" fmla="*/ 302 h 353"/>
                <a:gd name="T48" fmla="*/ 147 w 412"/>
                <a:gd name="T49" fmla="*/ 282 h 353"/>
                <a:gd name="T50" fmla="*/ 173 w 412"/>
                <a:gd name="T51" fmla="*/ 276 h 353"/>
                <a:gd name="T52" fmla="*/ 171 w 412"/>
                <a:gd name="T53" fmla="*/ 255 h 353"/>
                <a:gd name="T54" fmla="*/ 159 w 412"/>
                <a:gd name="T55" fmla="*/ 229 h 353"/>
                <a:gd name="T56" fmla="*/ 157 w 412"/>
                <a:gd name="T57" fmla="*/ 210 h 353"/>
                <a:gd name="T58" fmla="*/ 173 w 412"/>
                <a:gd name="T59" fmla="*/ 186 h 353"/>
                <a:gd name="T60" fmla="*/ 202 w 412"/>
                <a:gd name="T61" fmla="*/ 198 h 353"/>
                <a:gd name="T62" fmla="*/ 230 w 412"/>
                <a:gd name="T63" fmla="*/ 200 h 353"/>
                <a:gd name="T64" fmla="*/ 249 w 412"/>
                <a:gd name="T65" fmla="*/ 192 h 353"/>
                <a:gd name="T66" fmla="*/ 261 w 412"/>
                <a:gd name="T67" fmla="*/ 194 h 353"/>
                <a:gd name="T68" fmla="*/ 286 w 412"/>
                <a:gd name="T69" fmla="*/ 206 h 353"/>
                <a:gd name="T70" fmla="*/ 308 w 412"/>
                <a:gd name="T71" fmla="*/ 204 h 353"/>
                <a:gd name="T72" fmla="*/ 331 w 412"/>
                <a:gd name="T73" fmla="*/ 210 h 353"/>
                <a:gd name="T74" fmla="*/ 335 w 412"/>
                <a:gd name="T75" fmla="*/ 243 h 353"/>
                <a:gd name="T76" fmla="*/ 357 w 412"/>
                <a:gd name="T77" fmla="*/ 237 h 353"/>
                <a:gd name="T78" fmla="*/ 371 w 412"/>
                <a:gd name="T79" fmla="*/ 237 h 353"/>
                <a:gd name="T80" fmla="*/ 388 w 412"/>
                <a:gd name="T81" fmla="*/ 218 h 353"/>
                <a:gd name="T82" fmla="*/ 410 w 412"/>
                <a:gd name="T83" fmla="*/ 198 h 353"/>
                <a:gd name="T84" fmla="*/ 408 w 412"/>
                <a:gd name="T85" fmla="*/ 167 h 353"/>
                <a:gd name="T86" fmla="*/ 386 w 412"/>
                <a:gd name="T87" fmla="*/ 114 h 353"/>
                <a:gd name="T88" fmla="*/ 357 w 412"/>
                <a:gd name="T89" fmla="*/ 110 h 353"/>
                <a:gd name="T90" fmla="*/ 349 w 412"/>
                <a:gd name="T91" fmla="*/ 112 h 353"/>
                <a:gd name="T92" fmla="*/ 331 w 412"/>
                <a:gd name="T93" fmla="*/ 92 h 353"/>
                <a:gd name="T94" fmla="*/ 329 w 412"/>
                <a:gd name="T95" fmla="*/ 69 h 353"/>
                <a:gd name="T96" fmla="*/ 316 w 412"/>
                <a:gd name="T97" fmla="*/ 65 h 353"/>
                <a:gd name="T98" fmla="*/ 277 w 412"/>
                <a:gd name="T99" fmla="*/ 73 h 353"/>
                <a:gd name="T100" fmla="*/ 247 w 412"/>
                <a:gd name="T101" fmla="*/ 81 h 353"/>
                <a:gd name="T102" fmla="*/ 228 w 412"/>
                <a:gd name="T103" fmla="*/ 98 h 353"/>
                <a:gd name="T104" fmla="*/ 212 w 412"/>
                <a:gd name="T105" fmla="*/ 84 h 353"/>
                <a:gd name="T106" fmla="*/ 200 w 412"/>
                <a:gd name="T107" fmla="*/ 75 h 353"/>
                <a:gd name="T108" fmla="*/ 190 w 412"/>
                <a:gd name="T109" fmla="*/ 41 h 353"/>
                <a:gd name="T110" fmla="*/ 183 w 412"/>
                <a:gd name="T111" fmla="*/ 30 h 353"/>
                <a:gd name="T112" fmla="*/ 179 w 412"/>
                <a:gd name="T113" fmla="*/ 16 h 353"/>
                <a:gd name="T114" fmla="*/ 151 w 412"/>
                <a:gd name="T115" fmla="*/ 8 h 353"/>
                <a:gd name="T116" fmla="*/ 126 w 412"/>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353">
                  <a:moveTo>
                    <a:pt x="116" y="8"/>
                  </a:moveTo>
                  <a:lnTo>
                    <a:pt x="112" y="16"/>
                  </a:lnTo>
                  <a:lnTo>
                    <a:pt x="116" y="18"/>
                  </a:lnTo>
                  <a:lnTo>
                    <a:pt x="114" y="22"/>
                  </a:lnTo>
                  <a:lnTo>
                    <a:pt x="118" y="34"/>
                  </a:lnTo>
                  <a:lnTo>
                    <a:pt x="118" y="37"/>
                  </a:lnTo>
                  <a:lnTo>
                    <a:pt x="116" y="41"/>
                  </a:lnTo>
                  <a:lnTo>
                    <a:pt x="118" y="51"/>
                  </a:lnTo>
                  <a:lnTo>
                    <a:pt x="118" y="55"/>
                  </a:lnTo>
                  <a:lnTo>
                    <a:pt x="104" y="57"/>
                  </a:lnTo>
                  <a:lnTo>
                    <a:pt x="92" y="53"/>
                  </a:lnTo>
                  <a:lnTo>
                    <a:pt x="87" y="55"/>
                  </a:lnTo>
                  <a:lnTo>
                    <a:pt x="81" y="53"/>
                  </a:lnTo>
                  <a:lnTo>
                    <a:pt x="75" y="49"/>
                  </a:lnTo>
                  <a:lnTo>
                    <a:pt x="69" y="53"/>
                  </a:lnTo>
                  <a:lnTo>
                    <a:pt x="67" y="61"/>
                  </a:lnTo>
                  <a:lnTo>
                    <a:pt x="65" y="63"/>
                  </a:lnTo>
                  <a:lnTo>
                    <a:pt x="61" y="65"/>
                  </a:lnTo>
                  <a:lnTo>
                    <a:pt x="57" y="65"/>
                  </a:lnTo>
                  <a:lnTo>
                    <a:pt x="53" y="67"/>
                  </a:lnTo>
                  <a:lnTo>
                    <a:pt x="42" y="88"/>
                  </a:lnTo>
                  <a:lnTo>
                    <a:pt x="32" y="92"/>
                  </a:lnTo>
                  <a:lnTo>
                    <a:pt x="32" y="96"/>
                  </a:lnTo>
                  <a:lnTo>
                    <a:pt x="32" y="100"/>
                  </a:lnTo>
                  <a:lnTo>
                    <a:pt x="34" y="104"/>
                  </a:lnTo>
                  <a:lnTo>
                    <a:pt x="38" y="106"/>
                  </a:lnTo>
                  <a:lnTo>
                    <a:pt x="45" y="110"/>
                  </a:lnTo>
                  <a:lnTo>
                    <a:pt x="57" y="108"/>
                  </a:lnTo>
                  <a:lnTo>
                    <a:pt x="59" y="106"/>
                  </a:lnTo>
                  <a:lnTo>
                    <a:pt x="61" y="110"/>
                  </a:lnTo>
                  <a:lnTo>
                    <a:pt x="61" y="116"/>
                  </a:lnTo>
                  <a:lnTo>
                    <a:pt x="69" y="120"/>
                  </a:lnTo>
                  <a:lnTo>
                    <a:pt x="71" y="124"/>
                  </a:lnTo>
                  <a:lnTo>
                    <a:pt x="79" y="126"/>
                  </a:lnTo>
                  <a:lnTo>
                    <a:pt x="83" y="133"/>
                  </a:lnTo>
                  <a:lnTo>
                    <a:pt x="81" y="135"/>
                  </a:lnTo>
                  <a:lnTo>
                    <a:pt x="79" y="137"/>
                  </a:lnTo>
                  <a:lnTo>
                    <a:pt x="75" y="139"/>
                  </a:lnTo>
                  <a:lnTo>
                    <a:pt x="77" y="143"/>
                  </a:lnTo>
                  <a:lnTo>
                    <a:pt x="73" y="147"/>
                  </a:lnTo>
                  <a:lnTo>
                    <a:pt x="67" y="159"/>
                  </a:lnTo>
                  <a:lnTo>
                    <a:pt x="69" y="165"/>
                  </a:lnTo>
                  <a:lnTo>
                    <a:pt x="67" y="169"/>
                  </a:lnTo>
                  <a:lnTo>
                    <a:pt x="65" y="171"/>
                  </a:lnTo>
                  <a:lnTo>
                    <a:pt x="63" y="178"/>
                  </a:lnTo>
                  <a:lnTo>
                    <a:pt x="67" y="182"/>
                  </a:lnTo>
                  <a:lnTo>
                    <a:pt x="67" y="184"/>
                  </a:lnTo>
                  <a:lnTo>
                    <a:pt x="67" y="186"/>
                  </a:lnTo>
                  <a:lnTo>
                    <a:pt x="67" y="190"/>
                  </a:lnTo>
                  <a:lnTo>
                    <a:pt x="69" y="194"/>
                  </a:lnTo>
                  <a:lnTo>
                    <a:pt x="73" y="194"/>
                  </a:lnTo>
                  <a:lnTo>
                    <a:pt x="75" y="194"/>
                  </a:lnTo>
                  <a:lnTo>
                    <a:pt x="79" y="196"/>
                  </a:lnTo>
                  <a:lnTo>
                    <a:pt x="75" y="200"/>
                  </a:lnTo>
                  <a:lnTo>
                    <a:pt x="71" y="202"/>
                  </a:lnTo>
                  <a:lnTo>
                    <a:pt x="65" y="204"/>
                  </a:lnTo>
                  <a:lnTo>
                    <a:pt x="57" y="206"/>
                  </a:lnTo>
                  <a:lnTo>
                    <a:pt x="51" y="204"/>
                  </a:lnTo>
                  <a:lnTo>
                    <a:pt x="45" y="202"/>
                  </a:lnTo>
                  <a:lnTo>
                    <a:pt x="40" y="200"/>
                  </a:lnTo>
                  <a:lnTo>
                    <a:pt x="38" y="204"/>
                  </a:lnTo>
                  <a:lnTo>
                    <a:pt x="34" y="206"/>
                  </a:lnTo>
                  <a:lnTo>
                    <a:pt x="34" y="210"/>
                  </a:lnTo>
                  <a:lnTo>
                    <a:pt x="28" y="223"/>
                  </a:lnTo>
                  <a:lnTo>
                    <a:pt x="24" y="227"/>
                  </a:lnTo>
                  <a:lnTo>
                    <a:pt x="16" y="229"/>
                  </a:lnTo>
                  <a:lnTo>
                    <a:pt x="16" y="243"/>
                  </a:lnTo>
                  <a:lnTo>
                    <a:pt x="10" y="249"/>
                  </a:lnTo>
                  <a:lnTo>
                    <a:pt x="8" y="255"/>
                  </a:lnTo>
                  <a:lnTo>
                    <a:pt x="2" y="259"/>
                  </a:lnTo>
                  <a:lnTo>
                    <a:pt x="0" y="263"/>
                  </a:lnTo>
                  <a:lnTo>
                    <a:pt x="0" y="266"/>
                  </a:lnTo>
                  <a:lnTo>
                    <a:pt x="4" y="263"/>
                  </a:lnTo>
                  <a:lnTo>
                    <a:pt x="12" y="270"/>
                  </a:lnTo>
                  <a:lnTo>
                    <a:pt x="28" y="272"/>
                  </a:lnTo>
                  <a:lnTo>
                    <a:pt x="30" y="276"/>
                  </a:lnTo>
                  <a:lnTo>
                    <a:pt x="38" y="276"/>
                  </a:lnTo>
                  <a:lnTo>
                    <a:pt x="40" y="276"/>
                  </a:lnTo>
                  <a:lnTo>
                    <a:pt x="45" y="284"/>
                  </a:lnTo>
                  <a:lnTo>
                    <a:pt x="49" y="302"/>
                  </a:lnTo>
                  <a:lnTo>
                    <a:pt x="55" y="304"/>
                  </a:lnTo>
                  <a:lnTo>
                    <a:pt x="63" y="310"/>
                  </a:lnTo>
                  <a:lnTo>
                    <a:pt x="67" y="319"/>
                  </a:lnTo>
                  <a:lnTo>
                    <a:pt x="63" y="329"/>
                  </a:lnTo>
                  <a:lnTo>
                    <a:pt x="63" y="337"/>
                  </a:lnTo>
                  <a:lnTo>
                    <a:pt x="75" y="343"/>
                  </a:lnTo>
                  <a:lnTo>
                    <a:pt x="81" y="353"/>
                  </a:lnTo>
                  <a:lnTo>
                    <a:pt x="124" y="353"/>
                  </a:lnTo>
                  <a:lnTo>
                    <a:pt x="126" y="337"/>
                  </a:lnTo>
                  <a:lnTo>
                    <a:pt x="122" y="335"/>
                  </a:lnTo>
                  <a:lnTo>
                    <a:pt x="120" y="329"/>
                  </a:lnTo>
                  <a:lnTo>
                    <a:pt x="126" y="319"/>
                  </a:lnTo>
                  <a:lnTo>
                    <a:pt x="128" y="313"/>
                  </a:lnTo>
                  <a:lnTo>
                    <a:pt x="136" y="306"/>
                  </a:lnTo>
                  <a:lnTo>
                    <a:pt x="141" y="306"/>
                  </a:lnTo>
                  <a:lnTo>
                    <a:pt x="143" y="302"/>
                  </a:lnTo>
                  <a:lnTo>
                    <a:pt x="143" y="300"/>
                  </a:lnTo>
                  <a:lnTo>
                    <a:pt x="141" y="296"/>
                  </a:lnTo>
                  <a:lnTo>
                    <a:pt x="143" y="288"/>
                  </a:lnTo>
                  <a:lnTo>
                    <a:pt x="147" y="282"/>
                  </a:lnTo>
                  <a:lnTo>
                    <a:pt x="149" y="276"/>
                  </a:lnTo>
                  <a:lnTo>
                    <a:pt x="155" y="276"/>
                  </a:lnTo>
                  <a:lnTo>
                    <a:pt x="169" y="276"/>
                  </a:lnTo>
                  <a:lnTo>
                    <a:pt x="173" y="276"/>
                  </a:lnTo>
                  <a:lnTo>
                    <a:pt x="175" y="266"/>
                  </a:lnTo>
                  <a:lnTo>
                    <a:pt x="179" y="257"/>
                  </a:lnTo>
                  <a:lnTo>
                    <a:pt x="177" y="255"/>
                  </a:lnTo>
                  <a:lnTo>
                    <a:pt x="171" y="255"/>
                  </a:lnTo>
                  <a:lnTo>
                    <a:pt x="165" y="249"/>
                  </a:lnTo>
                  <a:lnTo>
                    <a:pt x="161" y="243"/>
                  </a:lnTo>
                  <a:lnTo>
                    <a:pt x="153" y="239"/>
                  </a:lnTo>
                  <a:lnTo>
                    <a:pt x="159" y="229"/>
                  </a:lnTo>
                  <a:lnTo>
                    <a:pt x="163" y="227"/>
                  </a:lnTo>
                  <a:lnTo>
                    <a:pt x="165" y="225"/>
                  </a:lnTo>
                  <a:lnTo>
                    <a:pt x="157" y="210"/>
                  </a:lnTo>
                  <a:lnTo>
                    <a:pt x="157" y="210"/>
                  </a:lnTo>
                  <a:lnTo>
                    <a:pt x="161" y="202"/>
                  </a:lnTo>
                  <a:lnTo>
                    <a:pt x="167" y="192"/>
                  </a:lnTo>
                  <a:lnTo>
                    <a:pt x="171" y="186"/>
                  </a:lnTo>
                  <a:lnTo>
                    <a:pt x="173" y="186"/>
                  </a:lnTo>
                  <a:lnTo>
                    <a:pt x="181" y="194"/>
                  </a:lnTo>
                  <a:lnTo>
                    <a:pt x="183" y="194"/>
                  </a:lnTo>
                  <a:lnTo>
                    <a:pt x="198" y="198"/>
                  </a:lnTo>
                  <a:lnTo>
                    <a:pt x="202" y="198"/>
                  </a:lnTo>
                  <a:lnTo>
                    <a:pt x="210" y="196"/>
                  </a:lnTo>
                  <a:lnTo>
                    <a:pt x="218" y="200"/>
                  </a:lnTo>
                  <a:lnTo>
                    <a:pt x="224" y="200"/>
                  </a:lnTo>
                  <a:lnTo>
                    <a:pt x="230" y="200"/>
                  </a:lnTo>
                  <a:lnTo>
                    <a:pt x="237" y="198"/>
                  </a:lnTo>
                  <a:lnTo>
                    <a:pt x="241" y="198"/>
                  </a:lnTo>
                  <a:lnTo>
                    <a:pt x="247" y="198"/>
                  </a:lnTo>
                  <a:lnTo>
                    <a:pt x="249" y="192"/>
                  </a:lnTo>
                  <a:lnTo>
                    <a:pt x="251" y="186"/>
                  </a:lnTo>
                  <a:lnTo>
                    <a:pt x="253" y="186"/>
                  </a:lnTo>
                  <a:lnTo>
                    <a:pt x="259" y="190"/>
                  </a:lnTo>
                  <a:lnTo>
                    <a:pt x="261" y="194"/>
                  </a:lnTo>
                  <a:lnTo>
                    <a:pt x="263" y="196"/>
                  </a:lnTo>
                  <a:lnTo>
                    <a:pt x="267" y="202"/>
                  </a:lnTo>
                  <a:lnTo>
                    <a:pt x="280" y="204"/>
                  </a:lnTo>
                  <a:lnTo>
                    <a:pt x="286" y="206"/>
                  </a:lnTo>
                  <a:lnTo>
                    <a:pt x="288" y="208"/>
                  </a:lnTo>
                  <a:lnTo>
                    <a:pt x="294" y="208"/>
                  </a:lnTo>
                  <a:lnTo>
                    <a:pt x="306" y="204"/>
                  </a:lnTo>
                  <a:lnTo>
                    <a:pt x="308" y="204"/>
                  </a:lnTo>
                  <a:lnTo>
                    <a:pt x="310" y="202"/>
                  </a:lnTo>
                  <a:lnTo>
                    <a:pt x="318" y="202"/>
                  </a:lnTo>
                  <a:lnTo>
                    <a:pt x="331" y="204"/>
                  </a:lnTo>
                  <a:lnTo>
                    <a:pt x="331" y="210"/>
                  </a:lnTo>
                  <a:lnTo>
                    <a:pt x="333" y="216"/>
                  </a:lnTo>
                  <a:lnTo>
                    <a:pt x="324" y="229"/>
                  </a:lnTo>
                  <a:lnTo>
                    <a:pt x="331" y="239"/>
                  </a:lnTo>
                  <a:lnTo>
                    <a:pt x="335" y="243"/>
                  </a:lnTo>
                  <a:lnTo>
                    <a:pt x="343" y="245"/>
                  </a:lnTo>
                  <a:lnTo>
                    <a:pt x="347" y="243"/>
                  </a:lnTo>
                  <a:lnTo>
                    <a:pt x="353" y="239"/>
                  </a:lnTo>
                  <a:lnTo>
                    <a:pt x="357" y="237"/>
                  </a:lnTo>
                  <a:lnTo>
                    <a:pt x="361" y="237"/>
                  </a:lnTo>
                  <a:lnTo>
                    <a:pt x="367" y="235"/>
                  </a:lnTo>
                  <a:lnTo>
                    <a:pt x="371" y="237"/>
                  </a:lnTo>
                  <a:lnTo>
                    <a:pt x="371" y="237"/>
                  </a:lnTo>
                  <a:lnTo>
                    <a:pt x="374" y="237"/>
                  </a:lnTo>
                  <a:lnTo>
                    <a:pt x="378" y="229"/>
                  </a:lnTo>
                  <a:lnTo>
                    <a:pt x="386" y="223"/>
                  </a:lnTo>
                  <a:lnTo>
                    <a:pt x="388" y="218"/>
                  </a:lnTo>
                  <a:lnTo>
                    <a:pt x="392" y="216"/>
                  </a:lnTo>
                  <a:lnTo>
                    <a:pt x="392" y="214"/>
                  </a:lnTo>
                  <a:lnTo>
                    <a:pt x="400" y="210"/>
                  </a:lnTo>
                  <a:lnTo>
                    <a:pt x="410" y="198"/>
                  </a:lnTo>
                  <a:lnTo>
                    <a:pt x="412" y="198"/>
                  </a:lnTo>
                  <a:lnTo>
                    <a:pt x="412" y="176"/>
                  </a:lnTo>
                  <a:lnTo>
                    <a:pt x="412" y="173"/>
                  </a:lnTo>
                  <a:lnTo>
                    <a:pt x="408" y="167"/>
                  </a:lnTo>
                  <a:lnTo>
                    <a:pt x="402" y="159"/>
                  </a:lnTo>
                  <a:lnTo>
                    <a:pt x="390" y="137"/>
                  </a:lnTo>
                  <a:lnTo>
                    <a:pt x="396" y="116"/>
                  </a:lnTo>
                  <a:lnTo>
                    <a:pt x="386" y="114"/>
                  </a:lnTo>
                  <a:lnTo>
                    <a:pt x="378" y="114"/>
                  </a:lnTo>
                  <a:lnTo>
                    <a:pt x="365" y="108"/>
                  </a:lnTo>
                  <a:lnTo>
                    <a:pt x="361" y="106"/>
                  </a:lnTo>
                  <a:lnTo>
                    <a:pt x="357" y="110"/>
                  </a:lnTo>
                  <a:lnTo>
                    <a:pt x="355" y="116"/>
                  </a:lnTo>
                  <a:lnTo>
                    <a:pt x="353" y="118"/>
                  </a:lnTo>
                  <a:lnTo>
                    <a:pt x="351" y="116"/>
                  </a:lnTo>
                  <a:lnTo>
                    <a:pt x="349" y="112"/>
                  </a:lnTo>
                  <a:lnTo>
                    <a:pt x="349" y="106"/>
                  </a:lnTo>
                  <a:lnTo>
                    <a:pt x="347" y="102"/>
                  </a:lnTo>
                  <a:lnTo>
                    <a:pt x="335" y="96"/>
                  </a:lnTo>
                  <a:lnTo>
                    <a:pt x="331" y="92"/>
                  </a:lnTo>
                  <a:lnTo>
                    <a:pt x="333" y="90"/>
                  </a:lnTo>
                  <a:lnTo>
                    <a:pt x="331" y="81"/>
                  </a:lnTo>
                  <a:lnTo>
                    <a:pt x="329" y="77"/>
                  </a:lnTo>
                  <a:lnTo>
                    <a:pt x="329" y="69"/>
                  </a:lnTo>
                  <a:lnTo>
                    <a:pt x="327" y="69"/>
                  </a:lnTo>
                  <a:lnTo>
                    <a:pt x="324" y="65"/>
                  </a:lnTo>
                  <a:lnTo>
                    <a:pt x="322" y="65"/>
                  </a:lnTo>
                  <a:lnTo>
                    <a:pt x="316" y="65"/>
                  </a:lnTo>
                  <a:lnTo>
                    <a:pt x="304" y="75"/>
                  </a:lnTo>
                  <a:lnTo>
                    <a:pt x="294" y="77"/>
                  </a:lnTo>
                  <a:lnTo>
                    <a:pt x="284" y="73"/>
                  </a:lnTo>
                  <a:lnTo>
                    <a:pt x="277" y="73"/>
                  </a:lnTo>
                  <a:lnTo>
                    <a:pt x="263" y="75"/>
                  </a:lnTo>
                  <a:lnTo>
                    <a:pt x="257" y="77"/>
                  </a:lnTo>
                  <a:lnTo>
                    <a:pt x="253" y="77"/>
                  </a:lnTo>
                  <a:lnTo>
                    <a:pt x="247" y="81"/>
                  </a:lnTo>
                  <a:lnTo>
                    <a:pt x="241" y="86"/>
                  </a:lnTo>
                  <a:lnTo>
                    <a:pt x="237" y="92"/>
                  </a:lnTo>
                  <a:lnTo>
                    <a:pt x="235" y="98"/>
                  </a:lnTo>
                  <a:lnTo>
                    <a:pt x="228" y="98"/>
                  </a:lnTo>
                  <a:lnTo>
                    <a:pt x="218" y="94"/>
                  </a:lnTo>
                  <a:lnTo>
                    <a:pt x="214" y="96"/>
                  </a:lnTo>
                  <a:lnTo>
                    <a:pt x="214" y="94"/>
                  </a:lnTo>
                  <a:lnTo>
                    <a:pt x="212" y="84"/>
                  </a:lnTo>
                  <a:lnTo>
                    <a:pt x="210" y="84"/>
                  </a:lnTo>
                  <a:lnTo>
                    <a:pt x="210" y="84"/>
                  </a:lnTo>
                  <a:lnTo>
                    <a:pt x="208" y="84"/>
                  </a:lnTo>
                  <a:lnTo>
                    <a:pt x="200" y="75"/>
                  </a:lnTo>
                  <a:lnTo>
                    <a:pt x="194" y="73"/>
                  </a:lnTo>
                  <a:lnTo>
                    <a:pt x="188" y="61"/>
                  </a:lnTo>
                  <a:lnTo>
                    <a:pt x="186" y="51"/>
                  </a:lnTo>
                  <a:lnTo>
                    <a:pt x="190" y="41"/>
                  </a:lnTo>
                  <a:lnTo>
                    <a:pt x="190" y="32"/>
                  </a:lnTo>
                  <a:lnTo>
                    <a:pt x="188" y="32"/>
                  </a:lnTo>
                  <a:lnTo>
                    <a:pt x="188" y="32"/>
                  </a:lnTo>
                  <a:lnTo>
                    <a:pt x="183" y="30"/>
                  </a:lnTo>
                  <a:lnTo>
                    <a:pt x="183" y="26"/>
                  </a:lnTo>
                  <a:lnTo>
                    <a:pt x="179" y="24"/>
                  </a:lnTo>
                  <a:lnTo>
                    <a:pt x="177" y="22"/>
                  </a:lnTo>
                  <a:lnTo>
                    <a:pt x="179" y="16"/>
                  </a:lnTo>
                  <a:lnTo>
                    <a:pt x="157" y="10"/>
                  </a:lnTo>
                  <a:lnTo>
                    <a:pt x="157" y="16"/>
                  </a:lnTo>
                  <a:lnTo>
                    <a:pt x="149" y="14"/>
                  </a:lnTo>
                  <a:lnTo>
                    <a:pt x="151" y="8"/>
                  </a:lnTo>
                  <a:lnTo>
                    <a:pt x="147" y="6"/>
                  </a:lnTo>
                  <a:lnTo>
                    <a:pt x="143" y="4"/>
                  </a:lnTo>
                  <a:lnTo>
                    <a:pt x="143" y="0"/>
                  </a:lnTo>
                  <a:lnTo>
                    <a:pt x="126" y="0"/>
                  </a:lnTo>
                  <a:lnTo>
                    <a:pt x="116" y="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1" name="Freeform 742"/>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2" name="Freeform 743"/>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3" name="Freeform 744"/>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4" name="Freeform 745"/>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5" name="Freeform 746"/>
            <p:cNvSpPr>
              <a:spLocks/>
            </p:cNvSpPr>
            <p:nvPr/>
          </p:nvSpPr>
          <p:spPr bwMode="auto">
            <a:xfrm>
              <a:off x="7269163" y="1108075"/>
              <a:ext cx="817563" cy="608013"/>
            </a:xfrm>
            <a:custGeom>
              <a:avLst/>
              <a:gdLst>
                <a:gd name="T0" fmla="*/ 395 w 515"/>
                <a:gd name="T1" fmla="*/ 0 h 383"/>
                <a:gd name="T2" fmla="*/ 389 w 515"/>
                <a:gd name="T3" fmla="*/ 17 h 383"/>
                <a:gd name="T4" fmla="*/ 384 w 515"/>
                <a:gd name="T5" fmla="*/ 23 h 383"/>
                <a:gd name="T6" fmla="*/ 382 w 515"/>
                <a:gd name="T7" fmla="*/ 25 h 383"/>
                <a:gd name="T8" fmla="*/ 340 w 515"/>
                <a:gd name="T9" fmla="*/ 94 h 383"/>
                <a:gd name="T10" fmla="*/ 274 w 515"/>
                <a:gd name="T11" fmla="*/ 172 h 383"/>
                <a:gd name="T12" fmla="*/ 235 w 515"/>
                <a:gd name="T13" fmla="*/ 207 h 383"/>
                <a:gd name="T14" fmla="*/ 172 w 515"/>
                <a:gd name="T15" fmla="*/ 227 h 383"/>
                <a:gd name="T16" fmla="*/ 123 w 515"/>
                <a:gd name="T17" fmla="*/ 243 h 383"/>
                <a:gd name="T18" fmla="*/ 86 w 515"/>
                <a:gd name="T19" fmla="*/ 246 h 383"/>
                <a:gd name="T20" fmla="*/ 49 w 515"/>
                <a:gd name="T21" fmla="*/ 248 h 383"/>
                <a:gd name="T22" fmla="*/ 2 w 515"/>
                <a:gd name="T23" fmla="*/ 233 h 383"/>
                <a:gd name="T24" fmla="*/ 15 w 515"/>
                <a:gd name="T25" fmla="*/ 299 h 383"/>
                <a:gd name="T26" fmla="*/ 17 w 515"/>
                <a:gd name="T27" fmla="*/ 344 h 383"/>
                <a:gd name="T28" fmla="*/ 31 w 515"/>
                <a:gd name="T29" fmla="*/ 358 h 383"/>
                <a:gd name="T30" fmla="*/ 35 w 515"/>
                <a:gd name="T31" fmla="*/ 376 h 383"/>
                <a:gd name="T32" fmla="*/ 84 w 515"/>
                <a:gd name="T33" fmla="*/ 383 h 383"/>
                <a:gd name="T34" fmla="*/ 105 w 515"/>
                <a:gd name="T35" fmla="*/ 380 h 383"/>
                <a:gd name="T36" fmla="*/ 135 w 515"/>
                <a:gd name="T37" fmla="*/ 374 h 383"/>
                <a:gd name="T38" fmla="*/ 145 w 515"/>
                <a:gd name="T39" fmla="*/ 383 h 383"/>
                <a:gd name="T40" fmla="*/ 201 w 515"/>
                <a:gd name="T41" fmla="*/ 378 h 383"/>
                <a:gd name="T42" fmla="*/ 213 w 515"/>
                <a:gd name="T43" fmla="*/ 374 h 383"/>
                <a:gd name="T44" fmla="*/ 223 w 515"/>
                <a:gd name="T45" fmla="*/ 368 h 383"/>
                <a:gd name="T46" fmla="*/ 246 w 515"/>
                <a:gd name="T47" fmla="*/ 362 h 383"/>
                <a:gd name="T48" fmla="*/ 258 w 515"/>
                <a:gd name="T49" fmla="*/ 358 h 383"/>
                <a:gd name="T50" fmla="*/ 282 w 515"/>
                <a:gd name="T51" fmla="*/ 358 h 383"/>
                <a:gd name="T52" fmla="*/ 315 w 515"/>
                <a:gd name="T53" fmla="*/ 356 h 383"/>
                <a:gd name="T54" fmla="*/ 333 w 515"/>
                <a:gd name="T55" fmla="*/ 354 h 383"/>
                <a:gd name="T56" fmla="*/ 346 w 515"/>
                <a:gd name="T57" fmla="*/ 348 h 383"/>
                <a:gd name="T58" fmla="*/ 358 w 515"/>
                <a:gd name="T59" fmla="*/ 340 h 383"/>
                <a:gd name="T60" fmla="*/ 376 w 515"/>
                <a:gd name="T61" fmla="*/ 323 h 383"/>
                <a:gd name="T62" fmla="*/ 393 w 515"/>
                <a:gd name="T63" fmla="*/ 323 h 383"/>
                <a:gd name="T64" fmla="*/ 413 w 515"/>
                <a:gd name="T65" fmla="*/ 331 h 383"/>
                <a:gd name="T66" fmla="*/ 440 w 515"/>
                <a:gd name="T67" fmla="*/ 325 h 383"/>
                <a:gd name="T68" fmla="*/ 450 w 515"/>
                <a:gd name="T69" fmla="*/ 307 h 383"/>
                <a:gd name="T70" fmla="*/ 460 w 515"/>
                <a:gd name="T71" fmla="*/ 299 h 383"/>
                <a:gd name="T72" fmla="*/ 454 w 515"/>
                <a:gd name="T73" fmla="*/ 282 h 383"/>
                <a:gd name="T74" fmla="*/ 438 w 515"/>
                <a:gd name="T75" fmla="*/ 270 h 383"/>
                <a:gd name="T76" fmla="*/ 434 w 515"/>
                <a:gd name="T77" fmla="*/ 258 h 383"/>
                <a:gd name="T78" fmla="*/ 454 w 515"/>
                <a:gd name="T79" fmla="*/ 256 h 383"/>
                <a:gd name="T80" fmla="*/ 464 w 515"/>
                <a:gd name="T81" fmla="*/ 262 h 383"/>
                <a:gd name="T82" fmla="*/ 489 w 515"/>
                <a:gd name="T83" fmla="*/ 248 h 383"/>
                <a:gd name="T84" fmla="*/ 515 w 515"/>
                <a:gd name="T85" fmla="*/ 198 h 383"/>
                <a:gd name="T86" fmla="*/ 505 w 515"/>
                <a:gd name="T87" fmla="*/ 178 h 383"/>
                <a:gd name="T88" fmla="*/ 491 w 515"/>
                <a:gd name="T89" fmla="*/ 166 h 383"/>
                <a:gd name="T90" fmla="*/ 474 w 515"/>
                <a:gd name="T91" fmla="*/ 154 h 383"/>
                <a:gd name="T92" fmla="*/ 429 w 515"/>
                <a:gd name="T93" fmla="*/ 119 h 383"/>
                <a:gd name="T94" fmla="*/ 454 w 515"/>
                <a:gd name="T95" fmla="*/ 94 h 383"/>
                <a:gd name="T96" fmla="*/ 452 w 515"/>
                <a:gd name="T97" fmla="*/ 66 h 383"/>
                <a:gd name="T98" fmla="*/ 438 w 515"/>
                <a:gd name="T99" fmla="*/ 37 h 383"/>
                <a:gd name="T100" fmla="*/ 425 w 515"/>
                <a:gd name="T101" fmla="*/ 19 h 383"/>
                <a:gd name="T102" fmla="*/ 401 w 515"/>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5" h="383">
                  <a:moveTo>
                    <a:pt x="401" y="2"/>
                  </a:moveTo>
                  <a:lnTo>
                    <a:pt x="397" y="0"/>
                  </a:lnTo>
                  <a:lnTo>
                    <a:pt x="395" y="0"/>
                  </a:lnTo>
                  <a:lnTo>
                    <a:pt x="393" y="4"/>
                  </a:lnTo>
                  <a:lnTo>
                    <a:pt x="389" y="12"/>
                  </a:lnTo>
                  <a:lnTo>
                    <a:pt x="389" y="17"/>
                  </a:lnTo>
                  <a:lnTo>
                    <a:pt x="389" y="12"/>
                  </a:lnTo>
                  <a:lnTo>
                    <a:pt x="389" y="17"/>
                  </a:lnTo>
                  <a:lnTo>
                    <a:pt x="384" y="23"/>
                  </a:lnTo>
                  <a:lnTo>
                    <a:pt x="382" y="25"/>
                  </a:lnTo>
                  <a:lnTo>
                    <a:pt x="384" y="23"/>
                  </a:lnTo>
                  <a:lnTo>
                    <a:pt x="382" y="25"/>
                  </a:lnTo>
                  <a:lnTo>
                    <a:pt x="374" y="39"/>
                  </a:lnTo>
                  <a:lnTo>
                    <a:pt x="356" y="72"/>
                  </a:lnTo>
                  <a:lnTo>
                    <a:pt x="340" y="94"/>
                  </a:lnTo>
                  <a:lnTo>
                    <a:pt x="325" y="117"/>
                  </a:lnTo>
                  <a:lnTo>
                    <a:pt x="305" y="147"/>
                  </a:lnTo>
                  <a:lnTo>
                    <a:pt x="274" y="172"/>
                  </a:lnTo>
                  <a:lnTo>
                    <a:pt x="266" y="178"/>
                  </a:lnTo>
                  <a:lnTo>
                    <a:pt x="252" y="192"/>
                  </a:lnTo>
                  <a:lnTo>
                    <a:pt x="235" y="207"/>
                  </a:lnTo>
                  <a:lnTo>
                    <a:pt x="217" y="217"/>
                  </a:lnTo>
                  <a:lnTo>
                    <a:pt x="199" y="227"/>
                  </a:lnTo>
                  <a:lnTo>
                    <a:pt x="172" y="227"/>
                  </a:lnTo>
                  <a:lnTo>
                    <a:pt x="166" y="231"/>
                  </a:lnTo>
                  <a:lnTo>
                    <a:pt x="149" y="237"/>
                  </a:lnTo>
                  <a:lnTo>
                    <a:pt x="123" y="243"/>
                  </a:lnTo>
                  <a:lnTo>
                    <a:pt x="105" y="246"/>
                  </a:lnTo>
                  <a:lnTo>
                    <a:pt x="94" y="246"/>
                  </a:lnTo>
                  <a:lnTo>
                    <a:pt x="86" y="246"/>
                  </a:lnTo>
                  <a:lnTo>
                    <a:pt x="68" y="248"/>
                  </a:lnTo>
                  <a:lnTo>
                    <a:pt x="49" y="246"/>
                  </a:lnTo>
                  <a:lnTo>
                    <a:pt x="49" y="248"/>
                  </a:lnTo>
                  <a:lnTo>
                    <a:pt x="37" y="243"/>
                  </a:lnTo>
                  <a:lnTo>
                    <a:pt x="6" y="235"/>
                  </a:lnTo>
                  <a:lnTo>
                    <a:pt x="2" y="233"/>
                  </a:lnTo>
                  <a:lnTo>
                    <a:pt x="0" y="266"/>
                  </a:lnTo>
                  <a:lnTo>
                    <a:pt x="11" y="280"/>
                  </a:lnTo>
                  <a:lnTo>
                    <a:pt x="15" y="299"/>
                  </a:lnTo>
                  <a:lnTo>
                    <a:pt x="11" y="313"/>
                  </a:lnTo>
                  <a:lnTo>
                    <a:pt x="15" y="333"/>
                  </a:lnTo>
                  <a:lnTo>
                    <a:pt x="17" y="344"/>
                  </a:lnTo>
                  <a:lnTo>
                    <a:pt x="19" y="348"/>
                  </a:lnTo>
                  <a:lnTo>
                    <a:pt x="27" y="348"/>
                  </a:lnTo>
                  <a:lnTo>
                    <a:pt x="31" y="358"/>
                  </a:lnTo>
                  <a:lnTo>
                    <a:pt x="35" y="364"/>
                  </a:lnTo>
                  <a:lnTo>
                    <a:pt x="35" y="372"/>
                  </a:lnTo>
                  <a:lnTo>
                    <a:pt x="35" y="376"/>
                  </a:lnTo>
                  <a:lnTo>
                    <a:pt x="55" y="368"/>
                  </a:lnTo>
                  <a:lnTo>
                    <a:pt x="68" y="383"/>
                  </a:lnTo>
                  <a:lnTo>
                    <a:pt x="84" y="383"/>
                  </a:lnTo>
                  <a:lnTo>
                    <a:pt x="86" y="380"/>
                  </a:lnTo>
                  <a:lnTo>
                    <a:pt x="100" y="376"/>
                  </a:lnTo>
                  <a:lnTo>
                    <a:pt x="105" y="380"/>
                  </a:lnTo>
                  <a:lnTo>
                    <a:pt x="107" y="383"/>
                  </a:lnTo>
                  <a:lnTo>
                    <a:pt x="125" y="383"/>
                  </a:lnTo>
                  <a:lnTo>
                    <a:pt x="135" y="374"/>
                  </a:lnTo>
                  <a:lnTo>
                    <a:pt x="141" y="374"/>
                  </a:lnTo>
                  <a:lnTo>
                    <a:pt x="145" y="376"/>
                  </a:lnTo>
                  <a:lnTo>
                    <a:pt x="145" y="383"/>
                  </a:lnTo>
                  <a:lnTo>
                    <a:pt x="188" y="383"/>
                  </a:lnTo>
                  <a:lnTo>
                    <a:pt x="190" y="380"/>
                  </a:lnTo>
                  <a:lnTo>
                    <a:pt x="201" y="378"/>
                  </a:lnTo>
                  <a:lnTo>
                    <a:pt x="205" y="378"/>
                  </a:lnTo>
                  <a:lnTo>
                    <a:pt x="209" y="376"/>
                  </a:lnTo>
                  <a:lnTo>
                    <a:pt x="213" y="374"/>
                  </a:lnTo>
                  <a:lnTo>
                    <a:pt x="219" y="374"/>
                  </a:lnTo>
                  <a:lnTo>
                    <a:pt x="221" y="372"/>
                  </a:lnTo>
                  <a:lnTo>
                    <a:pt x="223" y="368"/>
                  </a:lnTo>
                  <a:lnTo>
                    <a:pt x="231" y="366"/>
                  </a:lnTo>
                  <a:lnTo>
                    <a:pt x="241" y="362"/>
                  </a:lnTo>
                  <a:lnTo>
                    <a:pt x="246" y="362"/>
                  </a:lnTo>
                  <a:lnTo>
                    <a:pt x="252" y="362"/>
                  </a:lnTo>
                  <a:lnTo>
                    <a:pt x="256" y="360"/>
                  </a:lnTo>
                  <a:lnTo>
                    <a:pt x="258" y="358"/>
                  </a:lnTo>
                  <a:lnTo>
                    <a:pt x="264" y="356"/>
                  </a:lnTo>
                  <a:lnTo>
                    <a:pt x="278" y="358"/>
                  </a:lnTo>
                  <a:lnTo>
                    <a:pt x="282" y="358"/>
                  </a:lnTo>
                  <a:lnTo>
                    <a:pt x="288" y="356"/>
                  </a:lnTo>
                  <a:lnTo>
                    <a:pt x="299" y="356"/>
                  </a:lnTo>
                  <a:lnTo>
                    <a:pt x="315" y="356"/>
                  </a:lnTo>
                  <a:lnTo>
                    <a:pt x="327" y="360"/>
                  </a:lnTo>
                  <a:lnTo>
                    <a:pt x="331" y="358"/>
                  </a:lnTo>
                  <a:lnTo>
                    <a:pt x="333" y="354"/>
                  </a:lnTo>
                  <a:lnTo>
                    <a:pt x="333" y="352"/>
                  </a:lnTo>
                  <a:lnTo>
                    <a:pt x="337" y="348"/>
                  </a:lnTo>
                  <a:lnTo>
                    <a:pt x="346" y="348"/>
                  </a:lnTo>
                  <a:lnTo>
                    <a:pt x="350" y="348"/>
                  </a:lnTo>
                  <a:lnTo>
                    <a:pt x="354" y="346"/>
                  </a:lnTo>
                  <a:lnTo>
                    <a:pt x="358" y="340"/>
                  </a:lnTo>
                  <a:lnTo>
                    <a:pt x="362" y="333"/>
                  </a:lnTo>
                  <a:lnTo>
                    <a:pt x="370" y="327"/>
                  </a:lnTo>
                  <a:lnTo>
                    <a:pt x="376" y="323"/>
                  </a:lnTo>
                  <a:lnTo>
                    <a:pt x="380" y="323"/>
                  </a:lnTo>
                  <a:lnTo>
                    <a:pt x="387" y="321"/>
                  </a:lnTo>
                  <a:lnTo>
                    <a:pt x="393" y="323"/>
                  </a:lnTo>
                  <a:lnTo>
                    <a:pt x="407" y="333"/>
                  </a:lnTo>
                  <a:lnTo>
                    <a:pt x="409" y="333"/>
                  </a:lnTo>
                  <a:lnTo>
                    <a:pt x="413" y="331"/>
                  </a:lnTo>
                  <a:lnTo>
                    <a:pt x="419" y="331"/>
                  </a:lnTo>
                  <a:lnTo>
                    <a:pt x="431" y="329"/>
                  </a:lnTo>
                  <a:lnTo>
                    <a:pt x="440" y="325"/>
                  </a:lnTo>
                  <a:lnTo>
                    <a:pt x="448" y="313"/>
                  </a:lnTo>
                  <a:lnTo>
                    <a:pt x="448" y="311"/>
                  </a:lnTo>
                  <a:lnTo>
                    <a:pt x="450" y="307"/>
                  </a:lnTo>
                  <a:lnTo>
                    <a:pt x="452" y="301"/>
                  </a:lnTo>
                  <a:lnTo>
                    <a:pt x="456" y="297"/>
                  </a:lnTo>
                  <a:lnTo>
                    <a:pt x="460" y="299"/>
                  </a:lnTo>
                  <a:lnTo>
                    <a:pt x="460" y="295"/>
                  </a:lnTo>
                  <a:lnTo>
                    <a:pt x="454" y="290"/>
                  </a:lnTo>
                  <a:lnTo>
                    <a:pt x="454" y="282"/>
                  </a:lnTo>
                  <a:lnTo>
                    <a:pt x="446" y="280"/>
                  </a:lnTo>
                  <a:lnTo>
                    <a:pt x="442" y="274"/>
                  </a:lnTo>
                  <a:lnTo>
                    <a:pt x="438" y="270"/>
                  </a:lnTo>
                  <a:lnTo>
                    <a:pt x="438" y="266"/>
                  </a:lnTo>
                  <a:lnTo>
                    <a:pt x="434" y="258"/>
                  </a:lnTo>
                  <a:lnTo>
                    <a:pt x="434" y="258"/>
                  </a:lnTo>
                  <a:lnTo>
                    <a:pt x="436" y="256"/>
                  </a:lnTo>
                  <a:lnTo>
                    <a:pt x="438" y="256"/>
                  </a:lnTo>
                  <a:lnTo>
                    <a:pt x="454" y="256"/>
                  </a:lnTo>
                  <a:lnTo>
                    <a:pt x="458" y="264"/>
                  </a:lnTo>
                  <a:lnTo>
                    <a:pt x="460" y="264"/>
                  </a:lnTo>
                  <a:lnTo>
                    <a:pt x="464" y="262"/>
                  </a:lnTo>
                  <a:lnTo>
                    <a:pt x="470" y="252"/>
                  </a:lnTo>
                  <a:lnTo>
                    <a:pt x="489" y="252"/>
                  </a:lnTo>
                  <a:lnTo>
                    <a:pt x="489" y="248"/>
                  </a:lnTo>
                  <a:lnTo>
                    <a:pt x="491" y="246"/>
                  </a:lnTo>
                  <a:lnTo>
                    <a:pt x="515" y="248"/>
                  </a:lnTo>
                  <a:lnTo>
                    <a:pt x="515" y="198"/>
                  </a:lnTo>
                  <a:lnTo>
                    <a:pt x="513" y="192"/>
                  </a:lnTo>
                  <a:lnTo>
                    <a:pt x="507" y="182"/>
                  </a:lnTo>
                  <a:lnTo>
                    <a:pt x="505" y="178"/>
                  </a:lnTo>
                  <a:lnTo>
                    <a:pt x="505" y="174"/>
                  </a:lnTo>
                  <a:lnTo>
                    <a:pt x="501" y="170"/>
                  </a:lnTo>
                  <a:lnTo>
                    <a:pt x="491" y="166"/>
                  </a:lnTo>
                  <a:lnTo>
                    <a:pt x="493" y="162"/>
                  </a:lnTo>
                  <a:lnTo>
                    <a:pt x="489" y="158"/>
                  </a:lnTo>
                  <a:lnTo>
                    <a:pt x="474" y="154"/>
                  </a:lnTo>
                  <a:lnTo>
                    <a:pt x="450" y="143"/>
                  </a:lnTo>
                  <a:lnTo>
                    <a:pt x="429" y="135"/>
                  </a:lnTo>
                  <a:lnTo>
                    <a:pt x="429" y="119"/>
                  </a:lnTo>
                  <a:lnTo>
                    <a:pt x="431" y="115"/>
                  </a:lnTo>
                  <a:lnTo>
                    <a:pt x="440" y="106"/>
                  </a:lnTo>
                  <a:lnTo>
                    <a:pt x="454" y="94"/>
                  </a:lnTo>
                  <a:lnTo>
                    <a:pt x="454" y="92"/>
                  </a:lnTo>
                  <a:lnTo>
                    <a:pt x="452" y="84"/>
                  </a:lnTo>
                  <a:lnTo>
                    <a:pt x="452" y="66"/>
                  </a:lnTo>
                  <a:lnTo>
                    <a:pt x="450" y="55"/>
                  </a:lnTo>
                  <a:lnTo>
                    <a:pt x="446" y="51"/>
                  </a:lnTo>
                  <a:lnTo>
                    <a:pt x="438" y="37"/>
                  </a:lnTo>
                  <a:lnTo>
                    <a:pt x="429" y="33"/>
                  </a:lnTo>
                  <a:lnTo>
                    <a:pt x="429" y="27"/>
                  </a:lnTo>
                  <a:lnTo>
                    <a:pt x="425" y="19"/>
                  </a:lnTo>
                  <a:lnTo>
                    <a:pt x="409" y="4"/>
                  </a:lnTo>
                  <a:lnTo>
                    <a:pt x="407" y="0"/>
                  </a:lnTo>
                  <a:lnTo>
                    <a:pt x="401"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6" name="Freeform 747"/>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7" name="Freeform 748"/>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8" name="Freeform 749"/>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9" name="Freeform 750"/>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0" name="Freeform 751"/>
            <p:cNvSpPr>
              <a:spLocks/>
            </p:cNvSpPr>
            <p:nvPr/>
          </p:nvSpPr>
          <p:spPr bwMode="auto">
            <a:xfrm>
              <a:off x="7386638" y="1731963"/>
              <a:ext cx="454025" cy="646113"/>
            </a:xfrm>
            <a:custGeom>
              <a:avLst/>
              <a:gdLst>
                <a:gd name="T0" fmla="*/ 114 w 286"/>
                <a:gd name="T1" fmla="*/ 6 h 407"/>
                <a:gd name="T2" fmla="*/ 102 w 286"/>
                <a:gd name="T3" fmla="*/ 12 h 407"/>
                <a:gd name="T4" fmla="*/ 75 w 286"/>
                <a:gd name="T5" fmla="*/ 32 h 407"/>
                <a:gd name="T6" fmla="*/ 51 w 286"/>
                <a:gd name="T7" fmla="*/ 51 h 407"/>
                <a:gd name="T8" fmla="*/ 35 w 286"/>
                <a:gd name="T9" fmla="*/ 82 h 407"/>
                <a:gd name="T10" fmla="*/ 20 w 286"/>
                <a:gd name="T11" fmla="*/ 100 h 407"/>
                <a:gd name="T12" fmla="*/ 6 w 286"/>
                <a:gd name="T13" fmla="*/ 122 h 407"/>
                <a:gd name="T14" fmla="*/ 2 w 286"/>
                <a:gd name="T15" fmla="*/ 147 h 407"/>
                <a:gd name="T16" fmla="*/ 24 w 286"/>
                <a:gd name="T17" fmla="*/ 163 h 407"/>
                <a:gd name="T18" fmla="*/ 26 w 286"/>
                <a:gd name="T19" fmla="*/ 196 h 407"/>
                <a:gd name="T20" fmla="*/ 12 w 286"/>
                <a:gd name="T21" fmla="*/ 225 h 407"/>
                <a:gd name="T22" fmla="*/ 8 w 286"/>
                <a:gd name="T23" fmla="*/ 239 h 407"/>
                <a:gd name="T24" fmla="*/ 14 w 286"/>
                <a:gd name="T25" fmla="*/ 255 h 407"/>
                <a:gd name="T26" fmla="*/ 16 w 286"/>
                <a:gd name="T27" fmla="*/ 276 h 407"/>
                <a:gd name="T28" fmla="*/ 37 w 286"/>
                <a:gd name="T29" fmla="*/ 284 h 407"/>
                <a:gd name="T30" fmla="*/ 51 w 286"/>
                <a:gd name="T31" fmla="*/ 311 h 407"/>
                <a:gd name="T32" fmla="*/ 39 w 286"/>
                <a:gd name="T33" fmla="*/ 335 h 407"/>
                <a:gd name="T34" fmla="*/ 24 w 286"/>
                <a:gd name="T35" fmla="*/ 353 h 407"/>
                <a:gd name="T36" fmla="*/ 12 w 286"/>
                <a:gd name="T37" fmla="*/ 366 h 407"/>
                <a:gd name="T38" fmla="*/ 0 w 286"/>
                <a:gd name="T39" fmla="*/ 384 h 407"/>
                <a:gd name="T40" fmla="*/ 6 w 286"/>
                <a:gd name="T41" fmla="*/ 396 h 407"/>
                <a:gd name="T42" fmla="*/ 22 w 286"/>
                <a:gd name="T43" fmla="*/ 388 h 407"/>
                <a:gd name="T44" fmla="*/ 37 w 286"/>
                <a:gd name="T45" fmla="*/ 378 h 407"/>
                <a:gd name="T46" fmla="*/ 51 w 286"/>
                <a:gd name="T47" fmla="*/ 370 h 407"/>
                <a:gd name="T48" fmla="*/ 71 w 286"/>
                <a:gd name="T49" fmla="*/ 364 h 407"/>
                <a:gd name="T50" fmla="*/ 90 w 286"/>
                <a:gd name="T51" fmla="*/ 370 h 407"/>
                <a:gd name="T52" fmla="*/ 96 w 286"/>
                <a:gd name="T53" fmla="*/ 380 h 407"/>
                <a:gd name="T54" fmla="*/ 100 w 286"/>
                <a:gd name="T55" fmla="*/ 392 h 407"/>
                <a:gd name="T56" fmla="*/ 118 w 286"/>
                <a:gd name="T57" fmla="*/ 394 h 407"/>
                <a:gd name="T58" fmla="*/ 131 w 286"/>
                <a:gd name="T59" fmla="*/ 400 h 407"/>
                <a:gd name="T60" fmla="*/ 194 w 286"/>
                <a:gd name="T61" fmla="*/ 400 h 407"/>
                <a:gd name="T62" fmla="*/ 212 w 286"/>
                <a:gd name="T63" fmla="*/ 388 h 407"/>
                <a:gd name="T64" fmla="*/ 243 w 286"/>
                <a:gd name="T65" fmla="*/ 407 h 407"/>
                <a:gd name="T66" fmla="*/ 286 w 286"/>
                <a:gd name="T67" fmla="*/ 372 h 407"/>
                <a:gd name="T68" fmla="*/ 270 w 286"/>
                <a:gd name="T69" fmla="*/ 347 h 407"/>
                <a:gd name="T70" fmla="*/ 251 w 286"/>
                <a:gd name="T71" fmla="*/ 321 h 407"/>
                <a:gd name="T72" fmla="*/ 214 w 286"/>
                <a:gd name="T73" fmla="*/ 311 h 407"/>
                <a:gd name="T74" fmla="*/ 214 w 286"/>
                <a:gd name="T75" fmla="*/ 311 h 407"/>
                <a:gd name="T76" fmla="*/ 223 w 286"/>
                <a:gd name="T77" fmla="*/ 304 h 407"/>
                <a:gd name="T78" fmla="*/ 229 w 286"/>
                <a:gd name="T79" fmla="*/ 300 h 407"/>
                <a:gd name="T80" fmla="*/ 245 w 286"/>
                <a:gd name="T81" fmla="*/ 272 h 407"/>
                <a:gd name="T82" fmla="*/ 259 w 286"/>
                <a:gd name="T83" fmla="*/ 249 h 407"/>
                <a:gd name="T84" fmla="*/ 278 w 286"/>
                <a:gd name="T85" fmla="*/ 251 h 407"/>
                <a:gd name="T86" fmla="*/ 286 w 286"/>
                <a:gd name="T87" fmla="*/ 216 h 407"/>
                <a:gd name="T88" fmla="*/ 280 w 286"/>
                <a:gd name="T89" fmla="*/ 151 h 407"/>
                <a:gd name="T90" fmla="*/ 255 w 286"/>
                <a:gd name="T91" fmla="*/ 149 h 407"/>
                <a:gd name="T92" fmla="*/ 247 w 286"/>
                <a:gd name="T93" fmla="*/ 133 h 407"/>
                <a:gd name="T94" fmla="*/ 241 w 286"/>
                <a:gd name="T95" fmla="*/ 147 h 407"/>
                <a:gd name="T96" fmla="*/ 229 w 286"/>
                <a:gd name="T97" fmla="*/ 159 h 407"/>
                <a:gd name="T98" fmla="*/ 210 w 286"/>
                <a:gd name="T99" fmla="*/ 141 h 407"/>
                <a:gd name="T100" fmla="*/ 210 w 286"/>
                <a:gd name="T101" fmla="*/ 120 h 407"/>
                <a:gd name="T102" fmla="*/ 219 w 286"/>
                <a:gd name="T103" fmla="*/ 102 h 407"/>
                <a:gd name="T104" fmla="*/ 204 w 286"/>
                <a:gd name="T105" fmla="*/ 92 h 407"/>
                <a:gd name="T106" fmla="*/ 184 w 286"/>
                <a:gd name="T107" fmla="*/ 96 h 407"/>
                <a:gd name="T108" fmla="*/ 167 w 286"/>
                <a:gd name="T109" fmla="*/ 110 h 407"/>
                <a:gd name="T110" fmla="*/ 159 w 286"/>
                <a:gd name="T111" fmla="*/ 94 h 407"/>
                <a:gd name="T112" fmla="*/ 149 w 286"/>
                <a:gd name="T113" fmla="*/ 86 h 407"/>
                <a:gd name="T114" fmla="*/ 147 w 286"/>
                <a:gd name="T115" fmla="*/ 69 h 407"/>
                <a:gd name="T116" fmla="*/ 151 w 286"/>
                <a:gd name="T117" fmla="*/ 53 h 407"/>
                <a:gd name="T118" fmla="*/ 139 w 286"/>
                <a:gd name="T119" fmla="*/ 41 h 407"/>
                <a:gd name="T120" fmla="*/ 143 w 286"/>
                <a:gd name="T121" fmla="*/ 30 h 407"/>
                <a:gd name="T122" fmla="*/ 139 w 286"/>
                <a:gd name="T123" fmla="*/ 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407">
                  <a:moveTo>
                    <a:pt x="139" y="0"/>
                  </a:moveTo>
                  <a:lnTo>
                    <a:pt x="129" y="4"/>
                  </a:lnTo>
                  <a:lnTo>
                    <a:pt x="120" y="6"/>
                  </a:lnTo>
                  <a:lnTo>
                    <a:pt x="114" y="6"/>
                  </a:lnTo>
                  <a:lnTo>
                    <a:pt x="108" y="10"/>
                  </a:lnTo>
                  <a:lnTo>
                    <a:pt x="108" y="12"/>
                  </a:lnTo>
                  <a:lnTo>
                    <a:pt x="102" y="12"/>
                  </a:lnTo>
                  <a:lnTo>
                    <a:pt x="102" y="12"/>
                  </a:lnTo>
                  <a:lnTo>
                    <a:pt x="88" y="16"/>
                  </a:lnTo>
                  <a:lnTo>
                    <a:pt x="82" y="20"/>
                  </a:lnTo>
                  <a:lnTo>
                    <a:pt x="80" y="24"/>
                  </a:lnTo>
                  <a:lnTo>
                    <a:pt x="75" y="32"/>
                  </a:lnTo>
                  <a:lnTo>
                    <a:pt x="73" y="43"/>
                  </a:lnTo>
                  <a:lnTo>
                    <a:pt x="67" y="47"/>
                  </a:lnTo>
                  <a:lnTo>
                    <a:pt x="57" y="49"/>
                  </a:lnTo>
                  <a:lnTo>
                    <a:pt x="51" y="51"/>
                  </a:lnTo>
                  <a:lnTo>
                    <a:pt x="47" y="55"/>
                  </a:lnTo>
                  <a:lnTo>
                    <a:pt x="43" y="63"/>
                  </a:lnTo>
                  <a:lnTo>
                    <a:pt x="37" y="79"/>
                  </a:lnTo>
                  <a:lnTo>
                    <a:pt x="35" y="82"/>
                  </a:lnTo>
                  <a:lnTo>
                    <a:pt x="28" y="86"/>
                  </a:lnTo>
                  <a:lnTo>
                    <a:pt x="26" y="88"/>
                  </a:lnTo>
                  <a:lnTo>
                    <a:pt x="22" y="94"/>
                  </a:lnTo>
                  <a:lnTo>
                    <a:pt x="20" y="100"/>
                  </a:lnTo>
                  <a:lnTo>
                    <a:pt x="16" y="104"/>
                  </a:lnTo>
                  <a:lnTo>
                    <a:pt x="12" y="108"/>
                  </a:lnTo>
                  <a:lnTo>
                    <a:pt x="10" y="112"/>
                  </a:lnTo>
                  <a:lnTo>
                    <a:pt x="6" y="122"/>
                  </a:lnTo>
                  <a:lnTo>
                    <a:pt x="4" y="129"/>
                  </a:lnTo>
                  <a:lnTo>
                    <a:pt x="2" y="137"/>
                  </a:lnTo>
                  <a:lnTo>
                    <a:pt x="0" y="141"/>
                  </a:lnTo>
                  <a:lnTo>
                    <a:pt x="2" y="147"/>
                  </a:lnTo>
                  <a:lnTo>
                    <a:pt x="8" y="151"/>
                  </a:lnTo>
                  <a:lnTo>
                    <a:pt x="16" y="155"/>
                  </a:lnTo>
                  <a:lnTo>
                    <a:pt x="20" y="159"/>
                  </a:lnTo>
                  <a:lnTo>
                    <a:pt x="24" y="163"/>
                  </a:lnTo>
                  <a:lnTo>
                    <a:pt x="26" y="167"/>
                  </a:lnTo>
                  <a:lnTo>
                    <a:pt x="28" y="176"/>
                  </a:lnTo>
                  <a:lnTo>
                    <a:pt x="28" y="186"/>
                  </a:lnTo>
                  <a:lnTo>
                    <a:pt x="26" y="196"/>
                  </a:lnTo>
                  <a:lnTo>
                    <a:pt x="24" y="204"/>
                  </a:lnTo>
                  <a:lnTo>
                    <a:pt x="22" y="206"/>
                  </a:lnTo>
                  <a:lnTo>
                    <a:pt x="18" y="214"/>
                  </a:lnTo>
                  <a:lnTo>
                    <a:pt x="12" y="225"/>
                  </a:lnTo>
                  <a:lnTo>
                    <a:pt x="8" y="229"/>
                  </a:lnTo>
                  <a:lnTo>
                    <a:pt x="6" y="233"/>
                  </a:lnTo>
                  <a:lnTo>
                    <a:pt x="6" y="237"/>
                  </a:lnTo>
                  <a:lnTo>
                    <a:pt x="8" y="239"/>
                  </a:lnTo>
                  <a:lnTo>
                    <a:pt x="8" y="241"/>
                  </a:lnTo>
                  <a:lnTo>
                    <a:pt x="10" y="247"/>
                  </a:lnTo>
                  <a:lnTo>
                    <a:pt x="10" y="251"/>
                  </a:lnTo>
                  <a:lnTo>
                    <a:pt x="14" y="255"/>
                  </a:lnTo>
                  <a:lnTo>
                    <a:pt x="16" y="257"/>
                  </a:lnTo>
                  <a:lnTo>
                    <a:pt x="18" y="263"/>
                  </a:lnTo>
                  <a:lnTo>
                    <a:pt x="16" y="270"/>
                  </a:lnTo>
                  <a:lnTo>
                    <a:pt x="16" y="276"/>
                  </a:lnTo>
                  <a:lnTo>
                    <a:pt x="16" y="280"/>
                  </a:lnTo>
                  <a:lnTo>
                    <a:pt x="20" y="282"/>
                  </a:lnTo>
                  <a:lnTo>
                    <a:pt x="33" y="284"/>
                  </a:lnTo>
                  <a:lnTo>
                    <a:pt x="37" y="284"/>
                  </a:lnTo>
                  <a:lnTo>
                    <a:pt x="43" y="290"/>
                  </a:lnTo>
                  <a:lnTo>
                    <a:pt x="45" y="296"/>
                  </a:lnTo>
                  <a:lnTo>
                    <a:pt x="47" y="304"/>
                  </a:lnTo>
                  <a:lnTo>
                    <a:pt x="51" y="311"/>
                  </a:lnTo>
                  <a:lnTo>
                    <a:pt x="49" y="321"/>
                  </a:lnTo>
                  <a:lnTo>
                    <a:pt x="45" y="327"/>
                  </a:lnTo>
                  <a:lnTo>
                    <a:pt x="41" y="331"/>
                  </a:lnTo>
                  <a:lnTo>
                    <a:pt x="39" y="335"/>
                  </a:lnTo>
                  <a:lnTo>
                    <a:pt x="35" y="341"/>
                  </a:lnTo>
                  <a:lnTo>
                    <a:pt x="31" y="347"/>
                  </a:lnTo>
                  <a:lnTo>
                    <a:pt x="28" y="351"/>
                  </a:lnTo>
                  <a:lnTo>
                    <a:pt x="24" y="353"/>
                  </a:lnTo>
                  <a:lnTo>
                    <a:pt x="22" y="355"/>
                  </a:lnTo>
                  <a:lnTo>
                    <a:pt x="16" y="358"/>
                  </a:lnTo>
                  <a:lnTo>
                    <a:pt x="14" y="362"/>
                  </a:lnTo>
                  <a:lnTo>
                    <a:pt x="12" y="366"/>
                  </a:lnTo>
                  <a:lnTo>
                    <a:pt x="10" y="370"/>
                  </a:lnTo>
                  <a:lnTo>
                    <a:pt x="2" y="376"/>
                  </a:lnTo>
                  <a:lnTo>
                    <a:pt x="0" y="378"/>
                  </a:lnTo>
                  <a:lnTo>
                    <a:pt x="0" y="384"/>
                  </a:lnTo>
                  <a:lnTo>
                    <a:pt x="0" y="386"/>
                  </a:lnTo>
                  <a:lnTo>
                    <a:pt x="0" y="390"/>
                  </a:lnTo>
                  <a:lnTo>
                    <a:pt x="2" y="394"/>
                  </a:lnTo>
                  <a:lnTo>
                    <a:pt x="6" y="396"/>
                  </a:lnTo>
                  <a:lnTo>
                    <a:pt x="8" y="398"/>
                  </a:lnTo>
                  <a:lnTo>
                    <a:pt x="18" y="396"/>
                  </a:lnTo>
                  <a:lnTo>
                    <a:pt x="22" y="392"/>
                  </a:lnTo>
                  <a:lnTo>
                    <a:pt x="22" y="388"/>
                  </a:lnTo>
                  <a:lnTo>
                    <a:pt x="24" y="384"/>
                  </a:lnTo>
                  <a:lnTo>
                    <a:pt x="31" y="384"/>
                  </a:lnTo>
                  <a:lnTo>
                    <a:pt x="35" y="380"/>
                  </a:lnTo>
                  <a:lnTo>
                    <a:pt x="37" y="378"/>
                  </a:lnTo>
                  <a:lnTo>
                    <a:pt x="41" y="372"/>
                  </a:lnTo>
                  <a:lnTo>
                    <a:pt x="43" y="372"/>
                  </a:lnTo>
                  <a:lnTo>
                    <a:pt x="47" y="370"/>
                  </a:lnTo>
                  <a:lnTo>
                    <a:pt x="51" y="370"/>
                  </a:lnTo>
                  <a:lnTo>
                    <a:pt x="55" y="372"/>
                  </a:lnTo>
                  <a:lnTo>
                    <a:pt x="57" y="372"/>
                  </a:lnTo>
                  <a:lnTo>
                    <a:pt x="63" y="366"/>
                  </a:lnTo>
                  <a:lnTo>
                    <a:pt x="71" y="364"/>
                  </a:lnTo>
                  <a:lnTo>
                    <a:pt x="82" y="364"/>
                  </a:lnTo>
                  <a:lnTo>
                    <a:pt x="88" y="366"/>
                  </a:lnTo>
                  <a:lnTo>
                    <a:pt x="90" y="368"/>
                  </a:lnTo>
                  <a:lnTo>
                    <a:pt x="90" y="370"/>
                  </a:lnTo>
                  <a:lnTo>
                    <a:pt x="92" y="372"/>
                  </a:lnTo>
                  <a:lnTo>
                    <a:pt x="92" y="374"/>
                  </a:lnTo>
                  <a:lnTo>
                    <a:pt x="94" y="376"/>
                  </a:lnTo>
                  <a:lnTo>
                    <a:pt x="96" y="380"/>
                  </a:lnTo>
                  <a:lnTo>
                    <a:pt x="98" y="384"/>
                  </a:lnTo>
                  <a:lnTo>
                    <a:pt x="98" y="386"/>
                  </a:lnTo>
                  <a:lnTo>
                    <a:pt x="100" y="390"/>
                  </a:lnTo>
                  <a:lnTo>
                    <a:pt x="100" y="392"/>
                  </a:lnTo>
                  <a:lnTo>
                    <a:pt x="104" y="394"/>
                  </a:lnTo>
                  <a:lnTo>
                    <a:pt x="106" y="396"/>
                  </a:lnTo>
                  <a:lnTo>
                    <a:pt x="110" y="394"/>
                  </a:lnTo>
                  <a:lnTo>
                    <a:pt x="118" y="394"/>
                  </a:lnTo>
                  <a:lnTo>
                    <a:pt x="122" y="400"/>
                  </a:lnTo>
                  <a:lnTo>
                    <a:pt x="127" y="403"/>
                  </a:lnTo>
                  <a:lnTo>
                    <a:pt x="131" y="403"/>
                  </a:lnTo>
                  <a:lnTo>
                    <a:pt x="131" y="400"/>
                  </a:lnTo>
                  <a:lnTo>
                    <a:pt x="145" y="396"/>
                  </a:lnTo>
                  <a:lnTo>
                    <a:pt x="141" y="407"/>
                  </a:lnTo>
                  <a:lnTo>
                    <a:pt x="188" y="407"/>
                  </a:lnTo>
                  <a:lnTo>
                    <a:pt x="194" y="400"/>
                  </a:lnTo>
                  <a:lnTo>
                    <a:pt x="194" y="394"/>
                  </a:lnTo>
                  <a:lnTo>
                    <a:pt x="188" y="382"/>
                  </a:lnTo>
                  <a:lnTo>
                    <a:pt x="219" y="372"/>
                  </a:lnTo>
                  <a:lnTo>
                    <a:pt x="212" y="388"/>
                  </a:lnTo>
                  <a:lnTo>
                    <a:pt x="221" y="390"/>
                  </a:lnTo>
                  <a:lnTo>
                    <a:pt x="221" y="405"/>
                  </a:lnTo>
                  <a:lnTo>
                    <a:pt x="229" y="407"/>
                  </a:lnTo>
                  <a:lnTo>
                    <a:pt x="243" y="407"/>
                  </a:lnTo>
                  <a:lnTo>
                    <a:pt x="247" y="378"/>
                  </a:lnTo>
                  <a:lnTo>
                    <a:pt x="284" y="382"/>
                  </a:lnTo>
                  <a:lnTo>
                    <a:pt x="284" y="374"/>
                  </a:lnTo>
                  <a:lnTo>
                    <a:pt x="286" y="372"/>
                  </a:lnTo>
                  <a:lnTo>
                    <a:pt x="286" y="358"/>
                  </a:lnTo>
                  <a:lnTo>
                    <a:pt x="284" y="355"/>
                  </a:lnTo>
                  <a:lnTo>
                    <a:pt x="276" y="349"/>
                  </a:lnTo>
                  <a:lnTo>
                    <a:pt x="270" y="347"/>
                  </a:lnTo>
                  <a:lnTo>
                    <a:pt x="266" y="329"/>
                  </a:lnTo>
                  <a:lnTo>
                    <a:pt x="261" y="321"/>
                  </a:lnTo>
                  <a:lnTo>
                    <a:pt x="259" y="321"/>
                  </a:lnTo>
                  <a:lnTo>
                    <a:pt x="251" y="321"/>
                  </a:lnTo>
                  <a:lnTo>
                    <a:pt x="249" y="317"/>
                  </a:lnTo>
                  <a:lnTo>
                    <a:pt x="231" y="313"/>
                  </a:lnTo>
                  <a:lnTo>
                    <a:pt x="227" y="308"/>
                  </a:lnTo>
                  <a:lnTo>
                    <a:pt x="214" y="311"/>
                  </a:lnTo>
                  <a:lnTo>
                    <a:pt x="221" y="311"/>
                  </a:lnTo>
                  <a:lnTo>
                    <a:pt x="221" y="308"/>
                  </a:lnTo>
                  <a:lnTo>
                    <a:pt x="223" y="304"/>
                  </a:lnTo>
                  <a:lnTo>
                    <a:pt x="214" y="311"/>
                  </a:lnTo>
                  <a:lnTo>
                    <a:pt x="223" y="304"/>
                  </a:lnTo>
                  <a:lnTo>
                    <a:pt x="223" y="304"/>
                  </a:lnTo>
                  <a:lnTo>
                    <a:pt x="223" y="304"/>
                  </a:lnTo>
                  <a:lnTo>
                    <a:pt x="223" y="304"/>
                  </a:lnTo>
                  <a:lnTo>
                    <a:pt x="229" y="300"/>
                  </a:lnTo>
                  <a:lnTo>
                    <a:pt x="223" y="304"/>
                  </a:lnTo>
                  <a:lnTo>
                    <a:pt x="233" y="306"/>
                  </a:lnTo>
                  <a:lnTo>
                    <a:pt x="229" y="300"/>
                  </a:lnTo>
                  <a:lnTo>
                    <a:pt x="231" y="294"/>
                  </a:lnTo>
                  <a:lnTo>
                    <a:pt x="237" y="288"/>
                  </a:lnTo>
                  <a:lnTo>
                    <a:pt x="237" y="274"/>
                  </a:lnTo>
                  <a:lnTo>
                    <a:pt x="245" y="272"/>
                  </a:lnTo>
                  <a:lnTo>
                    <a:pt x="249" y="268"/>
                  </a:lnTo>
                  <a:lnTo>
                    <a:pt x="255" y="255"/>
                  </a:lnTo>
                  <a:lnTo>
                    <a:pt x="255" y="251"/>
                  </a:lnTo>
                  <a:lnTo>
                    <a:pt x="259" y="249"/>
                  </a:lnTo>
                  <a:lnTo>
                    <a:pt x="261" y="245"/>
                  </a:lnTo>
                  <a:lnTo>
                    <a:pt x="266" y="247"/>
                  </a:lnTo>
                  <a:lnTo>
                    <a:pt x="272" y="249"/>
                  </a:lnTo>
                  <a:lnTo>
                    <a:pt x="278" y="251"/>
                  </a:lnTo>
                  <a:lnTo>
                    <a:pt x="286" y="249"/>
                  </a:lnTo>
                  <a:lnTo>
                    <a:pt x="286" y="225"/>
                  </a:lnTo>
                  <a:lnTo>
                    <a:pt x="284" y="223"/>
                  </a:lnTo>
                  <a:lnTo>
                    <a:pt x="286" y="216"/>
                  </a:lnTo>
                  <a:lnTo>
                    <a:pt x="286" y="163"/>
                  </a:lnTo>
                  <a:lnTo>
                    <a:pt x="282" y="161"/>
                  </a:lnTo>
                  <a:lnTo>
                    <a:pt x="282" y="155"/>
                  </a:lnTo>
                  <a:lnTo>
                    <a:pt x="280" y="151"/>
                  </a:lnTo>
                  <a:lnTo>
                    <a:pt x="278" y="153"/>
                  </a:lnTo>
                  <a:lnTo>
                    <a:pt x="266" y="155"/>
                  </a:lnTo>
                  <a:lnTo>
                    <a:pt x="259" y="151"/>
                  </a:lnTo>
                  <a:lnTo>
                    <a:pt x="255" y="149"/>
                  </a:lnTo>
                  <a:lnTo>
                    <a:pt x="253" y="145"/>
                  </a:lnTo>
                  <a:lnTo>
                    <a:pt x="253" y="141"/>
                  </a:lnTo>
                  <a:lnTo>
                    <a:pt x="251" y="139"/>
                  </a:lnTo>
                  <a:lnTo>
                    <a:pt x="247" y="133"/>
                  </a:lnTo>
                  <a:lnTo>
                    <a:pt x="245" y="135"/>
                  </a:lnTo>
                  <a:lnTo>
                    <a:pt x="247" y="141"/>
                  </a:lnTo>
                  <a:lnTo>
                    <a:pt x="245" y="143"/>
                  </a:lnTo>
                  <a:lnTo>
                    <a:pt x="241" y="147"/>
                  </a:lnTo>
                  <a:lnTo>
                    <a:pt x="239" y="153"/>
                  </a:lnTo>
                  <a:lnTo>
                    <a:pt x="233" y="155"/>
                  </a:lnTo>
                  <a:lnTo>
                    <a:pt x="231" y="159"/>
                  </a:lnTo>
                  <a:lnTo>
                    <a:pt x="229" y="159"/>
                  </a:lnTo>
                  <a:lnTo>
                    <a:pt x="221" y="155"/>
                  </a:lnTo>
                  <a:lnTo>
                    <a:pt x="216" y="153"/>
                  </a:lnTo>
                  <a:lnTo>
                    <a:pt x="212" y="147"/>
                  </a:lnTo>
                  <a:lnTo>
                    <a:pt x="210" y="141"/>
                  </a:lnTo>
                  <a:lnTo>
                    <a:pt x="210" y="137"/>
                  </a:lnTo>
                  <a:lnTo>
                    <a:pt x="214" y="133"/>
                  </a:lnTo>
                  <a:lnTo>
                    <a:pt x="214" y="126"/>
                  </a:lnTo>
                  <a:lnTo>
                    <a:pt x="210" y="120"/>
                  </a:lnTo>
                  <a:lnTo>
                    <a:pt x="216" y="114"/>
                  </a:lnTo>
                  <a:lnTo>
                    <a:pt x="216" y="108"/>
                  </a:lnTo>
                  <a:lnTo>
                    <a:pt x="216" y="106"/>
                  </a:lnTo>
                  <a:lnTo>
                    <a:pt x="219" y="102"/>
                  </a:lnTo>
                  <a:lnTo>
                    <a:pt x="221" y="100"/>
                  </a:lnTo>
                  <a:lnTo>
                    <a:pt x="219" y="98"/>
                  </a:lnTo>
                  <a:lnTo>
                    <a:pt x="216" y="96"/>
                  </a:lnTo>
                  <a:lnTo>
                    <a:pt x="204" y="92"/>
                  </a:lnTo>
                  <a:lnTo>
                    <a:pt x="194" y="90"/>
                  </a:lnTo>
                  <a:lnTo>
                    <a:pt x="188" y="92"/>
                  </a:lnTo>
                  <a:lnTo>
                    <a:pt x="186" y="94"/>
                  </a:lnTo>
                  <a:lnTo>
                    <a:pt x="184" y="96"/>
                  </a:lnTo>
                  <a:lnTo>
                    <a:pt x="184" y="102"/>
                  </a:lnTo>
                  <a:lnTo>
                    <a:pt x="184" y="104"/>
                  </a:lnTo>
                  <a:lnTo>
                    <a:pt x="169" y="108"/>
                  </a:lnTo>
                  <a:lnTo>
                    <a:pt x="167" y="110"/>
                  </a:lnTo>
                  <a:lnTo>
                    <a:pt x="165" y="106"/>
                  </a:lnTo>
                  <a:lnTo>
                    <a:pt x="165" y="98"/>
                  </a:lnTo>
                  <a:lnTo>
                    <a:pt x="161" y="96"/>
                  </a:lnTo>
                  <a:lnTo>
                    <a:pt x="159" y="94"/>
                  </a:lnTo>
                  <a:lnTo>
                    <a:pt x="161" y="92"/>
                  </a:lnTo>
                  <a:lnTo>
                    <a:pt x="159" y="88"/>
                  </a:lnTo>
                  <a:lnTo>
                    <a:pt x="155" y="86"/>
                  </a:lnTo>
                  <a:lnTo>
                    <a:pt x="149" y="86"/>
                  </a:lnTo>
                  <a:lnTo>
                    <a:pt x="145" y="84"/>
                  </a:lnTo>
                  <a:lnTo>
                    <a:pt x="145" y="82"/>
                  </a:lnTo>
                  <a:lnTo>
                    <a:pt x="147" y="75"/>
                  </a:lnTo>
                  <a:lnTo>
                    <a:pt x="147" y="69"/>
                  </a:lnTo>
                  <a:lnTo>
                    <a:pt x="147" y="67"/>
                  </a:lnTo>
                  <a:lnTo>
                    <a:pt x="147" y="65"/>
                  </a:lnTo>
                  <a:lnTo>
                    <a:pt x="149" y="63"/>
                  </a:lnTo>
                  <a:lnTo>
                    <a:pt x="151" y="53"/>
                  </a:lnTo>
                  <a:lnTo>
                    <a:pt x="149" y="49"/>
                  </a:lnTo>
                  <a:lnTo>
                    <a:pt x="147" y="47"/>
                  </a:lnTo>
                  <a:lnTo>
                    <a:pt x="141" y="41"/>
                  </a:lnTo>
                  <a:lnTo>
                    <a:pt x="139" y="41"/>
                  </a:lnTo>
                  <a:lnTo>
                    <a:pt x="141" y="41"/>
                  </a:lnTo>
                  <a:lnTo>
                    <a:pt x="139" y="41"/>
                  </a:lnTo>
                  <a:lnTo>
                    <a:pt x="143" y="34"/>
                  </a:lnTo>
                  <a:lnTo>
                    <a:pt x="143" y="30"/>
                  </a:lnTo>
                  <a:lnTo>
                    <a:pt x="145" y="28"/>
                  </a:lnTo>
                  <a:lnTo>
                    <a:pt x="145" y="22"/>
                  </a:lnTo>
                  <a:lnTo>
                    <a:pt x="141" y="8"/>
                  </a:lnTo>
                  <a:lnTo>
                    <a:pt x="139" y="6"/>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1" name="Freeform 752"/>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2" name="Freeform 753"/>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3" name="Freeform 754"/>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4" name="Freeform 755"/>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5" name="Freeform 756"/>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6" name="Freeform 757"/>
            <p:cNvSpPr>
              <a:spLocks/>
            </p:cNvSpPr>
            <p:nvPr/>
          </p:nvSpPr>
          <p:spPr bwMode="auto">
            <a:xfrm>
              <a:off x="7950200" y="1127125"/>
              <a:ext cx="655638" cy="452438"/>
            </a:xfrm>
            <a:custGeom>
              <a:avLst/>
              <a:gdLst>
                <a:gd name="T0" fmla="*/ 254 w 413"/>
                <a:gd name="T1" fmla="*/ 15 h 285"/>
                <a:gd name="T2" fmla="*/ 244 w 413"/>
                <a:gd name="T3" fmla="*/ 13 h 285"/>
                <a:gd name="T4" fmla="*/ 231 w 413"/>
                <a:gd name="T5" fmla="*/ 11 h 285"/>
                <a:gd name="T6" fmla="*/ 219 w 413"/>
                <a:gd name="T7" fmla="*/ 17 h 285"/>
                <a:gd name="T8" fmla="*/ 197 w 413"/>
                <a:gd name="T9" fmla="*/ 13 h 285"/>
                <a:gd name="T10" fmla="*/ 197 w 413"/>
                <a:gd name="T11" fmla="*/ 21 h 285"/>
                <a:gd name="T12" fmla="*/ 184 w 413"/>
                <a:gd name="T13" fmla="*/ 29 h 285"/>
                <a:gd name="T14" fmla="*/ 154 w 413"/>
                <a:gd name="T15" fmla="*/ 19 h 285"/>
                <a:gd name="T16" fmla="*/ 139 w 413"/>
                <a:gd name="T17" fmla="*/ 9 h 285"/>
                <a:gd name="T18" fmla="*/ 123 w 413"/>
                <a:gd name="T19" fmla="*/ 15 h 285"/>
                <a:gd name="T20" fmla="*/ 119 w 413"/>
                <a:gd name="T21" fmla="*/ 25 h 285"/>
                <a:gd name="T22" fmla="*/ 99 w 413"/>
                <a:gd name="T23" fmla="*/ 19 h 285"/>
                <a:gd name="T24" fmla="*/ 92 w 413"/>
                <a:gd name="T25" fmla="*/ 11 h 285"/>
                <a:gd name="T26" fmla="*/ 64 w 413"/>
                <a:gd name="T27" fmla="*/ 13 h 285"/>
                <a:gd name="T28" fmla="*/ 47 w 413"/>
                <a:gd name="T29" fmla="*/ 31 h 285"/>
                <a:gd name="T30" fmla="*/ 23 w 413"/>
                <a:gd name="T31" fmla="*/ 43 h 285"/>
                <a:gd name="T32" fmla="*/ 23 w 413"/>
                <a:gd name="T33" fmla="*/ 72 h 285"/>
                <a:gd name="T34" fmla="*/ 11 w 413"/>
                <a:gd name="T35" fmla="*/ 94 h 285"/>
                <a:gd name="T36" fmla="*/ 0 w 413"/>
                <a:gd name="T37" fmla="*/ 123 h 285"/>
                <a:gd name="T38" fmla="*/ 60 w 413"/>
                <a:gd name="T39" fmla="*/ 146 h 285"/>
                <a:gd name="T40" fmla="*/ 90 w 413"/>
                <a:gd name="T41" fmla="*/ 133 h 285"/>
                <a:gd name="T42" fmla="*/ 96 w 413"/>
                <a:gd name="T43" fmla="*/ 129 h 285"/>
                <a:gd name="T44" fmla="*/ 117 w 413"/>
                <a:gd name="T45" fmla="*/ 133 h 285"/>
                <a:gd name="T46" fmla="*/ 121 w 413"/>
                <a:gd name="T47" fmla="*/ 150 h 285"/>
                <a:gd name="T48" fmla="*/ 127 w 413"/>
                <a:gd name="T49" fmla="*/ 148 h 285"/>
                <a:gd name="T50" fmla="*/ 150 w 413"/>
                <a:gd name="T51" fmla="*/ 164 h 285"/>
                <a:gd name="T52" fmla="*/ 162 w 413"/>
                <a:gd name="T53" fmla="*/ 168 h 285"/>
                <a:gd name="T54" fmla="*/ 178 w 413"/>
                <a:gd name="T55" fmla="*/ 180 h 285"/>
                <a:gd name="T56" fmla="*/ 195 w 413"/>
                <a:gd name="T57" fmla="*/ 203 h 285"/>
                <a:gd name="T58" fmla="*/ 207 w 413"/>
                <a:gd name="T59" fmla="*/ 217 h 285"/>
                <a:gd name="T60" fmla="*/ 217 w 413"/>
                <a:gd name="T61" fmla="*/ 219 h 285"/>
                <a:gd name="T62" fmla="*/ 231 w 413"/>
                <a:gd name="T63" fmla="*/ 229 h 285"/>
                <a:gd name="T64" fmla="*/ 254 w 413"/>
                <a:gd name="T65" fmla="*/ 250 h 285"/>
                <a:gd name="T66" fmla="*/ 270 w 413"/>
                <a:gd name="T67" fmla="*/ 258 h 285"/>
                <a:gd name="T68" fmla="*/ 291 w 413"/>
                <a:gd name="T69" fmla="*/ 262 h 285"/>
                <a:gd name="T70" fmla="*/ 329 w 413"/>
                <a:gd name="T71" fmla="*/ 266 h 285"/>
                <a:gd name="T72" fmla="*/ 348 w 413"/>
                <a:gd name="T73" fmla="*/ 266 h 285"/>
                <a:gd name="T74" fmla="*/ 385 w 413"/>
                <a:gd name="T75" fmla="*/ 272 h 285"/>
                <a:gd name="T76" fmla="*/ 391 w 413"/>
                <a:gd name="T77" fmla="*/ 285 h 285"/>
                <a:gd name="T78" fmla="*/ 407 w 413"/>
                <a:gd name="T79" fmla="*/ 276 h 285"/>
                <a:gd name="T80" fmla="*/ 413 w 413"/>
                <a:gd name="T81" fmla="*/ 131 h 285"/>
                <a:gd name="T82" fmla="*/ 405 w 413"/>
                <a:gd name="T83" fmla="*/ 125 h 285"/>
                <a:gd name="T84" fmla="*/ 409 w 413"/>
                <a:gd name="T85" fmla="*/ 115 h 285"/>
                <a:gd name="T86" fmla="*/ 409 w 413"/>
                <a:gd name="T87" fmla="*/ 107 h 285"/>
                <a:gd name="T88" fmla="*/ 413 w 413"/>
                <a:gd name="T89" fmla="*/ 84 h 285"/>
                <a:gd name="T90" fmla="*/ 403 w 413"/>
                <a:gd name="T91" fmla="*/ 84 h 285"/>
                <a:gd name="T92" fmla="*/ 389 w 413"/>
                <a:gd name="T93" fmla="*/ 74 h 285"/>
                <a:gd name="T94" fmla="*/ 374 w 413"/>
                <a:gd name="T95" fmla="*/ 84 h 285"/>
                <a:gd name="T96" fmla="*/ 338 w 413"/>
                <a:gd name="T97" fmla="*/ 82 h 285"/>
                <a:gd name="T98" fmla="*/ 321 w 413"/>
                <a:gd name="T99" fmla="*/ 99 h 285"/>
                <a:gd name="T100" fmla="*/ 317 w 413"/>
                <a:gd name="T101" fmla="*/ 105 h 285"/>
                <a:gd name="T102" fmla="*/ 307 w 413"/>
                <a:gd name="T103" fmla="*/ 107 h 285"/>
                <a:gd name="T104" fmla="*/ 299 w 413"/>
                <a:gd name="T105" fmla="*/ 113 h 285"/>
                <a:gd name="T106" fmla="*/ 291 w 413"/>
                <a:gd name="T107" fmla="*/ 103 h 285"/>
                <a:gd name="T108" fmla="*/ 284 w 413"/>
                <a:gd name="T109" fmla="*/ 66 h 285"/>
                <a:gd name="T110" fmla="*/ 282 w 413"/>
                <a:gd name="T111" fmla="*/ 39 h 285"/>
                <a:gd name="T112" fmla="*/ 278 w 413"/>
                <a:gd name="T113" fmla="*/ 33 h 285"/>
                <a:gd name="T114" fmla="*/ 272 w 413"/>
                <a:gd name="T115" fmla="*/ 23 h 285"/>
                <a:gd name="T116" fmla="*/ 270 w 413"/>
                <a:gd name="T117" fmla="*/ 2 h 285"/>
                <a:gd name="T118" fmla="*/ 258 w 413"/>
                <a:gd name="T119"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3" h="285">
                  <a:moveTo>
                    <a:pt x="258" y="13"/>
                  </a:moveTo>
                  <a:lnTo>
                    <a:pt x="256" y="15"/>
                  </a:lnTo>
                  <a:lnTo>
                    <a:pt x="254" y="15"/>
                  </a:lnTo>
                  <a:lnTo>
                    <a:pt x="250" y="15"/>
                  </a:lnTo>
                  <a:lnTo>
                    <a:pt x="246" y="13"/>
                  </a:lnTo>
                  <a:lnTo>
                    <a:pt x="244" y="13"/>
                  </a:lnTo>
                  <a:lnTo>
                    <a:pt x="244" y="15"/>
                  </a:lnTo>
                  <a:lnTo>
                    <a:pt x="237" y="15"/>
                  </a:lnTo>
                  <a:lnTo>
                    <a:pt x="231" y="11"/>
                  </a:lnTo>
                  <a:lnTo>
                    <a:pt x="227" y="13"/>
                  </a:lnTo>
                  <a:lnTo>
                    <a:pt x="221" y="13"/>
                  </a:lnTo>
                  <a:lnTo>
                    <a:pt x="219" y="17"/>
                  </a:lnTo>
                  <a:lnTo>
                    <a:pt x="213" y="17"/>
                  </a:lnTo>
                  <a:lnTo>
                    <a:pt x="203" y="13"/>
                  </a:lnTo>
                  <a:lnTo>
                    <a:pt x="197" y="13"/>
                  </a:lnTo>
                  <a:lnTo>
                    <a:pt x="195" y="13"/>
                  </a:lnTo>
                  <a:lnTo>
                    <a:pt x="199" y="19"/>
                  </a:lnTo>
                  <a:lnTo>
                    <a:pt x="197" y="21"/>
                  </a:lnTo>
                  <a:lnTo>
                    <a:pt x="197" y="25"/>
                  </a:lnTo>
                  <a:lnTo>
                    <a:pt x="195" y="29"/>
                  </a:lnTo>
                  <a:lnTo>
                    <a:pt x="184" y="29"/>
                  </a:lnTo>
                  <a:lnTo>
                    <a:pt x="162" y="19"/>
                  </a:lnTo>
                  <a:lnTo>
                    <a:pt x="156" y="21"/>
                  </a:lnTo>
                  <a:lnTo>
                    <a:pt x="154" y="19"/>
                  </a:lnTo>
                  <a:lnTo>
                    <a:pt x="150" y="19"/>
                  </a:lnTo>
                  <a:lnTo>
                    <a:pt x="148" y="13"/>
                  </a:lnTo>
                  <a:lnTo>
                    <a:pt x="139" y="9"/>
                  </a:lnTo>
                  <a:lnTo>
                    <a:pt x="135" y="7"/>
                  </a:lnTo>
                  <a:lnTo>
                    <a:pt x="125" y="9"/>
                  </a:lnTo>
                  <a:lnTo>
                    <a:pt x="123" y="15"/>
                  </a:lnTo>
                  <a:lnTo>
                    <a:pt x="119" y="17"/>
                  </a:lnTo>
                  <a:lnTo>
                    <a:pt x="119" y="17"/>
                  </a:lnTo>
                  <a:lnTo>
                    <a:pt x="119" y="25"/>
                  </a:lnTo>
                  <a:lnTo>
                    <a:pt x="117" y="25"/>
                  </a:lnTo>
                  <a:lnTo>
                    <a:pt x="111" y="25"/>
                  </a:lnTo>
                  <a:lnTo>
                    <a:pt x="99" y="19"/>
                  </a:lnTo>
                  <a:lnTo>
                    <a:pt x="96" y="17"/>
                  </a:lnTo>
                  <a:lnTo>
                    <a:pt x="94" y="13"/>
                  </a:lnTo>
                  <a:lnTo>
                    <a:pt x="92" y="11"/>
                  </a:lnTo>
                  <a:lnTo>
                    <a:pt x="88" y="5"/>
                  </a:lnTo>
                  <a:lnTo>
                    <a:pt x="74" y="2"/>
                  </a:lnTo>
                  <a:lnTo>
                    <a:pt x="64" y="13"/>
                  </a:lnTo>
                  <a:lnTo>
                    <a:pt x="54" y="9"/>
                  </a:lnTo>
                  <a:lnTo>
                    <a:pt x="52" y="17"/>
                  </a:lnTo>
                  <a:lnTo>
                    <a:pt x="47" y="31"/>
                  </a:lnTo>
                  <a:lnTo>
                    <a:pt x="33" y="31"/>
                  </a:lnTo>
                  <a:lnTo>
                    <a:pt x="29" y="33"/>
                  </a:lnTo>
                  <a:lnTo>
                    <a:pt x="23" y="43"/>
                  </a:lnTo>
                  <a:lnTo>
                    <a:pt x="21" y="43"/>
                  </a:lnTo>
                  <a:lnTo>
                    <a:pt x="23" y="54"/>
                  </a:lnTo>
                  <a:lnTo>
                    <a:pt x="23" y="72"/>
                  </a:lnTo>
                  <a:lnTo>
                    <a:pt x="25" y="80"/>
                  </a:lnTo>
                  <a:lnTo>
                    <a:pt x="25" y="82"/>
                  </a:lnTo>
                  <a:lnTo>
                    <a:pt x="11" y="94"/>
                  </a:lnTo>
                  <a:lnTo>
                    <a:pt x="2" y="103"/>
                  </a:lnTo>
                  <a:lnTo>
                    <a:pt x="0" y="107"/>
                  </a:lnTo>
                  <a:lnTo>
                    <a:pt x="0" y="123"/>
                  </a:lnTo>
                  <a:lnTo>
                    <a:pt x="21" y="131"/>
                  </a:lnTo>
                  <a:lnTo>
                    <a:pt x="45" y="142"/>
                  </a:lnTo>
                  <a:lnTo>
                    <a:pt x="60" y="146"/>
                  </a:lnTo>
                  <a:lnTo>
                    <a:pt x="58" y="142"/>
                  </a:lnTo>
                  <a:lnTo>
                    <a:pt x="68" y="139"/>
                  </a:lnTo>
                  <a:lnTo>
                    <a:pt x="90" y="133"/>
                  </a:lnTo>
                  <a:lnTo>
                    <a:pt x="90" y="133"/>
                  </a:lnTo>
                  <a:lnTo>
                    <a:pt x="92" y="129"/>
                  </a:lnTo>
                  <a:lnTo>
                    <a:pt x="96" y="129"/>
                  </a:lnTo>
                  <a:lnTo>
                    <a:pt x="96" y="131"/>
                  </a:lnTo>
                  <a:lnTo>
                    <a:pt x="103" y="131"/>
                  </a:lnTo>
                  <a:lnTo>
                    <a:pt x="117" y="133"/>
                  </a:lnTo>
                  <a:lnTo>
                    <a:pt x="115" y="137"/>
                  </a:lnTo>
                  <a:lnTo>
                    <a:pt x="119" y="144"/>
                  </a:lnTo>
                  <a:lnTo>
                    <a:pt x="121" y="150"/>
                  </a:lnTo>
                  <a:lnTo>
                    <a:pt x="123" y="150"/>
                  </a:lnTo>
                  <a:lnTo>
                    <a:pt x="125" y="148"/>
                  </a:lnTo>
                  <a:lnTo>
                    <a:pt x="127" y="148"/>
                  </a:lnTo>
                  <a:lnTo>
                    <a:pt x="143" y="158"/>
                  </a:lnTo>
                  <a:lnTo>
                    <a:pt x="148" y="162"/>
                  </a:lnTo>
                  <a:lnTo>
                    <a:pt x="150" y="164"/>
                  </a:lnTo>
                  <a:lnTo>
                    <a:pt x="148" y="168"/>
                  </a:lnTo>
                  <a:lnTo>
                    <a:pt x="152" y="170"/>
                  </a:lnTo>
                  <a:lnTo>
                    <a:pt x="162" y="168"/>
                  </a:lnTo>
                  <a:lnTo>
                    <a:pt x="168" y="172"/>
                  </a:lnTo>
                  <a:lnTo>
                    <a:pt x="178" y="176"/>
                  </a:lnTo>
                  <a:lnTo>
                    <a:pt x="178" y="180"/>
                  </a:lnTo>
                  <a:lnTo>
                    <a:pt x="184" y="184"/>
                  </a:lnTo>
                  <a:lnTo>
                    <a:pt x="190" y="197"/>
                  </a:lnTo>
                  <a:lnTo>
                    <a:pt x="195" y="203"/>
                  </a:lnTo>
                  <a:lnTo>
                    <a:pt x="201" y="209"/>
                  </a:lnTo>
                  <a:lnTo>
                    <a:pt x="207" y="219"/>
                  </a:lnTo>
                  <a:lnTo>
                    <a:pt x="207" y="217"/>
                  </a:lnTo>
                  <a:lnTo>
                    <a:pt x="211" y="217"/>
                  </a:lnTo>
                  <a:lnTo>
                    <a:pt x="213" y="219"/>
                  </a:lnTo>
                  <a:lnTo>
                    <a:pt x="217" y="219"/>
                  </a:lnTo>
                  <a:lnTo>
                    <a:pt x="221" y="219"/>
                  </a:lnTo>
                  <a:lnTo>
                    <a:pt x="225" y="223"/>
                  </a:lnTo>
                  <a:lnTo>
                    <a:pt x="231" y="229"/>
                  </a:lnTo>
                  <a:lnTo>
                    <a:pt x="252" y="246"/>
                  </a:lnTo>
                  <a:lnTo>
                    <a:pt x="254" y="250"/>
                  </a:lnTo>
                  <a:lnTo>
                    <a:pt x="254" y="250"/>
                  </a:lnTo>
                  <a:lnTo>
                    <a:pt x="258" y="256"/>
                  </a:lnTo>
                  <a:lnTo>
                    <a:pt x="260" y="256"/>
                  </a:lnTo>
                  <a:lnTo>
                    <a:pt x="270" y="258"/>
                  </a:lnTo>
                  <a:lnTo>
                    <a:pt x="278" y="262"/>
                  </a:lnTo>
                  <a:lnTo>
                    <a:pt x="284" y="262"/>
                  </a:lnTo>
                  <a:lnTo>
                    <a:pt x="291" y="262"/>
                  </a:lnTo>
                  <a:lnTo>
                    <a:pt x="319" y="268"/>
                  </a:lnTo>
                  <a:lnTo>
                    <a:pt x="325" y="268"/>
                  </a:lnTo>
                  <a:lnTo>
                    <a:pt x="329" y="266"/>
                  </a:lnTo>
                  <a:lnTo>
                    <a:pt x="336" y="266"/>
                  </a:lnTo>
                  <a:lnTo>
                    <a:pt x="344" y="266"/>
                  </a:lnTo>
                  <a:lnTo>
                    <a:pt x="348" y="266"/>
                  </a:lnTo>
                  <a:lnTo>
                    <a:pt x="360" y="268"/>
                  </a:lnTo>
                  <a:lnTo>
                    <a:pt x="378" y="270"/>
                  </a:lnTo>
                  <a:lnTo>
                    <a:pt x="385" y="272"/>
                  </a:lnTo>
                  <a:lnTo>
                    <a:pt x="389" y="274"/>
                  </a:lnTo>
                  <a:lnTo>
                    <a:pt x="391" y="276"/>
                  </a:lnTo>
                  <a:lnTo>
                    <a:pt x="391" y="285"/>
                  </a:lnTo>
                  <a:lnTo>
                    <a:pt x="391" y="285"/>
                  </a:lnTo>
                  <a:lnTo>
                    <a:pt x="405" y="285"/>
                  </a:lnTo>
                  <a:lnTo>
                    <a:pt x="407" y="276"/>
                  </a:lnTo>
                  <a:lnTo>
                    <a:pt x="409" y="260"/>
                  </a:lnTo>
                  <a:lnTo>
                    <a:pt x="413" y="252"/>
                  </a:lnTo>
                  <a:lnTo>
                    <a:pt x="413" y="131"/>
                  </a:lnTo>
                  <a:lnTo>
                    <a:pt x="411" y="129"/>
                  </a:lnTo>
                  <a:lnTo>
                    <a:pt x="409" y="127"/>
                  </a:lnTo>
                  <a:lnTo>
                    <a:pt x="405" y="125"/>
                  </a:lnTo>
                  <a:lnTo>
                    <a:pt x="403" y="123"/>
                  </a:lnTo>
                  <a:lnTo>
                    <a:pt x="403" y="121"/>
                  </a:lnTo>
                  <a:lnTo>
                    <a:pt x="409" y="115"/>
                  </a:lnTo>
                  <a:lnTo>
                    <a:pt x="411" y="111"/>
                  </a:lnTo>
                  <a:lnTo>
                    <a:pt x="409" y="109"/>
                  </a:lnTo>
                  <a:lnTo>
                    <a:pt x="409" y="107"/>
                  </a:lnTo>
                  <a:lnTo>
                    <a:pt x="411" y="103"/>
                  </a:lnTo>
                  <a:lnTo>
                    <a:pt x="413" y="103"/>
                  </a:lnTo>
                  <a:lnTo>
                    <a:pt x="413" y="84"/>
                  </a:lnTo>
                  <a:lnTo>
                    <a:pt x="411" y="86"/>
                  </a:lnTo>
                  <a:lnTo>
                    <a:pt x="405" y="84"/>
                  </a:lnTo>
                  <a:lnTo>
                    <a:pt x="403" y="84"/>
                  </a:lnTo>
                  <a:lnTo>
                    <a:pt x="399" y="80"/>
                  </a:lnTo>
                  <a:lnTo>
                    <a:pt x="393" y="80"/>
                  </a:lnTo>
                  <a:lnTo>
                    <a:pt x="389" y="74"/>
                  </a:lnTo>
                  <a:lnTo>
                    <a:pt x="378" y="68"/>
                  </a:lnTo>
                  <a:lnTo>
                    <a:pt x="378" y="82"/>
                  </a:lnTo>
                  <a:lnTo>
                    <a:pt x="374" y="84"/>
                  </a:lnTo>
                  <a:lnTo>
                    <a:pt x="364" y="82"/>
                  </a:lnTo>
                  <a:lnTo>
                    <a:pt x="352" y="86"/>
                  </a:lnTo>
                  <a:lnTo>
                    <a:pt x="338" y="82"/>
                  </a:lnTo>
                  <a:lnTo>
                    <a:pt x="329" y="88"/>
                  </a:lnTo>
                  <a:lnTo>
                    <a:pt x="323" y="94"/>
                  </a:lnTo>
                  <a:lnTo>
                    <a:pt x="321" y="99"/>
                  </a:lnTo>
                  <a:lnTo>
                    <a:pt x="319" y="101"/>
                  </a:lnTo>
                  <a:lnTo>
                    <a:pt x="319" y="103"/>
                  </a:lnTo>
                  <a:lnTo>
                    <a:pt x="317" y="105"/>
                  </a:lnTo>
                  <a:lnTo>
                    <a:pt x="313" y="103"/>
                  </a:lnTo>
                  <a:lnTo>
                    <a:pt x="309" y="107"/>
                  </a:lnTo>
                  <a:lnTo>
                    <a:pt x="307" y="107"/>
                  </a:lnTo>
                  <a:lnTo>
                    <a:pt x="303" y="107"/>
                  </a:lnTo>
                  <a:lnTo>
                    <a:pt x="299" y="113"/>
                  </a:lnTo>
                  <a:lnTo>
                    <a:pt x="299" y="113"/>
                  </a:lnTo>
                  <a:lnTo>
                    <a:pt x="297" y="111"/>
                  </a:lnTo>
                  <a:lnTo>
                    <a:pt x="299" y="103"/>
                  </a:lnTo>
                  <a:lnTo>
                    <a:pt x="291" y="103"/>
                  </a:lnTo>
                  <a:lnTo>
                    <a:pt x="289" y="99"/>
                  </a:lnTo>
                  <a:lnTo>
                    <a:pt x="287" y="90"/>
                  </a:lnTo>
                  <a:lnTo>
                    <a:pt x="284" y="66"/>
                  </a:lnTo>
                  <a:lnTo>
                    <a:pt x="291" y="52"/>
                  </a:lnTo>
                  <a:lnTo>
                    <a:pt x="282" y="45"/>
                  </a:lnTo>
                  <a:lnTo>
                    <a:pt x="282" y="39"/>
                  </a:lnTo>
                  <a:lnTo>
                    <a:pt x="278" y="37"/>
                  </a:lnTo>
                  <a:lnTo>
                    <a:pt x="278" y="35"/>
                  </a:lnTo>
                  <a:lnTo>
                    <a:pt x="278" y="33"/>
                  </a:lnTo>
                  <a:lnTo>
                    <a:pt x="278" y="29"/>
                  </a:lnTo>
                  <a:lnTo>
                    <a:pt x="274" y="25"/>
                  </a:lnTo>
                  <a:lnTo>
                    <a:pt x="272" y="23"/>
                  </a:lnTo>
                  <a:lnTo>
                    <a:pt x="270" y="19"/>
                  </a:lnTo>
                  <a:lnTo>
                    <a:pt x="274" y="7"/>
                  </a:lnTo>
                  <a:lnTo>
                    <a:pt x="270" y="2"/>
                  </a:lnTo>
                  <a:lnTo>
                    <a:pt x="268" y="2"/>
                  </a:lnTo>
                  <a:lnTo>
                    <a:pt x="266" y="0"/>
                  </a:lnTo>
                  <a:lnTo>
                    <a:pt x="258" y="1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7" name="Freeform 758"/>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8" name="Freeform 759"/>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9" name="Freeform 760"/>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0" name="Freeform 761"/>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1" name="Freeform 762"/>
            <p:cNvSpPr>
              <a:spLocks/>
            </p:cNvSpPr>
            <p:nvPr/>
          </p:nvSpPr>
          <p:spPr bwMode="auto">
            <a:xfrm>
              <a:off x="7896225" y="620713"/>
              <a:ext cx="687388" cy="558800"/>
            </a:xfrm>
            <a:custGeom>
              <a:avLst/>
              <a:gdLst>
                <a:gd name="T0" fmla="*/ 327 w 433"/>
                <a:gd name="T1" fmla="*/ 15 h 352"/>
                <a:gd name="T2" fmla="*/ 271 w 433"/>
                <a:gd name="T3" fmla="*/ 31 h 352"/>
                <a:gd name="T4" fmla="*/ 251 w 433"/>
                <a:gd name="T5" fmla="*/ 33 h 352"/>
                <a:gd name="T6" fmla="*/ 184 w 433"/>
                <a:gd name="T7" fmla="*/ 33 h 352"/>
                <a:gd name="T8" fmla="*/ 169 w 433"/>
                <a:gd name="T9" fmla="*/ 31 h 352"/>
                <a:gd name="T10" fmla="*/ 159 w 433"/>
                <a:gd name="T11" fmla="*/ 37 h 352"/>
                <a:gd name="T12" fmla="*/ 147 w 433"/>
                <a:gd name="T13" fmla="*/ 52 h 352"/>
                <a:gd name="T14" fmla="*/ 108 w 433"/>
                <a:gd name="T15" fmla="*/ 119 h 352"/>
                <a:gd name="T16" fmla="*/ 69 w 433"/>
                <a:gd name="T17" fmla="*/ 160 h 352"/>
                <a:gd name="T18" fmla="*/ 53 w 433"/>
                <a:gd name="T19" fmla="*/ 193 h 352"/>
                <a:gd name="T20" fmla="*/ 47 w 433"/>
                <a:gd name="T21" fmla="*/ 209 h 352"/>
                <a:gd name="T22" fmla="*/ 12 w 433"/>
                <a:gd name="T23" fmla="*/ 285 h 352"/>
                <a:gd name="T24" fmla="*/ 2 w 433"/>
                <a:gd name="T25" fmla="*/ 307 h 352"/>
                <a:gd name="T26" fmla="*/ 14 w 433"/>
                <a:gd name="T27" fmla="*/ 311 h 352"/>
                <a:gd name="T28" fmla="*/ 34 w 433"/>
                <a:gd name="T29" fmla="*/ 340 h 352"/>
                <a:gd name="T30" fmla="*/ 63 w 433"/>
                <a:gd name="T31" fmla="*/ 352 h 352"/>
                <a:gd name="T32" fmla="*/ 81 w 433"/>
                <a:gd name="T33" fmla="*/ 350 h 352"/>
                <a:gd name="T34" fmla="*/ 98 w 433"/>
                <a:gd name="T35" fmla="*/ 332 h 352"/>
                <a:gd name="T36" fmla="*/ 126 w 433"/>
                <a:gd name="T37" fmla="*/ 330 h 352"/>
                <a:gd name="T38" fmla="*/ 133 w 433"/>
                <a:gd name="T39" fmla="*/ 338 h 352"/>
                <a:gd name="T40" fmla="*/ 153 w 433"/>
                <a:gd name="T41" fmla="*/ 344 h 352"/>
                <a:gd name="T42" fmla="*/ 157 w 433"/>
                <a:gd name="T43" fmla="*/ 334 h 352"/>
                <a:gd name="T44" fmla="*/ 173 w 433"/>
                <a:gd name="T45" fmla="*/ 328 h 352"/>
                <a:gd name="T46" fmla="*/ 188 w 433"/>
                <a:gd name="T47" fmla="*/ 338 h 352"/>
                <a:gd name="T48" fmla="*/ 218 w 433"/>
                <a:gd name="T49" fmla="*/ 350 h 352"/>
                <a:gd name="T50" fmla="*/ 231 w 433"/>
                <a:gd name="T51" fmla="*/ 340 h 352"/>
                <a:gd name="T52" fmla="*/ 231 w 433"/>
                <a:gd name="T53" fmla="*/ 332 h 352"/>
                <a:gd name="T54" fmla="*/ 253 w 433"/>
                <a:gd name="T55" fmla="*/ 336 h 352"/>
                <a:gd name="T56" fmla="*/ 265 w 433"/>
                <a:gd name="T57" fmla="*/ 330 h 352"/>
                <a:gd name="T58" fmla="*/ 278 w 433"/>
                <a:gd name="T59" fmla="*/ 332 h 352"/>
                <a:gd name="T60" fmla="*/ 288 w 433"/>
                <a:gd name="T61" fmla="*/ 334 h 352"/>
                <a:gd name="T62" fmla="*/ 300 w 433"/>
                <a:gd name="T63" fmla="*/ 319 h 352"/>
                <a:gd name="T64" fmla="*/ 304 w 433"/>
                <a:gd name="T65" fmla="*/ 319 h 352"/>
                <a:gd name="T66" fmla="*/ 304 w 433"/>
                <a:gd name="T67" fmla="*/ 301 h 352"/>
                <a:gd name="T68" fmla="*/ 327 w 433"/>
                <a:gd name="T69" fmla="*/ 281 h 352"/>
                <a:gd name="T70" fmla="*/ 333 w 433"/>
                <a:gd name="T71" fmla="*/ 274 h 352"/>
                <a:gd name="T72" fmla="*/ 363 w 433"/>
                <a:gd name="T73" fmla="*/ 272 h 352"/>
                <a:gd name="T74" fmla="*/ 408 w 433"/>
                <a:gd name="T75" fmla="*/ 272 h 352"/>
                <a:gd name="T76" fmla="*/ 423 w 433"/>
                <a:gd name="T77" fmla="*/ 270 h 352"/>
                <a:gd name="T78" fmla="*/ 429 w 433"/>
                <a:gd name="T79" fmla="*/ 266 h 352"/>
                <a:gd name="T80" fmla="*/ 433 w 433"/>
                <a:gd name="T81" fmla="*/ 254 h 352"/>
                <a:gd name="T82" fmla="*/ 417 w 433"/>
                <a:gd name="T83" fmla="*/ 244 h 352"/>
                <a:gd name="T84" fmla="*/ 410 w 433"/>
                <a:gd name="T85" fmla="*/ 219 h 352"/>
                <a:gd name="T86" fmla="*/ 400 w 433"/>
                <a:gd name="T87" fmla="*/ 211 h 352"/>
                <a:gd name="T88" fmla="*/ 404 w 433"/>
                <a:gd name="T89" fmla="*/ 184 h 352"/>
                <a:gd name="T90" fmla="*/ 423 w 433"/>
                <a:gd name="T91" fmla="*/ 182 h 352"/>
                <a:gd name="T92" fmla="*/ 433 w 433"/>
                <a:gd name="T93" fmla="*/ 119 h 352"/>
                <a:gd name="T94" fmla="*/ 427 w 433"/>
                <a:gd name="T95" fmla="*/ 101 h 352"/>
                <a:gd name="T96" fmla="*/ 421 w 433"/>
                <a:gd name="T97" fmla="*/ 101 h 352"/>
                <a:gd name="T98" fmla="*/ 408 w 433"/>
                <a:gd name="T99" fmla="*/ 86 h 352"/>
                <a:gd name="T100" fmla="*/ 404 w 433"/>
                <a:gd name="T101" fmla="*/ 60 h 352"/>
                <a:gd name="T102" fmla="*/ 410 w 433"/>
                <a:gd name="T103" fmla="*/ 19 h 352"/>
                <a:gd name="T104" fmla="*/ 400 w 433"/>
                <a:gd name="T105" fmla="*/ 5 h 352"/>
                <a:gd name="T106" fmla="*/ 353 w 433"/>
                <a:gd name="T10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3" h="352">
                  <a:moveTo>
                    <a:pt x="351" y="0"/>
                  </a:moveTo>
                  <a:lnTo>
                    <a:pt x="339" y="9"/>
                  </a:lnTo>
                  <a:lnTo>
                    <a:pt x="327" y="15"/>
                  </a:lnTo>
                  <a:lnTo>
                    <a:pt x="298" y="25"/>
                  </a:lnTo>
                  <a:lnTo>
                    <a:pt x="278" y="29"/>
                  </a:lnTo>
                  <a:lnTo>
                    <a:pt x="271" y="31"/>
                  </a:lnTo>
                  <a:lnTo>
                    <a:pt x="267" y="35"/>
                  </a:lnTo>
                  <a:lnTo>
                    <a:pt x="261" y="35"/>
                  </a:lnTo>
                  <a:lnTo>
                    <a:pt x="251" y="33"/>
                  </a:lnTo>
                  <a:lnTo>
                    <a:pt x="235" y="33"/>
                  </a:lnTo>
                  <a:lnTo>
                    <a:pt x="227" y="31"/>
                  </a:lnTo>
                  <a:lnTo>
                    <a:pt x="184" y="33"/>
                  </a:lnTo>
                  <a:lnTo>
                    <a:pt x="182" y="31"/>
                  </a:lnTo>
                  <a:lnTo>
                    <a:pt x="175" y="31"/>
                  </a:lnTo>
                  <a:lnTo>
                    <a:pt x="169" y="31"/>
                  </a:lnTo>
                  <a:lnTo>
                    <a:pt x="165" y="31"/>
                  </a:lnTo>
                  <a:lnTo>
                    <a:pt x="163" y="33"/>
                  </a:lnTo>
                  <a:lnTo>
                    <a:pt x="159" y="37"/>
                  </a:lnTo>
                  <a:lnTo>
                    <a:pt x="155" y="39"/>
                  </a:lnTo>
                  <a:lnTo>
                    <a:pt x="151" y="43"/>
                  </a:lnTo>
                  <a:lnTo>
                    <a:pt x="147" y="52"/>
                  </a:lnTo>
                  <a:lnTo>
                    <a:pt x="143" y="60"/>
                  </a:lnTo>
                  <a:lnTo>
                    <a:pt x="120" y="103"/>
                  </a:lnTo>
                  <a:lnTo>
                    <a:pt x="108" y="119"/>
                  </a:lnTo>
                  <a:lnTo>
                    <a:pt x="106" y="121"/>
                  </a:lnTo>
                  <a:lnTo>
                    <a:pt x="88" y="142"/>
                  </a:lnTo>
                  <a:lnTo>
                    <a:pt x="69" y="160"/>
                  </a:lnTo>
                  <a:lnTo>
                    <a:pt x="63" y="170"/>
                  </a:lnTo>
                  <a:lnTo>
                    <a:pt x="53" y="191"/>
                  </a:lnTo>
                  <a:lnTo>
                    <a:pt x="53" y="193"/>
                  </a:lnTo>
                  <a:lnTo>
                    <a:pt x="53" y="193"/>
                  </a:lnTo>
                  <a:lnTo>
                    <a:pt x="53" y="193"/>
                  </a:lnTo>
                  <a:lnTo>
                    <a:pt x="47" y="209"/>
                  </a:lnTo>
                  <a:lnTo>
                    <a:pt x="28" y="252"/>
                  </a:lnTo>
                  <a:lnTo>
                    <a:pt x="16" y="281"/>
                  </a:lnTo>
                  <a:lnTo>
                    <a:pt x="12" y="285"/>
                  </a:lnTo>
                  <a:lnTo>
                    <a:pt x="8" y="293"/>
                  </a:lnTo>
                  <a:lnTo>
                    <a:pt x="0" y="307"/>
                  </a:lnTo>
                  <a:lnTo>
                    <a:pt x="2" y="307"/>
                  </a:lnTo>
                  <a:lnTo>
                    <a:pt x="6" y="309"/>
                  </a:lnTo>
                  <a:lnTo>
                    <a:pt x="12" y="307"/>
                  </a:lnTo>
                  <a:lnTo>
                    <a:pt x="14" y="311"/>
                  </a:lnTo>
                  <a:lnTo>
                    <a:pt x="30" y="326"/>
                  </a:lnTo>
                  <a:lnTo>
                    <a:pt x="34" y="334"/>
                  </a:lnTo>
                  <a:lnTo>
                    <a:pt x="34" y="340"/>
                  </a:lnTo>
                  <a:lnTo>
                    <a:pt x="43" y="344"/>
                  </a:lnTo>
                  <a:lnTo>
                    <a:pt x="47" y="352"/>
                  </a:lnTo>
                  <a:lnTo>
                    <a:pt x="63" y="352"/>
                  </a:lnTo>
                  <a:lnTo>
                    <a:pt x="63" y="352"/>
                  </a:lnTo>
                  <a:lnTo>
                    <a:pt x="67" y="350"/>
                  </a:lnTo>
                  <a:lnTo>
                    <a:pt x="81" y="350"/>
                  </a:lnTo>
                  <a:lnTo>
                    <a:pt x="86" y="336"/>
                  </a:lnTo>
                  <a:lnTo>
                    <a:pt x="88" y="328"/>
                  </a:lnTo>
                  <a:lnTo>
                    <a:pt x="98" y="332"/>
                  </a:lnTo>
                  <a:lnTo>
                    <a:pt x="108" y="321"/>
                  </a:lnTo>
                  <a:lnTo>
                    <a:pt x="122" y="324"/>
                  </a:lnTo>
                  <a:lnTo>
                    <a:pt x="126" y="330"/>
                  </a:lnTo>
                  <a:lnTo>
                    <a:pt x="128" y="332"/>
                  </a:lnTo>
                  <a:lnTo>
                    <a:pt x="130" y="336"/>
                  </a:lnTo>
                  <a:lnTo>
                    <a:pt x="133" y="338"/>
                  </a:lnTo>
                  <a:lnTo>
                    <a:pt x="145" y="344"/>
                  </a:lnTo>
                  <a:lnTo>
                    <a:pt x="151" y="344"/>
                  </a:lnTo>
                  <a:lnTo>
                    <a:pt x="153" y="344"/>
                  </a:lnTo>
                  <a:lnTo>
                    <a:pt x="153" y="336"/>
                  </a:lnTo>
                  <a:lnTo>
                    <a:pt x="153" y="336"/>
                  </a:lnTo>
                  <a:lnTo>
                    <a:pt x="157" y="334"/>
                  </a:lnTo>
                  <a:lnTo>
                    <a:pt x="159" y="328"/>
                  </a:lnTo>
                  <a:lnTo>
                    <a:pt x="169" y="326"/>
                  </a:lnTo>
                  <a:lnTo>
                    <a:pt x="173" y="328"/>
                  </a:lnTo>
                  <a:lnTo>
                    <a:pt x="182" y="332"/>
                  </a:lnTo>
                  <a:lnTo>
                    <a:pt x="184" y="338"/>
                  </a:lnTo>
                  <a:lnTo>
                    <a:pt x="188" y="338"/>
                  </a:lnTo>
                  <a:lnTo>
                    <a:pt x="190" y="340"/>
                  </a:lnTo>
                  <a:lnTo>
                    <a:pt x="196" y="338"/>
                  </a:lnTo>
                  <a:lnTo>
                    <a:pt x="218" y="350"/>
                  </a:lnTo>
                  <a:lnTo>
                    <a:pt x="229" y="348"/>
                  </a:lnTo>
                  <a:lnTo>
                    <a:pt x="231" y="344"/>
                  </a:lnTo>
                  <a:lnTo>
                    <a:pt x="231" y="340"/>
                  </a:lnTo>
                  <a:lnTo>
                    <a:pt x="233" y="338"/>
                  </a:lnTo>
                  <a:lnTo>
                    <a:pt x="229" y="332"/>
                  </a:lnTo>
                  <a:lnTo>
                    <a:pt x="231" y="332"/>
                  </a:lnTo>
                  <a:lnTo>
                    <a:pt x="237" y="332"/>
                  </a:lnTo>
                  <a:lnTo>
                    <a:pt x="247" y="336"/>
                  </a:lnTo>
                  <a:lnTo>
                    <a:pt x="253" y="336"/>
                  </a:lnTo>
                  <a:lnTo>
                    <a:pt x="255" y="332"/>
                  </a:lnTo>
                  <a:lnTo>
                    <a:pt x="261" y="332"/>
                  </a:lnTo>
                  <a:lnTo>
                    <a:pt x="265" y="330"/>
                  </a:lnTo>
                  <a:lnTo>
                    <a:pt x="271" y="334"/>
                  </a:lnTo>
                  <a:lnTo>
                    <a:pt x="278" y="334"/>
                  </a:lnTo>
                  <a:lnTo>
                    <a:pt x="278" y="332"/>
                  </a:lnTo>
                  <a:lnTo>
                    <a:pt x="280" y="332"/>
                  </a:lnTo>
                  <a:lnTo>
                    <a:pt x="284" y="334"/>
                  </a:lnTo>
                  <a:lnTo>
                    <a:pt x="288" y="334"/>
                  </a:lnTo>
                  <a:lnTo>
                    <a:pt x="290" y="334"/>
                  </a:lnTo>
                  <a:lnTo>
                    <a:pt x="294" y="332"/>
                  </a:lnTo>
                  <a:lnTo>
                    <a:pt x="300" y="319"/>
                  </a:lnTo>
                  <a:lnTo>
                    <a:pt x="302" y="321"/>
                  </a:lnTo>
                  <a:lnTo>
                    <a:pt x="304" y="321"/>
                  </a:lnTo>
                  <a:lnTo>
                    <a:pt x="304" y="319"/>
                  </a:lnTo>
                  <a:lnTo>
                    <a:pt x="300" y="311"/>
                  </a:lnTo>
                  <a:lnTo>
                    <a:pt x="304" y="307"/>
                  </a:lnTo>
                  <a:lnTo>
                    <a:pt x="304" y="301"/>
                  </a:lnTo>
                  <a:lnTo>
                    <a:pt x="306" y="297"/>
                  </a:lnTo>
                  <a:lnTo>
                    <a:pt x="329" y="293"/>
                  </a:lnTo>
                  <a:lnTo>
                    <a:pt x="327" y="281"/>
                  </a:lnTo>
                  <a:lnTo>
                    <a:pt x="329" y="279"/>
                  </a:lnTo>
                  <a:lnTo>
                    <a:pt x="331" y="274"/>
                  </a:lnTo>
                  <a:lnTo>
                    <a:pt x="333" y="274"/>
                  </a:lnTo>
                  <a:lnTo>
                    <a:pt x="333" y="266"/>
                  </a:lnTo>
                  <a:lnTo>
                    <a:pt x="341" y="268"/>
                  </a:lnTo>
                  <a:lnTo>
                    <a:pt x="363" y="272"/>
                  </a:lnTo>
                  <a:lnTo>
                    <a:pt x="384" y="274"/>
                  </a:lnTo>
                  <a:lnTo>
                    <a:pt x="386" y="274"/>
                  </a:lnTo>
                  <a:lnTo>
                    <a:pt x="408" y="272"/>
                  </a:lnTo>
                  <a:lnTo>
                    <a:pt x="417" y="266"/>
                  </a:lnTo>
                  <a:lnTo>
                    <a:pt x="419" y="266"/>
                  </a:lnTo>
                  <a:lnTo>
                    <a:pt x="423" y="270"/>
                  </a:lnTo>
                  <a:lnTo>
                    <a:pt x="425" y="270"/>
                  </a:lnTo>
                  <a:lnTo>
                    <a:pt x="429" y="266"/>
                  </a:lnTo>
                  <a:lnTo>
                    <a:pt x="429" y="266"/>
                  </a:lnTo>
                  <a:lnTo>
                    <a:pt x="429" y="264"/>
                  </a:lnTo>
                  <a:lnTo>
                    <a:pt x="433" y="264"/>
                  </a:lnTo>
                  <a:lnTo>
                    <a:pt x="433" y="254"/>
                  </a:lnTo>
                  <a:lnTo>
                    <a:pt x="425" y="252"/>
                  </a:lnTo>
                  <a:lnTo>
                    <a:pt x="419" y="248"/>
                  </a:lnTo>
                  <a:lnTo>
                    <a:pt x="417" y="244"/>
                  </a:lnTo>
                  <a:lnTo>
                    <a:pt x="417" y="238"/>
                  </a:lnTo>
                  <a:lnTo>
                    <a:pt x="410" y="232"/>
                  </a:lnTo>
                  <a:lnTo>
                    <a:pt x="410" y="219"/>
                  </a:lnTo>
                  <a:lnTo>
                    <a:pt x="408" y="215"/>
                  </a:lnTo>
                  <a:lnTo>
                    <a:pt x="402" y="213"/>
                  </a:lnTo>
                  <a:lnTo>
                    <a:pt x="400" y="211"/>
                  </a:lnTo>
                  <a:lnTo>
                    <a:pt x="404" y="197"/>
                  </a:lnTo>
                  <a:lnTo>
                    <a:pt x="402" y="191"/>
                  </a:lnTo>
                  <a:lnTo>
                    <a:pt x="404" y="184"/>
                  </a:lnTo>
                  <a:lnTo>
                    <a:pt x="417" y="187"/>
                  </a:lnTo>
                  <a:lnTo>
                    <a:pt x="423" y="184"/>
                  </a:lnTo>
                  <a:lnTo>
                    <a:pt x="423" y="182"/>
                  </a:lnTo>
                  <a:lnTo>
                    <a:pt x="431" y="182"/>
                  </a:lnTo>
                  <a:lnTo>
                    <a:pt x="433" y="176"/>
                  </a:lnTo>
                  <a:lnTo>
                    <a:pt x="433" y="119"/>
                  </a:lnTo>
                  <a:lnTo>
                    <a:pt x="431" y="117"/>
                  </a:lnTo>
                  <a:lnTo>
                    <a:pt x="429" y="107"/>
                  </a:lnTo>
                  <a:lnTo>
                    <a:pt x="427" y="101"/>
                  </a:lnTo>
                  <a:lnTo>
                    <a:pt x="423" y="101"/>
                  </a:lnTo>
                  <a:lnTo>
                    <a:pt x="423" y="103"/>
                  </a:lnTo>
                  <a:lnTo>
                    <a:pt x="421" y="101"/>
                  </a:lnTo>
                  <a:lnTo>
                    <a:pt x="417" y="92"/>
                  </a:lnTo>
                  <a:lnTo>
                    <a:pt x="415" y="90"/>
                  </a:lnTo>
                  <a:lnTo>
                    <a:pt x="408" y="86"/>
                  </a:lnTo>
                  <a:lnTo>
                    <a:pt x="400" y="68"/>
                  </a:lnTo>
                  <a:lnTo>
                    <a:pt x="400" y="62"/>
                  </a:lnTo>
                  <a:lnTo>
                    <a:pt x="404" y="60"/>
                  </a:lnTo>
                  <a:lnTo>
                    <a:pt x="410" y="35"/>
                  </a:lnTo>
                  <a:lnTo>
                    <a:pt x="410" y="25"/>
                  </a:lnTo>
                  <a:lnTo>
                    <a:pt x="410" y="19"/>
                  </a:lnTo>
                  <a:lnTo>
                    <a:pt x="412" y="11"/>
                  </a:lnTo>
                  <a:lnTo>
                    <a:pt x="408" y="7"/>
                  </a:lnTo>
                  <a:lnTo>
                    <a:pt x="400" y="5"/>
                  </a:lnTo>
                  <a:lnTo>
                    <a:pt x="372" y="9"/>
                  </a:lnTo>
                  <a:lnTo>
                    <a:pt x="359" y="9"/>
                  </a:lnTo>
                  <a:lnTo>
                    <a:pt x="353" y="0"/>
                  </a:lnTo>
                  <a:lnTo>
                    <a:pt x="35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2" name="Freeform 763"/>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3" name="Freeform 764"/>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4" name="Freeform 765"/>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5" name="Freeform 766"/>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6" name="Freeform 767"/>
            <p:cNvSpPr>
              <a:spLocks/>
            </p:cNvSpPr>
            <p:nvPr/>
          </p:nvSpPr>
          <p:spPr bwMode="auto">
            <a:xfrm>
              <a:off x="7958138" y="1331913"/>
              <a:ext cx="592138" cy="409575"/>
            </a:xfrm>
            <a:custGeom>
              <a:avLst/>
              <a:gdLst>
                <a:gd name="T0" fmla="*/ 85 w 373"/>
                <a:gd name="T1" fmla="*/ 4 h 258"/>
                <a:gd name="T2" fmla="*/ 63 w 373"/>
                <a:gd name="T3" fmla="*/ 10 h 258"/>
                <a:gd name="T4" fmla="*/ 55 w 373"/>
                <a:gd name="T5" fmla="*/ 17 h 258"/>
                <a:gd name="T6" fmla="*/ 57 w 373"/>
                <a:gd name="T7" fmla="*/ 25 h 258"/>
                <a:gd name="T8" fmla="*/ 71 w 373"/>
                <a:gd name="T9" fmla="*/ 33 h 258"/>
                <a:gd name="T10" fmla="*/ 73 w 373"/>
                <a:gd name="T11" fmla="*/ 41 h 258"/>
                <a:gd name="T12" fmla="*/ 81 w 373"/>
                <a:gd name="T13" fmla="*/ 60 h 258"/>
                <a:gd name="T14" fmla="*/ 94 w 373"/>
                <a:gd name="T15" fmla="*/ 68 h 258"/>
                <a:gd name="T16" fmla="*/ 100 w 373"/>
                <a:gd name="T17" fmla="*/ 78 h 258"/>
                <a:gd name="T18" fmla="*/ 102 w 373"/>
                <a:gd name="T19" fmla="*/ 86 h 258"/>
                <a:gd name="T20" fmla="*/ 96 w 373"/>
                <a:gd name="T21" fmla="*/ 107 h 258"/>
                <a:gd name="T22" fmla="*/ 57 w 373"/>
                <a:gd name="T23" fmla="*/ 105 h 258"/>
                <a:gd name="T24" fmla="*/ 55 w 373"/>
                <a:gd name="T25" fmla="*/ 111 h 258"/>
                <a:gd name="T26" fmla="*/ 30 w 373"/>
                <a:gd name="T27" fmla="*/ 121 h 258"/>
                <a:gd name="T28" fmla="*/ 24 w 373"/>
                <a:gd name="T29" fmla="*/ 123 h 258"/>
                <a:gd name="T30" fmla="*/ 4 w 373"/>
                <a:gd name="T31" fmla="*/ 115 h 258"/>
                <a:gd name="T32" fmla="*/ 0 w 373"/>
                <a:gd name="T33" fmla="*/ 117 h 258"/>
                <a:gd name="T34" fmla="*/ 4 w 373"/>
                <a:gd name="T35" fmla="*/ 125 h 258"/>
                <a:gd name="T36" fmla="*/ 8 w 373"/>
                <a:gd name="T37" fmla="*/ 133 h 258"/>
                <a:gd name="T38" fmla="*/ 20 w 373"/>
                <a:gd name="T39" fmla="*/ 141 h 258"/>
                <a:gd name="T40" fmla="*/ 22 w 373"/>
                <a:gd name="T41" fmla="*/ 141 h 258"/>
                <a:gd name="T42" fmla="*/ 53 w 373"/>
                <a:gd name="T43" fmla="*/ 158 h 258"/>
                <a:gd name="T44" fmla="*/ 63 w 373"/>
                <a:gd name="T45" fmla="*/ 164 h 258"/>
                <a:gd name="T46" fmla="*/ 77 w 373"/>
                <a:gd name="T47" fmla="*/ 180 h 258"/>
                <a:gd name="T48" fmla="*/ 89 w 373"/>
                <a:gd name="T49" fmla="*/ 188 h 258"/>
                <a:gd name="T50" fmla="*/ 118 w 373"/>
                <a:gd name="T51" fmla="*/ 199 h 258"/>
                <a:gd name="T52" fmla="*/ 136 w 373"/>
                <a:gd name="T53" fmla="*/ 178 h 258"/>
                <a:gd name="T54" fmla="*/ 169 w 373"/>
                <a:gd name="T55" fmla="*/ 162 h 258"/>
                <a:gd name="T56" fmla="*/ 183 w 373"/>
                <a:gd name="T57" fmla="*/ 172 h 258"/>
                <a:gd name="T58" fmla="*/ 183 w 373"/>
                <a:gd name="T59" fmla="*/ 174 h 258"/>
                <a:gd name="T60" fmla="*/ 183 w 373"/>
                <a:gd name="T61" fmla="*/ 180 h 258"/>
                <a:gd name="T62" fmla="*/ 192 w 373"/>
                <a:gd name="T63" fmla="*/ 184 h 258"/>
                <a:gd name="T64" fmla="*/ 212 w 373"/>
                <a:gd name="T65" fmla="*/ 197 h 258"/>
                <a:gd name="T66" fmla="*/ 237 w 373"/>
                <a:gd name="T67" fmla="*/ 217 h 258"/>
                <a:gd name="T68" fmla="*/ 251 w 373"/>
                <a:gd name="T69" fmla="*/ 231 h 258"/>
                <a:gd name="T70" fmla="*/ 275 w 373"/>
                <a:gd name="T71" fmla="*/ 254 h 258"/>
                <a:gd name="T72" fmla="*/ 373 w 373"/>
                <a:gd name="T73" fmla="*/ 258 h 258"/>
                <a:gd name="T74" fmla="*/ 373 w 373"/>
                <a:gd name="T75" fmla="*/ 141 h 258"/>
                <a:gd name="T76" fmla="*/ 343 w 373"/>
                <a:gd name="T77" fmla="*/ 137 h 258"/>
                <a:gd name="T78" fmla="*/ 331 w 373"/>
                <a:gd name="T79" fmla="*/ 137 h 258"/>
                <a:gd name="T80" fmla="*/ 320 w 373"/>
                <a:gd name="T81" fmla="*/ 139 h 258"/>
                <a:gd name="T82" fmla="*/ 286 w 373"/>
                <a:gd name="T83" fmla="*/ 133 h 258"/>
                <a:gd name="T84" fmla="*/ 273 w 373"/>
                <a:gd name="T85" fmla="*/ 133 h 258"/>
                <a:gd name="T86" fmla="*/ 255 w 373"/>
                <a:gd name="T87" fmla="*/ 127 h 258"/>
                <a:gd name="T88" fmla="*/ 249 w 373"/>
                <a:gd name="T89" fmla="*/ 121 h 258"/>
                <a:gd name="T90" fmla="*/ 247 w 373"/>
                <a:gd name="T91" fmla="*/ 117 h 258"/>
                <a:gd name="T92" fmla="*/ 220 w 373"/>
                <a:gd name="T93" fmla="*/ 94 h 258"/>
                <a:gd name="T94" fmla="*/ 212 w 373"/>
                <a:gd name="T95" fmla="*/ 90 h 258"/>
                <a:gd name="T96" fmla="*/ 206 w 373"/>
                <a:gd name="T97" fmla="*/ 88 h 258"/>
                <a:gd name="T98" fmla="*/ 202 w 373"/>
                <a:gd name="T99" fmla="*/ 90 h 258"/>
                <a:gd name="T100" fmla="*/ 190 w 373"/>
                <a:gd name="T101" fmla="*/ 74 h 258"/>
                <a:gd name="T102" fmla="*/ 179 w 373"/>
                <a:gd name="T103" fmla="*/ 55 h 258"/>
                <a:gd name="T104" fmla="*/ 173 w 373"/>
                <a:gd name="T105" fmla="*/ 47 h 258"/>
                <a:gd name="T106" fmla="*/ 157 w 373"/>
                <a:gd name="T107" fmla="*/ 39 h 258"/>
                <a:gd name="T108" fmla="*/ 143 w 373"/>
                <a:gd name="T109" fmla="*/ 39 h 258"/>
                <a:gd name="T110" fmla="*/ 143 w 373"/>
                <a:gd name="T111" fmla="*/ 33 h 258"/>
                <a:gd name="T112" fmla="*/ 122 w 373"/>
                <a:gd name="T113" fmla="*/ 19 h 258"/>
                <a:gd name="T114" fmla="*/ 118 w 373"/>
                <a:gd name="T115" fmla="*/ 21 h 258"/>
                <a:gd name="T116" fmla="*/ 114 w 373"/>
                <a:gd name="T117" fmla="*/ 15 h 258"/>
                <a:gd name="T118" fmla="*/ 112 w 373"/>
                <a:gd name="T119" fmla="*/ 4 h 258"/>
                <a:gd name="T120" fmla="*/ 91 w 373"/>
                <a:gd name="T121" fmla="*/ 2 h 258"/>
                <a:gd name="T122" fmla="*/ 87 w 373"/>
                <a:gd name="T12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3" h="258">
                  <a:moveTo>
                    <a:pt x="87" y="0"/>
                  </a:moveTo>
                  <a:lnTo>
                    <a:pt x="85" y="4"/>
                  </a:lnTo>
                  <a:lnTo>
                    <a:pt x="85" y="4"/>
                  </a:lnTo>
                  <a:lnTo>
                    <a:pt x="63" y="10"/>
                  </a:lnTo>
                  <a:lnTo>
                    <a:pt x="53" y="13"/>
                  </a:lnTo>
                  <a:lnTo>
                    <a:pt x="55" y="17"/>
                  </a:lnTo>
                  <a:lnTo>
                    <a:pt x="59" y="21"/>
                  </a:lnTo>
                  <a:lnTo>
                    <a:pt x="57" y="25"/>
                  </a:lnTo>
                  <a:lnTo>
                    <a:pt x="67" y="29"/>
                  </a:lnTo>
                  <a:lnTo>
                    <a:pt x="71" y="33"/>
                  </a:lnTo>
                  <a:lnTo>
                    <a:pt x="71" y="37"/>
                  </a:lnTo>
                  <a:lnTo>
                    <a:pt x="73" y="41"/>
                  </a:lnTo>
                  <a:lnTo>
                    <a:pt x="79" y="51"/>
                  </a:lnTo>
                  <a:lnTo>
                    <a:pt x="81" y="60"/>
                  </a:lnTo>
                  <a:lnTo>
                    <a:pt x="89" y="64"/>
                  </a:lnTo>
                  <a:lnTo>
                    <a:pt x="94" y="68"/>
                  </a:lnTo>
                  <a:lnTo>
                    <a:pt x="100" y="70"/>
                  </a:lnTo>
                  <a:lnTo>
                    <a:pt x="100" y="78"/>
                  </a:lnTo>
                  <a:lnTo>
                    <a:pt x="102" y="82"/>
                  </a:lnTo>
                  <a:lnTo>
                    <a:pt x="102" y="86"/>
                  </a:lnTo>
                  <a:lnTo>
                    <a:pt x="102" y="92"/>
                  </a:lnTo>
                  <a:lnTo>
                    <a:pt x="96" y="107"/>
                  </a:lnTo>
                  <a:lnTo>
                    <a:pt x="91" y="109"/>
                  </a:lnTo>
                  <a:lnTo>
                    <a:pt x="57" y="105"/>
                  </a:lnTo>
                  <a:lnTo>
                    <a:pt x="55" y="107"/>
                  </a:lnTo>
                  <a:lnTo>
                    <a:pt x="55" y="111"/>
                  </a:lnTo>
                  <a:lnTo>
                    <a:pt x="36" y="111"/>
                  </a:lnTo>
                  <a:lnTo>
                    <a:pt x="30" y="121"/>
                  </a:lnTo>
                  <a:lnTo>
                    <a:pt x="26" y="123"/>
                  </a:lnTo>
                  <a:lnTo>
                    <a:pt x="24" y="123"/>
                  </a:lnTo>
                  <a:lnTo>
                    <a:pt x="20" y="115"/>
                  </a:lnTo>
                  <a:lnTo>
                    <a:pt x="4" y="115"/>
                  </a:lnTo>
                  <a:lnTo>
                    <a:pt x="2" y="115"/>
                  </a:lnTo>
                  <a:lnTo>
                    <a:pt x="0" y="117"/>
                  </a:lnTo>
                  <a:lnTo>
                    <a:pt x="0" y="117"/>
                  </a:lnTo>
                  <a:lnTo>
                    <a:pt x="4" y="125"/>
                  </a:lnTo>
                  <a:lnTo>
                    <a:pt x="4" y="129"/>
                  </a:lnTo>
                  <a:lnTo>
                    <a:pt x="8" y="133"/>
                  </a:lnTo>
                  <a:lnTo>
                    <a:pt x="12" y="139"/>
                  </a:lnTo>
                  <a:lnTo>
                    <a:pt x="20" y="141"/>
                  </a:lnTo>
                  <a:lnTo>
                    <a:pt x="20" y="139"/>
                  </a:lnTo>
                  <a:lnTo>
                    <a:pt x="22" y="141"/>
                  </a:lnTo>
                  <a:lnTo>
                    <a:pt x="47" y="154"/>
                  </a:lnTo>
                  <a:lnTo>
                    <a:pt x="53" y="158"/>
                  </a:lnTo>
                  <a:lnTo>
                    <a:pt x="59" y="160"/>
                  </a:lnTo>
                  <a:lnTo>
                    <a:pt x="63" y="164"/>
                  </a:lnTo>
                  <a:lnTo>
                    <a:pt x="77" y="178"/>
                  </a:lnTo>
                  <a:lnTo>
                    <a:pt x="77" y="180"/>
                  </a:lnTo>
                  <a:lnTo>
                    <a:pt x="81" y="184"/>
                  </a:lnTo>
                  <a:lnTo>
                    <a:pt x="89" y="188"/>
                  </a:lnTo>
                  <a:lnTo>
                    <a:pt x="100" y="192"/>
                  </a:lnTo>
                  <a:lnTo>
                    <a:pt x="118" y="199"/>
                  </a:lnTo>
                  <a:lnTo>
                    <a:pt x="126" y="199"/>
                  </a:lnTo>
                  <a:lnTo>
                    <a:pt x="136" y="178"/>
                  </a:lnTo>
                  <a:lnTo>
                    <a:pt x="157" y="162"/>
                  </a:lnTo>
                  <a:lnTo>
                    <a:pt x="169" y="162"/>
                  </a:lnTo>
                  <a:lnTo>
                    <a:pt x="175" y="164"/>
                  </a:lnTo>
                  <a:lnTo>
                    <a:pt x="183" y="172"/>
                  </a:lnTo>
                  <a:lnTo>
                    <a:pt x="183" y="174"/>
                  </a:lnTo>
                  <a:lnTo>
                    <a:pt x="183" y="174"/>
                  </a:lnTo>
                  <a:lnTo>
                    <a:pt x="183" y="174"/>
                  </a:lnTo>
                  <a:lnTo>
                    <a:pt x="183" y="180"/>
                  </a:lnTo>
                  <a:lnTo>
                    <a:pt x="188" y="182"/>
                  </a:lnTo>
                  <a:lnTo>
                    <a:pt x="192" y="184"/>
                  </a:lnTo>
                  <a:lnTo>
                    <a:pt x="198" y="190"/>
                  </a:lnTo>
                  <a:lnTo>
                    <a:pt x="212" y="197"/>
                  </a:lnTo>
                  <a:lnTo>
                    <a:pt x="232" y="213"/>
                  </a:lnTo>
                  <a:lnTo>
                    <a:pt x="237" y="217"/>
                  </a:lnTo>
                  <a:lnTo>
                    <a:pt x="245" y="225"/>
                  </a:lnTo>
                  <a:lnTo>
                    <a:pt x="251" y="231"/>
                  </a:lnTo>
                  <a:lnTo>
                    <a:pt x="257" y="235"/>
                  </a:lnTo>
                  <a:lnTo>
                    <a:pt x="275" y="254"/>
                  </a:lnTo>
                  <a:lnTo>
                    <a:pt x="277" y="258"/>
                  </a:lnTo>
                  <a:lnTo>
                    <a:pt x="373" y="258"/>
                  </a:lnTo>
                  <a:lnTo>
                    <a:pt x="373" y="141"/>
                  </a:lnTo>
                  <a:lnTo>
                    <a:pt x="373" y="141"/>
                  </a:lnTo>
                  <a:lnTo>
                    <a:pt x="355" y="139"/>
                  </a:lnTo>
                  <a:lnTo>
                    <a:pt x="343" y="137"/>
                  </a:lnTo>
                  <a:lnTo>
                    <a:pt x="339" y="137"/>
                  </a:lnTo>
                  <a:lnTo>
                    <a:pt x="331" y="137"/>
                  </a:lnTo>
                  <a:lnTo>
                    <a:pt x="324" y="137"/>
                  </a:lnTo>
                  <a:lnTo>
                    <a:pt x="320" y="139"/>
                  </a:lnTo>
                  <a:lnTo>
                    <a:pt x="314" y="139"/>
                  </a:lnTo>
                  <a:lnTo>
                    <a:pt x="286" y="133"/>
                  </a:lnTo>
                  <a:lnTo>
                    <a:pt x="279" y="133"/>
                  </a:lnTo>
                  <a:lnTo>
                    <a:pt x="273" y="133"/>
                  </a:lnTo>
                  <a:lnTo>
                    <a:pt x="265" y="129"/>
                  </a:lnTo>
                  <a:lnTo>
                    <a:pt x="255" y="127"/>
                  </a:lnTo>
                  <a:lnTo>
                    <a:pt x="253" y="127"/>
                  </a:lnTo>
                  <a:lnTo>
                    <a:pt x="249" y="121"/>
                  </a:lnTo>
                  <a:lnTo>
                    <a:pt x="249" y="121"/>
                  </a:lnTo>
                  <a:lnTo>
                    <a:pt x="247" y="117"/>
                  </a:lnTo>
                  <a:lnTo>
                    <a:pt x="226" y="100"/>
                  </a:lnTo>
                  <a:lnTo>
                    <a:pt x="220" y="94"/>
                  </a:lnTo>
                  <a:lnTo>
                    <a:pt x="216" y="90"/>
                  </a:lnTo>
                  <a:lnTo>
                    <a:pt x="212" y="90"/>
                  </a:lnTo>
                  <a:lnTo>
                    <a:pt x="208" y="90"/>
                  </a:lnTo>
                  <a:lnTo>
                    <a:pt x="206" y="88"/>
                  </a:lnTo>
                  <a:lnTo>
                    <a:pt x="202" y="88"/>
                  </a:lnTo>
                  <a:lnTo>
                    <a:pt x="202" y="90"/>
                  </a:lnTo>
                  <a:lnTo>
                    <a:pt x="196" y="80"/>
                  </a:lnTo>
                  <a:lnTo>
                    <a:pt x="190" y="74"/>
                  </a:lnTo>
                  <a:lnTo>
                    <a:pt x="185" y="68"/>
                  </a:lnTo>
                  <a:lnTo>
                    <a:pt x="179" y="55"/>
                  </a:lnTo>
                  <a:lnTo>
                    <a:pt x="173" y="51"/>
                  </a:lnTo>
                  <a:lnTo>
                    <a:pt x="173" y="47"/>
                  </a:lnTo>
                  <a:lnTo>
                    <a:pt x="163" y="43"/>
                  </a:lnTo>
                  <a:lnTo>
                    <a:pt x="157" y="39"/>
                  </a:lnTo>
                  <a:lnTo>
                    <a:pt x="147" y="41"/>
                  </a:lnTo>
                  <a:lnTo>
                    <a:pt x="143" y="39"/>
                  </a:lnTo>
                  <a:lnTo>
                    <a:pt x="145" y="35"/>
                  </a:lnTo>
                  <a:lnTo>
                    <a:pt x="143" y="33"/>
                  </a:lnTo>
                  <a:lnTo>
                    <a:pt x="138" y="29"/>
                  </a:lnTo>
                  <a:lnTo>
                    <a:pt x="122" y="19"/>
                  </a:lnTo>
                  <a:lnTo>
                    <a:pt x="120" y="19"/>
                  </a:lnTo>
                  <a:lnTo>
                    <a:pt x="118" y="21"/>
                  </a:lnTo>
                  <a:lnTo>
                    <a:pt x="116" y="21"/>
                  </a:lnTo>
                  <a:lnTo>
                    <a:pt x="114" y="15"/>
                  </a:lnTo>
                  <a:lnTo>
                    <a:pt x="110" y="8"/>
                  </a:lnTo>
                  <a:lnTo>
                    <a:pt x="112" y="4"/>
                  </a:lnTo>
                  <a:lnTo>
                    <a:pt x="98" y="2"/>
                  </a:lnTo>
                  <a:lnTo>
                    <a:pt x="91" y="2"/>
                  </a:lnTo>
                  <a:lnTo>
                    <a:pt x="91" y="0"/>
                  </a:lnTo>
                  <a:lnTo>
                    <a:pt x="87"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7" name="Freeform 768"/>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8" name="Freeform 769"/>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9" name="Freeform 770"/>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0" name="Freeform 771"/>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1" name="Freeform 772"/>
            <p:cNvSpPr>
              <a:spLocks/>
            </p:cNvSpPr>
            <p:nvPr/>
          </p:nvSpPr>
          <p:spPr bwMode="auto">
            <a:xfrm>
              <a:off x="7607300" y="1608138"/>
              <a:ext cx="868363" cy="454025"/>
            </a:xfrm>
            <a:custGeom>
              <a:avLst/>
              <a:gdLst>
                <a:gd name="T0" fmla="*/ 355 w 547"/>
                <a:gd name="T1" fmla="*/ 27 h 286"/>
                <a:gd name="T2" fmla="*/ 323 w 547"/>
                <a:gd name="T3" fmla="*/ 25 h 286"/>
                <a:gd name="T4" fmla="*/ 300 w 547"/>
                <a:gd name="T5" fmla="*/ 31 h 286"/>
                <a:gd name="T6" fmla="*/ 268 w 547"/>
                <a:gd name="T7" fmla="*/ 37 h 286"/>
                <a:gd name="T8" fmla="*/ 233 w 547"/>
                <a:gd name="T9" fmla="*/ 35 h 286"/>
                <a:gd name="T10" fmla="*/ 180 w 547"/>
                <a:gd name="T11" fmla="*/ 53 h 286"/>
                <a:gd name="T12" fmla="*/ 174 w 547"/>
                <a:gd name="T13" fmla="*/ 82 h 286"/>
                <a:gd name="T14" fmla="*/ 153 w 547"/>
                <a:gd name="T15" fmla="*/ 106 h 286"/>
                <a:gd name="T16" fmla="*/ 135 w 547"/>
                <a:gd name="T17" fmla="*/ 133 h 286"/>
                <a:gd name="T18" fmla="*/ 118 w 547"/>
                <a:gd name="T19" fmla="*/ 147 h 286"/>
                <a:gd name="T20" fmla="*/ 110 w 547"/>
                <a:gd name="T21" fmla="*/ 168 h 286"/>
                <a:gd name="T22" fmla="*/ 104 w 547"/>
                <a:gd name="T23" fmla="*/ 133 h 286"/>
                <a:gd name="T24" fmla="*/ 114 w 547"/>
                <a:gd name="T25" fmla="*/ 137 h 286"/>
                <a:gd name="T26" fmla="*/ 112 w 547"/>
                <a:gd name="T27" fmla="*/ 117 h 286"/>
                <a:gd name="T28" fmla="*/ 122 w 547"/>
                <a:gd name="T29" fmla="*/ 102 h 286"/>
                <a:gd name="T30" fmla="*/ 98 w 547"/>
                <a:gd name="T31" fmla="*/ 90 h 286"/>
                <a:gd name="T32" fmla="*/ 33 w 547"/>
                <a:gd name="T33" fmla="*/ 74 h 286"/>
                <a:gd name="T34" fmla="*/ 0 w 547"/>
                <a:gd name="T35" fmla="*/ 84 h 286"/>
                <a:gd name="T36" fmla="*/ 4 w 547"/>
                <a:gd name="T37" fmla="*/ 112 h 286"/>
                <a:gd name="T38" fmla="*/ 10 w 547"/>
                <a:gd name="T39" fmla="*/ 141 h 286"/>
                <a:gd name="T40" fmla="*/ 6 w 547"/>
                <a:gd name="T41" fmla="*/ 160 h 286"/>
                <a:gd name="T42" fmla="*/ 22 w 547"/>
                <a:gd name="T43" fmla="*/ 170 h 286"/>
                <a:gd name="T44" fmla="*/ 28 w 547"/>
                <a:gd name="T45" fmla="*/ 188 h 286"/>
                <a:gd name="T46" fmla="*/ 47 w 547"/>
                <a:gd name="T47" fmla="*/ 172 h 286"/>
                <a:gd name="T48" fmla="*/ 80 w 547"/>
                <a:gd name="T49" fmla="*/ 176 h 286"/>
                <a:gd name="T50" fmla="*/ 77 w 547"/>
                <a:gd name="T51" fmla="*/ 192 h 286"/>
                <a:gd name="T52" fmla="*/ 71 w 547"/>
                <a:gd name="T53" fmla="*/ 219 h 286"/>
                <a:gd name="T54" fmla="*/ 92 w 547"/>
                <a:gd name="T55" fmla="*/ 237 h 286"/>
                <a:gd name="T56" fmla="*/ 108 w 547"/>
                <a:gd name="T57" fmla="*/ 219 h 286"/>
                <a:gd name="T58" fmla="*/ 114 w 547"/>
                <a:gd name="T59" fmla="*/ 215 h 286"/>
                <a:gd name="T60" fmla="*/ 147 w 547"/>
                <a:gd name="T61" fmla="*/ 186 h 286"/>
                <a:gd name="T62" fmla="*/ 169 w 547"/>
                <a:gd name="T63" fmla="*/ 178 h 286"/>
                <a:gd name="T64" fmla="*/ 198 w 547"/>
                <a:gd name="T65" fmla="*/ 164 h 286"/>
                <a:gd name="T66" fmla="*/ 194 w 547"/>
                <a:gd name="T67" fmla="*/ 139 h 286"/>
                <a:gd name="T68" fmla="*/ 229 w 547"/>
                <a:gd name="T69" fmla="*/ 129 h 286"/>
                <a:gd name="T70" fmla="*/ 261 w 547"/>
                <a:gd name="T71" fmla="*/ 139 h 286"/>
                <a:gd name="T72" fmla="*/ 270 w 547"/>
                <a:gd name="T73" fmla="*/ 155 h 286"/>
                <a:gd name="T74" fmla="*/ 270 w 547"/>
                <a:gd name="T75" fmla="*/ 184 h 286"/>
                <a:gd name="T76" fmla="*/ 292 w 547"/>
                <a:gd name="T77" fmla="*/ 207 h 286"/>
                <a:gd name="T78" fmla="*/ 310 w 547"/>
                <a:gd name="T79" fmla="*/ 221 h 286"/>
                <a:gd name="T80" fmla="*/ 335 w 547"/>
                <a:gd name="T81" fmla="*/ 200 h 286"/>
                <a:gd name="T82" fmla="*/ 376 w 547"/>
                <a:gd name="T83" fmla="*/ 200 h 286"/>
                <a:gd name="T84" fmla="*/ 409 w 547"/>
                <a:gd name="T85" fmla="*/ 192 h 286"/>
                <a:gd name="T86" fmla="*/ 413 w 547"/>
                <a:gd name="T87" fmla="*/ 215 h 286"/>
                <a:gd name="T88" fmla="*/ 433 w 547"/>
                <a:gd name="T89" fmla="*/ 239 h 286"/>
                <a:gd name="T90" fmla="*/ 447 w 547"/>
                <a:gd name="T91" fmla="*/ 231 h 286"/>
                <a:gd name="T92" fmla="*/ 484 w 547"/>
                <a:gd name="T93" fmla="*/ 282 h 286"/>
                <a:gd name="T94" fmla="*/ 509 w 547"/>
                <a:gd name="T95" fmla="*/ 272 h 286"/>
                <a:gd name="T96" fmla="*/ 511 w 547"/>
                <a:gd name="T97" fmla="*/ 249 h 286"/>
                <a:gd name="T98" fmla="*/ 547 w 547"/>
                <a:gd name="T99" fmla="*/ 254 h 286"/>
                <a:gd name="T100" fmla="*/ 527 w 547"/>
                <a:gd name="T101" fmla="*/ 112 h 286"/>
                <a:gd name="T102" fmla="*/ 482 w 547"/>
                <a:gd name="T103" fmla="*/ 88 h 286"/>
                <a:gd name="T104" fmla="*/ 447 w 547"/>
                <a:gd name="T105" fmla="*/ 55 h 286"/>
                <a:gd name="T106" fmla="*/ 427 w 547"/>
                <a:gd name="T107" fmla="*/ 43 h 286"/>
                <a:gd name="T108" fmla="*/ 417 w 547"/>
                <a:gd name="T109" fmla="*/ 35 h 286"/>
                <a:gd name="T110" fmla="*/ 402 w 547"/>
                <a:gd name="T11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7" h="286">
                  <a:moveTo>
                    <a:pt x="376" y="4"/>
                  </a:moveTo>
                  <a:lnTo>
                    <a:pt x="368" y="10"/>
                  </a:lnTo>
                  <a:lnTo>
                    <a:pt x="364" y="16"/>
                  </a:lnTo>
                  <a:lnTo>
                    <a:pt x="359" y="23"/>
                  </a:lnTo>
                  <a:lnTo>
                    <a:pt x="355" y="27"/>
                  </a:lnTo>
                  <a:lnTo>
                    <a:pt x="349" y="31"/>
                  </a:lnTo>
                  <a:lnTo>
                    <a:pt x="343" y="35"/>
                  </a:lnTo>
                  <a:lnTo>
                    <a:pt x="333" y="33"/>
                  </a:lnTo>
                  <a:lnTo>
                    <a:pt x="327" y="29"/>
                  </a:lnTo>
                  <a:lnTo>
                    <a:pt x="323" y="25"/>
                  </a:lnTo>
                  <a:lnTo>
                    <a:pt x="319" y="23"/>
                  </a:lnTo>
                  <a:lnTo>
                    <a:pt x="315" y="23"/>
                  </a:lnTo>
                  <a:lnTo>
                    <a:pt x="308" y="23"/>
                  </a:lnTo>
                  <a:lnTo>
                    <a:pt x="304" y="27"/>
                  </a:lnTo>
                  <a:lnTo>
                    <a:pt x="300" y="31"/>
                  </a:lnTo>
                  <a:lnTo>
                    <a:pt x="294" y="33"/>
                  </a:lnTo>
                  <a:lnTo>
                    <a:pt x="288" y="37"/>
                  </a:lnTo>
                  <a:lnTo>
                    <a:pt x="284" y="41"/>
                  </a:lnTo>
                  <a:lnTo>
                    <a:pt x="274" y="39"/>
                  </a:lnTo>
                  <a:lnTo>
                    <a:pt x="268" y="37"/>
                  </a:lnTo>
                  <a:lnTo>
                    <a:pt x="259" y="35"/>
                  </a:lnTo>
                  <a:lnTo>
                    <a:pt x="253" y="33"/>
                  </a:lnTo>
                  <a:lnTo>
                    <a:pt x="245" y="33"/>
                  </a:lnTo>
                  <a:lnTo>
                    <a:pt x="241" y="31"/>
                  </a:lnTo>
                  <a:lnTo>
                    <a:pt x="233" y="35"/>
                  </a:lnTo>
                  <a:lnTo>
                    <a:pt x="227" y="37"/>
                  </a:lnTo>
                  <a:lnTo>
                    <a:pt x="223" y="39"/>
                  </a:lnTo>
                  <a:lnTo>
                    <a:pt x="198" y="45"/>
                  </a:lnTo>
                  <a:lnTo>
                    <a:pt x="190" y="47"/>
                  </a:lnTo>
                  <a:lnTo>
                    <a:pt x="180" y="53"/>
                  </a:lnTo>
                  <a:lnTo>
                    <a:pt x="176" y="59"/>
                  </a:lnTo>
                  <a:lnTo>
                    <a:pt x="176" y="65"/>
                  </a:lnTo>
                  <a:lnTo>
                    <a:pt x="176" y="70"/>
                  </a:lnTo>
                  <a:lnTo>
                    <a:pt x="176" y="76"/>
                  </a:lnTo>
                  <a:lnTo>
                    <a:pt x="174" y="82"/>
                  </a:lnTo>
                  <a:lnTo>
                    <a:pt x="171" y="82"/>
                  </a:lnTo>
                  <a:lnTo>
                    <a:pt x="169" y="88"/>
                  </a:lnTo>
                  <a:lnTo>
                    <a:pt x="163" y="94"/>
                  </a:lnTo>
                  <a:lnTo>
                    <a:pt x="157" y="100"/>
                  </a:lnTo>
                  <a:lnTo>
                    <a:pt x="153" y="106"/>
                  </a:lnTo>
                  <a:lnTo>
                    <a:pt x="149" y="112"/>
                  </a:lnTo>
                  <a:lnTo>
                    <a:pt x="147" y="119"/>
                  </a:lnTo>
                  <a:lnTo>
                    <a:pt x="143" y="125"/>
                  </a:lnTo>
                  <a:lnTo>
                    <a:pt x="139" y="129"/>
                  </a:lnTo>
                  <a:lnTo>
                    <a:pt x="135" y="133"/>
                  </a:lnTo>
                  <a:lnTo>
                    <a:pt x="131" y="133"/>
                  </a:lnTo>
                  <a:lnTo>
                    <a:pt x="129" y="133"/>
                  </a:lnTo>
                  <a:lnTo>
                    <a:pt x="116" y="137"/>
                  </a:lnTo>
                  <a:lnTo>
                    <a:pt x="116" y="145"/>
                  </a:lnTo>
                  <a:lnTo>
                    <a:pt x="118" y="147"/>
                  </a:lnTo>
                  <a:lnTo>
                    <a:pt x="118" y="151"/>
                  </a:lnTo>
                  <a:lnTo>
                    <a:pt x="118" y="157"/>
                  </a:lnTo>
                  <a:lnTo>
                    <a:pt x="116" y="180"/>
                  </a:lnTo>
                  <a:lnTo>
                    <a:pt x="112" y="176"/>
                  </a:lnTo>
                  <a:lnTo>
                    <a:pt x="110" y="168"/>
                  </a:lnTo>
                  <a:lnTo>
                    <a:pt x="106" y="168"/>
                  </a:lnTo>
                  <a:lnTo>
                    <a:pt x="102" y="157"/>
                  </a:lnTo>
                  <a:lnTo>
                    <a:pt x="94" y="145"/>
                  </a:lnTo>
                  <a:lnTo>
                    <a:pt x="98" y="141"/>
                  </a:lnTo>
                  <a:lnTo>
                    <a:pt x="104" y="133"/>
                  </a:lnTo>
                  <a:lnTo>
                    <a:pt x="110" y="131"/>
                  </a:lnTo>
                  <a:lnTo>
                    <a:pt x="110" y="141"/>
                  </a:lnTo>
                  <a:lnTo>
                    <a:pt x="110" y="141"/>
                  </a:lnTo>
                  <a:lnTo>
                    <a:pt x="112" y="139"/>
                  </a:lnTo>
                  <a:lnTo>
                    <a:pt x="114" y="137"/>
                  </a:lnTo>
                  <a:lnTo>
                    <a:pt x="116" y="133"/>
                  </a:lnTo>
                  <a:lnTo>
                    <a:pt x="114" y="129"/>
                  </a:lnTo>
                  <a:lnTo>
                    <a:pt x="112" y="125"/>
                  </a:lnTo>
                  <a:lnTo>
                    <a:pt x="112" y="119"/>
                  </a:lnTo>
                  <a:lnTo>
                    <a:pt x="112" y="117"/>
                  </a:lnTo>
                  <a:lnTo>
                    <a:pt x="116" y="112"/>
                  </a:lnTo>
                  <a:lnTo>
                    <a:pt x="120" y="110"/>
                  </a:lnTo>
                  <a:lnTo>
                    <a:pt x="122" y="106"/>
                  </a:lnTo>
                  <a:lnTo>
                    <a:pt x="122" y="102"/>
                  </a:lnTo>
                  <a:lnTo>
                    <a:pt x="122" y="102"/>
                  </a:lnTo>
                  <a:lnTo>
                    <a:pt x="118" y="100"/>
                  </a:lnTo>
                  <a:lnTo>
                    <a:pt x="110" y="98"/>
                  </a:lnTo>
                  <a:lnTo>
                    <a:pt x="108" y="94"/>
                  </a:lnTo>
                  <a:lnTo>
                    <a:pt x="104" y="92"/>
                  </a:lnTo>
                  <a:lnTo>
                    <a:pt x="98" y="90"/>
                  </a:lnTo>
                  <a:lnTo>
                    <a:pt x="80" y="78"/>
                  </a:lnTo>
                  <a:lnTo>
                    <a:pt x="71" y="76"/>
                  </a:lnTo>
                  <a:lnTo>
                    <a:pt x="63" y="74"/>
                  </a:lnTo>
                  <a:lnTo>
                    <a:pt x="55" y="76"/>
                  </a:lnTo>
                  <a:lnTo>
                    <a:pt x="33" y="74"/>
                  </a:lnTo>
                  <a:lnTo>
                    <a:pt x="26" y="74"/>
                  </a:lnTo>
                  <a:lnTo>
                    <a:pt x="20" y="72"/>
                  </a:lnTo>
                  <a:lnTo>
                    <a:pt x="16" y="74"/>
                  </a:lnTo>
                  <a:lnTo>
                    <a:pt x="0" y="78"/>
                  </a:lnTo>
                  <a:lnTo>
                    <a:pt x="0" y="84"/>
                  </a:lnTo>
                  <a:lnTo>
                    <a:pt x="2" y="86"/>
                  </a:lnTo>
                  <a:lnTo>
                    <a:pt x="6" y="100"/>
                  </a:lnTo>
                  <a:lnTo>
                    <a:pt x="6" y="106"/>
                  </a:lnTo>
                  <a:lnTo>
                    <a:pt x="4" y="108"/>
                  </a:lnTo>
                  <a:lnTo>
                    <a:pt x="4" y="112"/>
                  </a:lnTo>
                  <a:lnTo>
                    <a:pt x="0" y="119"/>
                  </a:lnTo>
                  <a:lnTo>
                    <a:pt x="8" y="125"/>
                  </a:lnTo>
                  <a:lnTo>
                    <a:pt x="10" y="127"/>
                  </a:lnTo>
                  <a:lnTo>
                    <a:pt x="12" y="131"/>
                  </a:lnTo>
                  <a:lnTo>
                    <a:pt x="10" y="141"/>
                  </a:lnTo>
                  <a:lnTo>
                    <a:pt x="8" y="143"/>
                  </a:lnTo>
                  <a:lnTo>
                    <a:pt x="8" y="145"/>
                  </a:lnTo>
                  <a:lnTo>
                    <a:pt x="8" y="147"/>
                  </a:lnTo>
                  <a:lnTo>
                    <a:pt x="8" y="153"/>
                  </a:lnTo>
                  <a:lnTo>
                    <a:pt x="6" y="160"/>
                  </a:lnTo>
                  <a:lnTo>
                    <a:pt x="6" y="162"/>
                  </a:lnTo>
                  <a:lnTo>
                    <a:pt x="10" y="164"/>
                  </a:lnTo>
                  <a:lnTo>
                    <a:pt x="16" y="164"/>
                  </a:lnTo>
                  <a:lnTo>
                    <a:pt x="20" y="166"/>
                  </a:lnTo>
                  <a:lnTo>
                    <a:pt x="22" y="170"/>
                  </a:lnTo>
                  <a:lnTo>
                    <a:pt x="20" y="172"/>
                  </a:lnTo>
                  <a:lnTo>
                    <a:pt x="22" y="174"/>
                  </a:lnTo>
                  <a:lnTo>
                    <a:pt x="26" y="176"/>
                  </a:lnTo>
                  <a:lnTo>
                    <a:pt x="26" y="184"/>
                  </a:lnTo>
                  <a:lnTo>
                    <a:pt x="28" y="188"/>
                  </a:lnTo>
                  <a:lnTo>
                    <a:pt x="30" y="186"/>
                  </a:lnTo>
                  <a:lnTo>
                    <a:pt x="45" y="182"/>
                  </a:lnTo>
                  <a:lnTo>
                    <a:pt x="45" y="180"/>
                  </a:lnTo>
                  <a:lnTo>
                    <a:pt x="45" y="174"/>
                  </a:lnTo>
                  <a:lnTo>
                    <a:pt x="47" y="172"/>
                  </a:lnTo>
                  <a:lnTo>
                    <a:pt x="49" y="170"/>
                  </a:lnTo>
                  <a:lnTo>
                    <a:pt x="55" y="168"/>
                  </a:lnTo>
                  <a:lnTo>
                    <a:pt x="65" y="170"/>
                  </a:lnTo>
                  <a:lnTo>
                    <a:pt x="77" y="174"/>
                  </a:lnTo>
                  <a:lnTo>
                    <a:pt x="80" y="176"/>
                  </a:lnTo>
                  <a:lnTo>
                    <a:pt x="82" y="178"/>
                  </a:lnTo>
                  <a:lnTo>
                    <a:pt x="80" y="180"/>
                  </a:lnTo>
                  <a:lnTo>
                    <a:pt x="77" y="184"/>
                  </a:lnTo>
                  <a:lnTo>
                    <a:pt x="77" y="186"/>
                  </a:lnTo>
                  <a:lnTo>
                    <a:pt x="77" y="192"/>
                  </a:lnTo>
                  <a:lnTo>
                    <a:pt x="71" y="198"/>
                  </a:lnTo>
                  <a:lnTo>
                    <a:pt x="75" y="204"/>
                  </a:lnTo>
                  <a:lnTo>
                    <a:pt x="75" y="211"/>
                  </a:lnTo>
                  <a:lnTo>
                    <a:pt x="71" y="215"/>
                  </a:lnTo>
                  <a:lnTo>
                    <a:pt x="71" y="219"/>
                  </a:lnTo>
                  <a:lnTo>
                    <a:pt x="73" y="225"/>
                  </a:lnTo>
                  <a:lnTo>
                    <a:pt x="77" y="231"/>
                  </a:lnTo>
                  <a:lnTo>
                    <a:pt x="82" y="233"/>
                  </a:lnTo>
                  <a:lnTo>
                    <a:pt x="90" y="237"/>
                  </a:lnTo>
                  <a:lnTo>
                    <a:pt x="92" y="237"/>
                  </a:lnTo>
                  <a:lnTo>
                    <a:pt x="94" y="233"/>
                  </a:lnTo>
                  <a:lnTo>
                    <a:pt x="100" y="231"/>
                  </a:lnTo>
                  <a:lnTo>
                    <a:pt x="102" y="225"/>
                  </a:lnTo>
                  <a:lnTo>
                    <a:pt x="106" y="221"/>
                  </a:lnTo>
                  <a:lnTo>
                    <a:pt x="108" y="219"/>
                  </a:lnTo>
                  <a:lnTo>
                    <a:pt x="106" y="213"/>
                  </a:lnTo>
                  <a:lnTo>
                    <a:pt x="108" y="211"/>
                  </a:lnTo>
                  <a:lnTo>
                    <a:pt x="112" y="217"/>
                  </a:lnTo>
                  <a:lnTo>
                    <a:pt x="114" y="219"/>
                  </a:lnTo>
                  <a:lnTo>
                    <a:pt x="114" y="215"/>
                  </a:lnTo>
                  <a:lnTo>
                    <a:pt x="124" y="211"/>
                  </a:lnTo>
                  <a:lnTo>
                    <a:pt x="135" y="190"/>
                  </a:lnTo>
                  <a:lnTo>
                    <a:pt x="139" y="188"/>
                  </a:lnTo>
                  <a:lnTo>
                    <a:pt x="143" y="188"/>
                  </a:lnTo>
                  <a:lnTo>
                    <a:pt x="147" y="186"/>
                  </a:lnTo>
                  <a:lnTo>
                    <a:pt x="149" y="184"/>
                  </a:lnTo>
                  <a:lnTo>
                    <a:pt x="151" y="176"/>
                  </a:lnTo>
                  <a:lnTo>
                    <a:pt x="157" y="172"/>
                  </a:lnTo>
                  <a:lnTo>
                    <a:pt x="163" y="176"/>
                  </a:lnTo>
                  <a:lnTo>
                    <a:pt x="169" y="178"/>
                  </a:lnTo>
                  <a:lnTo>
                    <a:pt x="174" y="176"/>
                  </a:lnTo>
                  <a:lnTo>
                    <a:pt x="186" y="180"/>
                  </a:lnTo>
                  <a:lnTo>
                    <a:pt x="200" y="178"/>
                  </a:lnTo>
                  <a:lnTo>
                    <a:pt x="200" y="174"/>
                  </a:lnTo>
                  <a:lnTo>
                    <a:pt x="198" y="164"/>
                  </a:lnTo>
                  <a:lnTo>
                    <a:pt x="200" y="160"/>
                  </a:lnTo>
                  <a:lnTo>
                    <a:pt x="200" y="157"/>
                  </a:lnTo>
                  <a:lnTo>
                    <a:pt x="196" y="145"/>
                  </a:lnTo>
                  <a:lnTo>
                    <a:pt x="198" y="141"/>
                  </a:lnTo>
                  <a:lnTo>
                    <a:pt x="194" y="139"/>
                  </a:lnTo>
                  <a:lnTo>
                    <a:pt x="198" y="131"/>
                  </a:lnTo>
                  <a:lnTo>
                    <a:pt x="208" y="123"/>
                  </a:lnTo>
                  <a:lnTo>
                    <a:pt x="225" y="123"/>
                  </a:lnTo>
                  <a:lnTo>
                    <a:pt x="225" y="127"/>
                  </a:lnTo>
                  <a:lnTo>
                    <a:pt x="229" y="129"/>
                  </a:lnTo>
                  <a:lnTo>
                    <a:pt x="233" y="131"/>
                  </a:lnTo>
                  <a:lnTo>
                    <a:pt x="231" y="137"/>
                  </a:lnTo>
                  <a:lnTo>
                    <a:pt x="239" y="139"/>
                  </a:lnTo>
                  <a:lnTo>
                    <a:pt x="239" y="133"/>
                  </a:lnTo>
                  <a:lnTo>
                    <a:pt x="261" y="139"/>
                  </a:lnTo>
                  <a:lnTo>
                    <a:pt x="259" y="145"/>
                  </a:lnTo>
                  <a:lnTo>
                    <a:pt x="261" y="147"/>
                  </a:lnTo>
                  <a:lnTo>
                    <a:pt x="265" y="149"/>
                  </a:lnTo>
                  <a:lnTo>
                    <a:pt x="265" y="153"/>
                  </a:lnTo>
                  <a:lnTo>
                    <a:pt x="270" y="155"/>
                  </a:lnTo>
                  <a:lnTo>
                    <a:pt x="270" y="155"/>
                  </a:lnTo>
                  <a:lnTo>
                    <a:pt x="272" y="155"/>
                  </a:lnTo>
                  <a:lnTo>
                    <a:pt x="272" y="164"/>
                  </a:lnTo>
                  <a:lnTo>
                    <a:pt x="268" y="174"/>
                  </a:lnTo>
                  <a:lnTo>
                    <a:pt x="270" y="184"/>
                  </a:lnTo>
                  <a:lnTo>
                    <a:pt x="276" y="196"/>
                  </a:lnTo>
                  <a:lnTo>
                    <a:pt x="282" y="198"/>
                  </a:lnTo>
                  <a:lnTo>
                    <a:pt x="290" y="207"/>
                  </a:lnTo>
                  <a:lnTo>
                    <a:pt x="292" y="207"/>
                  </a:lnTo>
                  <a:lnTo>
                    <a:pt x="292" y="207"/>
                  </a:lnTo>
                  <a:lnTo>
                    <a:pt x="294" y="207"/>
                  </a:lnTo>
                  <a:lnTo>
                    <a:pt x="296" y="217"/>
                  </a:lnTo>
                  <a:lnTo>
                    <a:pt x="296" y="219"/>
                  </a:lnTo>
                  <a:lnTo>
                    <a:pt x="300" y="217"/>
                  </a:lnTo>
                  <a:lnTo>
                    <a:pt x="310" y="221"/>
                  </a:lnTo>
                  <a:lnTo>
                    <a:pt x="317" y="221"/>
                  </a:lnTo>
                  <a:lnTo>
                    <a:pt x="319" y="215"/>
                  </a:lnTo>
                  <a:lnTo>
                    <a:pt x="323" y="209"/>
                  </a:lnTo>
                  <a:lnTo>
                    <a:pt x="329" y="204"/>
                  </a:lnTo>
                  <a:lnTo>
                    <a:pt x="335" y="200"/>
                  </a:lnTo>
                  <a:lnTo>
                    <a:pt x="339" y="200"/>
                  </a:lnTo>
                  <a:lnTo>
                    <a:pt x="345" y="198"/>
                  </a:lnTo>
                  <a:lnTo>
                    <a:pt x="359" y="196"/>
                  </a:lnTo>
                  <a:lnTo>
                    <a:pt x="366" y="196"/>
                  </a:lnTo>
                  <a:lnTo>
                    <a:pt x="376" y="200"/>
                  </a:lnTo>
                  <a:lnTo>
                    <a:pt x="386" y="198"/>
                  </a:lnTo>
                  <a:lnTo>
                    <a:pt x="398" y="188"/>
                  </a:lnTo>
                  <a:lnTo>
                    <a:pt x="404" y="188"/>
                  </a:lnTo>
                  <a:lnTo>
                    <a:pt x="406" y="188"/>
                  </a:lnTo>
                  <a:lnTo>
                    <a:pt x="409" y="192"/>
                  </a:lnTo>
                  <a:lnTo>
                    <a:pt x="411" y="192"/>
                  </a:lnTo>
                  <a:lnTo>
                    <a:pt x="411" y="200"/>
                  </a:lnTo>
                  <a:lnTo>
                    <a:pt x="413" y="204"/>
                  </a:lnTo>
                  <a:lnTo>
                    <a:pt x="415" y="213"/>
                  </a:lnTo>
                  <a:lnTo>
                    <a:pt x="413" y="215"/>
                  </a:lnTo>
                  <a:lnTo>
                    <a:pt x="417" y="219"/>
                  </a:lnTo>
                  <a:lnTo>
                    <a:pt x="429" y="225"/>
                  </a:lnTo>
                  <a:lnTo>
                    <a:pt x="431" y="229"/>
                  </a:lnTo>
                  <a:lnTo>
                    <a:pt x="431" y="235"/>
                  </a:lnTo>
                  <a:lnTo>
                    <a:pt x="433" y="239"/>
                  </a:lnTo>
                  <a:lnTo>
                    <a:pt x="435" y="241"/>
                  </a:lnTo>
                  <a:lnTo>
                    <a:pt x="437" y="239"/>
                  </a:lnTo>
                  <a:lnTo>
                    <a:pt x="439" y="233"/>
                  </a:lnTo>
                  <a:lnTo>
                    <a:pt x="443" y="229"/>
                  </a:lnTo>
                  <a:lnTo>
                    <a:pt x="447" y="231"/>
                  </a:lnTo>
                  <a:lnTo>
                    <a:pt x="460" y="237"/>
                  </a:lnTo>
                  <a:lnTo>
                    <a:pt x="468" y="237"/>
                  </a:lnTo>
                  <a:lnTo>
                    <a:pt x="478" y="239"/>
                  </a:lnTo>
                  <a:lnTo>
                    <a:pt x="472" y="260"/>
                  </a:lnTo>
                  <a:lnTo>
                    <a:pt x="484" y="282"/>
                  </a:lnTo>
                  <a:lnTo>
                    <a:pt x="486" y="286"/>
                  </a:lnTo>
                  <a:lnTo>
                    <a:pt x="517" y="286"/>
                  </a:lnTo>
                  <a:lnTo>
                    <a:pt x="515" y="276"/>
                  </a:lnTo>
                  <a:lnTo>
                    <a:pt x="513" y="272"/>
                  </a:lnTo>
                  <a:lnTo>
                    <a:pt x="509" y="272"/>
                  </a:lnTo>
                  <a:lnTo>
                    <a:pt x="505" y="272"/>
                  </a:lnTo>
                  <a:lnTo>
                    <a:pt x="498" y="268"/>
                  </a:lnTo>
                  <a:lnTo>
                    <a:pt x="500" y="260"/>
                  </a:lnTo>
                  <a:lnTo>
                    <a:pt x="505" y="254"/>
                  </a:lnTo>
                  <a:lnTo>
                    <a:pt x="511" y="249"/>
                  </a:lnTo>
                  <a:lnTo>
                    <a:pt x="519" y="247"/>
                  </a:lnTo>
                  <a:lnTo>
                    <a:pt x="523" y="252"/>
                  </a:lnTo>
                  <a:lnTo>
                    <a:pt x="531" y="254"/>
                  </a:lnTo>
                  <a:lnTo>
                    <a:pt x="543" y="254"/>
                  </a:lnTo>
                  <a:lnTo>
                    <a:pt x="547" y="254"/>
                  </a:lnTo>
                  <a:lnTo>
                    <a:pt x="547" y="108"/>
                  </a:lnTo>
                  <a:lnTo>
                    <a:pt x="545" y="110"/>
                  </a:lnTo>
                  <a:lnTo>
                    <a:pt x="539" y="110"/>
                  </a:lnTo>
                  <a:lnTo>
                    <a:pt x="533" y="110"/>
                  </a:lnTo>
                  <a:lnTo>
                    <a:pt x="527" y="112"/>
                  </a:lnTo>
                  <a:lnTo>
                    <a:pt x="523" y="110"/>
                  </a:lnTo>
                  <a:lnTo>
                    <a:pt x="513" y="108"/>
                  </a:lnTo>
                  <a:lnTo>
                    <a:pt x="507" y="104"/>
                  </a:lnTo>
                  <a:lnTo>
                    <a:pt x="498" y="100"/>
                  </a:lnTo>
                  <a:lnTo>
                    <a:pt x="482" y="88"/>
                  </a:lnTo>
                  <a:lnTo>
                    <a:pt x="474" y="82"/>
                  </a:lnTo>
                  <a:lnTo>
                    <a:pt x="470" y="80"/>
                  </a:lnTo>
                  <a:lnTo>
                    <a:pt x="464" y="74"/>
                  </a:lnTo>
                  <a:lnTo>
                    <a:pt x="458" y="68"/>
                  </a:lnTo>
                  <a:lnTo>
                    <a:pt x="447" y="55"/>
                  </a:lnTo>
                  <a:lnTo>
                    <a:pt x="443" y="49"/>
                  </a:lnTo>
                  <a:lnTo>
                    <a:pt x="439" y="49"/>
                  </a:lnTo>
                  <a:lnTo>
                    <a:pt x="437" y="47"/>
                  </a:lnTo>
                  <a:lnTo>
                    <a:pt x="431" y="45"/>
                  </a:lnTo>
                  <a:lnTo>
                    <a:pt x="427" y="43"/>
                  </a:lnTo>
                  <a:lnTo>
                    <a:pt x="425" y="39"/>
                  </a:lnTo>
                  <a:lnTo>
                    <a:pt x="423" y="39"/>
                  </a:lnTo>
                  <a:lnTo>
                    <a:pt x="421" y="39"/>
                  </a:lnTo>
                  <a:lnTo>
                    <a:pt x="419" y="35"/>
                  </a:lnTo>
                  <a:lnTo>
                    <a:pt x="417" y="35"/>
                  </a:lnTo>
                  <a:lnTo>
                    <a:pt x="417" y="33"/>
                  </a:lnTo>
                  <a:lnTo>
                    <a:pt x="417" y="33"/>
                  </a:lnTo>
                  <a:lnTo>
                    <a:pt x="413" y="27"/>
                  </a:lnTo>
                  <a:lnTo>
                    <a:pt x="406" y="18"/>
                  </a:lnTo>
                  <a:lnTo>
                    <a:pt x="402" y="14"/>
                  </a:lnTo>
                  <a:lnTo>
                    <a:pt x="396" y="4"/>
                  </a:lnTo>
                  <a:lnTo>
                    <a:pt x="392" y="0"/>
                  </a:lnTo>
                  <a:lnTo>
                    <a:pt x="386" y="0"/>
                  </a:lnTo>
                  <a:lnTo>
                    <a:pt x="376"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2" name="Freeform 773"/>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3" name="Freeform 774"/>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4" name="Freeform 775"/>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5" name="Freeform 776"/>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6" name="Freeform 777"/>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7" name="Rectangle 778"/>
            <p:cNvSpPr>
              <a:spLocks noChangeArrowheads="1"/>
            </p:cNvSpPr>
            <p:nvPr/>
          </p:nvSpPr>
          <p:spPr bwMode="auto">
            <a:xfrm>
              <a:off x="7740650" y="1704975"/>
              <a:ext cx="19050" cy="17463"/>
            </a:xfrm>
            <a:prstGeom prst="rect">
              <a:avLst/>
            </a:prstGeom>
            <a:grp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8" name="Freeform 779"/>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9" name="Freeform 780"/>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0" name="Freeform 781"/>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1" name="Freeform 782"/>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2" name="Freeform 783"/>
            <p:cNvSpPr>
              <a:spLocks/>
            </p:cNvSpPr>
            <p:nvPr/>
          </p:nvSpPr>
          <p:spPr bwMode="auto">
            <a:xfrm>
              <a:off x="8372475" y="374650"/>
              <a:ext cx="401638" cy="1028700"/>
            </a:xfrm>
            <a:custGeom>
              <a:avLst/>
              <a:gdLst>
                <a:gd name="T0" fmla="*/ 108 w 253"/>
                <a:gd name="T1" fmla="*/ 115 h 648"/>
                <a:gd name="T2" fmla="*/ 65 w 253"/>
                <a:gd name="T3" fmla="*/ 149 h 648"/>
                <a:gd name="T4" fmla="*/ 72 w 253"/>
                <a:gd name="T5" fmla="*/ 164 h 648"/>
                <a:gd name="T6" fmla="*/ 110 w 253"/>
                <a:gd name="T7" fmla="*/ 174 h 648"/>
                <a:gd name="T8" fmla="*/ 100 w 253"/>
                <a:gd name="T9" fmla="*/ 217 h 648"/>
                <a:gd name="T10" fmla="*/ 117 w 253"/>
                <a:gd name="T11" fmla="*/ 247 h 648"/>
                <a:gd name="T12" fmla="*/ 127 w 253"/>
                <a:gd name="T13" fmla="*/ 256 h 648"/>
                <a:gd name="T14" fmla="*/ 135 w 253"/>
                <a:gd name="T15" fmla="*/ 284 h 648"/>
                <a:gd name="T16" fmla="*/ 151 w 253"/>
                <a:gd name="T17" fmla="*/ 303 h 648"/>
                <a:gd name="T18" fmla="*/ 143 w 253"/>
                <a:gd name="T19" fmla="*/ 315 h 648"/>
                <a:gd name="T20" fmla="*/ 135 w 253"/>
                <a:gd name="T21" fmla="*/ 329 h 648"/>
                <a:gd name="T22" fmla="*/ 117 w 253"/>
                <a:gd name="T23" fmla="*/ 342 h 648"/>
                <a:gd name="T24" fmla="*/ 100 w 253"/>
                <a:gd name="T25" fmla="*/ 366 h 648"/>
                <a:gd name="T26" fmla="*/ 110 w 253"/>
                <a:gd name="T27" fmla="*/ 387 h 648"/>
                <a:gd name="T28" fmla="*/ 125 w 253"/>
                <a:gd name="T29" fmla="*/ 407 h 648"/>
                <a:gd name="T30" fmla="*/ 147 w 253"/>
                <a:gd name="T31" fmla="*/ 413 h 648"/>
                <a:gd name="T32" fmla="*/ 155 w 253"/>
                <a:gd name="T33" fmla="*/ 417 h 648"/>
                <a:gd name="T34" fmla="*/ 129 w 253"/>
                <a:gd name="T35" fmla="*/ 421 h 648"/>
                <a:gd name="T36" fmla="*/ 119 w 253"/>
                <a:gd name="T37" fmla="*/ 421 h 648"/>
                <a:gd name="T38" fmla="*/ 84 w 253"/>
                <a:gd name="T39" fmla="*/ 429 h 648"/>
                <a:gd name="T40" fmla="*/ 33 w 253"/>
                <a:gd name="T41" fmla="*/ 429 h 648"/>
                <a:gd name="T42" fmla="*/ 29 w 253"/>
                <a:gd name="T43" fmla="*/ 448 h 648"/>
                <a:gd name="T44" fmla="*/ 0 w 253"/>
                <a:gd name="T45" fmla="*/ 466 h 648"/>
                <a:gd name="T46" fmla="*/ 4 w 253"/>
                <a:gd name="T47" fmla="*/ 493 h 648"/>
                <a:gd name="T48" fmla="*/ 12 w 253"/>
                <a:gd name="T49" fmla="*/ 507 h 648"/>
                <a:gd name="T50" fmla="*/ 16 w 253"/>
                <a:gd name="T51" fmla="*/ 519 h 648"/>
                <a:gd name="T52" fmla="*/ 23 w 253"/>
                <a:gd name="T53" fmla="*/ 573 h 648"/>
                <a:gd name="T54" fmla="*/ 33 w 253"/>
                <a:gd name="T55" fmla="*/ 587 h 648"/>
                <a:gd name="T56" fmla="*/ 43 w 253"/>
                <a:gd name="T57" fmla="*/ 581 h 648"/>
                <a:gd name="T58" fmla="*/ 53 w 253"/>
                <a:gd name="T59" fmla="*/ 575 h 648"/>
                <a:gd name="T60" fmla="*/ 72 w 253"/>
                <a:gd name="T61" fmla="*/ 556 h 648"/>
                <a:gd name="T62" fmla="*/ 112 w 253"/>
                <a:gd name="T63" fmla="*/ 556 h 648"/>
                <a:gd name="T64" fmla="*/ 133 w 253"/>
                <a:gd name="T65" fmla="*/ 554 h 648"/>
                <a:gd name="T66" fmla="*/ 147 w 253"/>
                <a:gd name="T67" fmla="*/ 558 h 648"/>
                <a:gd name="T68" fmla="*/ 143 w 253"/>
                <a:gd name="T69" fmla="*/ 581 h 648"/>
                <a:gd name="T70" fmla="*/ 137 w 253"/>
                <a:gd name="T71" fmla="*/ 595 h 648"/>
                <a:gd name="T72" fmla="*/ 145 w 253"/>
                <a:gd name="T73" fmla="*/ 605 h 648"/>
                <a:gd name="T74" fmla="*/ 157 w 253"/>
                <a:gd name="T75" fmla="*/ 613 h 648"/>
                <a:gd name="T76" fmla="*/ 174 w 253"/>
                <a:gd name="T77" fmla="*/ 646 h 648"/>
                <a:gd name="T78" fmla="*/ 200 w 253"/>
                <a:gd name="T79" fmla="*/ 630 h 648"/>
                <a:gd name="T80" fmla="*/ 209 w 253"/>
                <a:gd name="T81" fmla="*/ 624 h 648"/>
                <a:gd name="T82" fmla="*/ 231 w 253"/>
                <a:gd name="T83" fmla="*/ 599 h 648"/>
                <a:gd name="T84" fmla="*/ 235 w 253"/>
                <a:gd name="T85" fmla="*/ 573 h 648"/>
                <a:gd name="T86" fmla="*/ 223 w 253"/>
                <a:gd name="T87" fmla="*/ 497 h 648"/>
                <a:gd name="T88" fmla="*/ 221 w 253"/>
                <a:gd name="T89" fmla="*/ 474 h 648"/>
                <a:gd name="T90" fmla="*/ 213 w 253"/>
                <a:gd name="T91" fmla="*/ 421 h 648"/>
                <a:gd name="T92" fmla="*/ 221 w 253"/>
                <a:gd name="T93" fmla="*/ 368 h 648"/>
                <a:gd name="T94" fmla="*/ 227 w 253"/>
                <a:gd name="T95" fmla="*/ 362 h 648"/>
                <a:gd name="T96" fmla="*/ 229 w 253"/>
                <a:gd name="T97" fmla="*/ 356 h 648"/>
                <a:gd name="T98" fmla="*/ 231 w 253"/>
                <a:gd name="T99" fmla="*/ 352 h 648"/>
                <a:gd name="T100" fmla="*/ 225 w 253"/>
                <a:gd name="T101" fmla="*/ 333 h 648"/>
                <a:gd name="T102" fmla="*/ 217 w 253"/>
                <a:gd name="T103" fmla="*/ 321 h 648"/>
                <a:gd name="T104" fmla="*/ 200 w 253"/>
                <a:gd name="T105" fmla="*/ 299 h 648"/>
                <a:gd name="T106" fmla="*/ 194 w 253"/>
                <a:gd name="T107" fmla="*/ 282 h 648"/>
                <a:gd name="T108" fmla="*/ 166 w 253"/>
                <a:gd name="T109" fmla="*/ 245 h 648"/>
                <a:gd name="T110" fmla="*/ 151 w 253"/>
                <a:gd name="T111" fmla="*/ 205 h 648"/>
                <a:gd name="T112" fmla="*/ 155 w 253"/>
                <a:gd name="T113" fmla="*/ 170 h 648"/>
                <a:gd name="T114" fmla="*/ 209 w 253"/>
                <a:gd name="T115" fmla="*/ 74 h 648"/>
                <a:gd name="T116" fmla="*/ 245 w 253"/>
                <a:gd name="T117" fmla="*/ 43 h 648"/>
                <a:gd name="T118" fmla="*/ 253 w 253"/>
                <a:gd name="T11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648">
                  <a:moveTo>
                    <a:pt x="237" y="4"/>
                  </a:moveTo>
                  <a:lnTo>
                    <a:pt x="219" y="16"/>
                  </a:lnTo>
                  <a:lnTo>
                    <a:pt x="204" y="29"/>
                  </a:lnTo>
                  <a:lnTo>
                    <a:pt x="108" y="115"/>
                  </a:lnTo>
                  <a:lnTo>
                    <a:pt x="82" y="139"/>
                  </a:lnTo>
                  <a:lnTo>
                    <a:pt x="76" y="143"/>
                  </a:lnTo>
                  <a:lnTo>
                    <a:pt x="70" y="145"/>
                  </a:lnTo>
                  <a:lnTo>
                    <a:pt x="65" y="149"/>
                  </a:lnTo>
                  <a:lnTo>
                    <a:pt x="53" y="155"/>
                  </a:lnTo>
                  <a:lnTo>
                    <a:pt x="53" y="155"/>
                  </a:lnTo>
                  <a:lnTo>
                    <a:pt x="59" y="164"/>
                  </a:lnTo>
                  <a:lnTo>
                    <a:pt x="72" y="164"/>
                  </a:lnTo>
                  <a:lnTo>
                    <a:pt x="100" y="160"/>
                  </a:lnTo>
                  <a:lnTo>
                    <a:pt x="108" y="162"/>
                  </a:lnTo>
                  <a:lnTo>
                    <a:pt x="112" y="166"/>
                  </a:lnTo>
                  <a:lnTo>
                    <a:pt x="110" y="174"/>
                  </a:lnTo>
                  <a:lnTo>
                    <a:pt x="110" y="180"/>
                  </a:lnTo>
                  <a:lnTo>
                    <a:pt x="110" y="190"/>
                  </a:lnTo>
                  <a:lnTo>
                    <a:pt x="104" y="215"/>
                  </a:lnTo>
                  <a:lnTo>
                    <a:pt x="100" y="217"/>
                  </a:lnTo>
                  <a:lnTo>
                    <a:pt x="100" y="223"/>
                  </a:lnTo>
                  <a:lnTo>
                    <a:pt x="108" y="241"/>
                  </a:lnTo>
                  <a:lnTo>
                    <a:pt x="115" y="245"/>
                  </a:lnTo>
                  <a:lnTo>
                    <a:pt x="117" y="247"/>
                  </a:lnTo>
                  <a:lnTo>
                    <a:pt x="121" y="256"/>
                  </a:lnTo>
                  <a:lnTo>
                    <a:pt x="123" y="258"/>
                  </a:lnTo>
                  <a:lnTo>
                    <a:pt x="123" y="256"/>
                  </a:lnTo>
                  <a:lnTo>
                    <a:pt x="127" y="256"/>
                  </a:lnTo>
                  <a:lnTo>
                    <a:pt x="129" y="262"/>
                  </a:lnTo>
                  <a:lnTo>
                    <a:pt x="131" y="272"/>
                  </a:lnTo>
                  <a:lnTo>
                    <a:pt x="135" y="274"/>
                  </a:lnTo>
                  <a:lnTo>
                    <a:pt x="135" y="284"/>
                  </a:lnTo>
                  <a:lnTo>
                    <a:pt x="139" y="284"/>
                  </a:lnTo>
                  <a:lnTo>
                    <a:pt x="143" y="286"/>
                  </a:lnTo>
                  <a:lnTo>
                    <a:pt x="147" y="299"/>
                  </a:lnTo>
                  <a:lnTo>
                    <a:pt x="151" y="303"/>
                  </a:lnTo>
                  <a:lnTo>
                    <a:pt x="153" y="305"/>
                  </a:lnTo>
                  <a:lnTo>
                    <a:pt x="162" y="307"/>
                  </a:lnTo>
                  <a:lnTo>
                    <a:pt x="155" y="311"/>
                  </a:lnTo>
                  <a:lnTo>
                    <a:pt x="143" y="315"/>
                  </a:lnTo>
                  <a:lnTo>
                    <a:pt x="139" y="317"/>
                  </a:lnTo>
                  <a:lnTo>
                    <a:pt x="137" y="319"/>
                  </a:lnTo>
                  <a:lnTo>
                    <a:pt x="137" y="325"/>
                  </a:lnTo>
                  <a:lnTo>
                    <a:pt x="135" y="329"/>
                  </a:lnTo>
                  <a:lnTo>
                    <a:pt x="131" y="337"/>
                  </a:lnTo>
                  <a:lnTo>
                    <a:pt x="123" y="337"/>
                  </a:lnTo>
                  <a:lnTo>
                    <a:pt x="123" y="339"/>
                  </a:lnTo>
                  <a:lnTo>
                    <a:pt x="117" y="342"/>
                  </a:lnTo>
                  <a:lnTo>
                    <a:pt x="104" y="339"/>
                  </a:lnTo>
                  <a:lnTo>
                    <a:pt x="102" y="346"/>
                  </a:lnTo>
                  <a:lnTo>
                    <a:pt x="104" y="352"/>
                  </a:lnTo>
                  <a:lnTo>
                    <a:pt x="100" y="366"/>
                  </a:lnTo>
                  <a:lnTo>
                    <a:pt x="102" y="368"/>
                  </a:lnTo>
                  <a:lnTo>
                    <a:pt x="108" y="370"/>
                  </a:lnTo>
                  <a:lnTo>
                    <a:pt x="110" y="374"/>
                  </a:lnTo>
                  <a:lnTo>
                    <a:pt x="110" y="387"/>
                  </a:lnTo>
                  <a:lnTo>
                    <a:pt x="117" y="393"/>
                  </a:lnTo>
                  <a:lnTo>
                    <a:pt x="117" y="399"/>
                  </a:lnTo>
                  <a:lnTo>
                    <a:pt x="119" y="403"/>
                  </a:lnTo>
                  <a:lnTo>
                    <a:pt x="125" y="407"/>
                  </a:lnTo>
                  <a:lnTo>
                    <a:pt x="133" y="409"/>
                  </a:lnTo>
                  <a:lnTo>
                    <a:pt x="141" y="411"/>
                  </a:lnTo>
                  <a:lnTo>
                    <a:pt x="145" y="411"/>
                  </a:lnTo>
                  <a:lnTo>
                    <a:pt x="147" y="413"/>
                  </a:lnTo>
                  <a:lnTo>
                    <a:pt x="155" y="411"/>
                  </a:lnTo>
                  <a:lnTo>
                    <a:pt x="157" y="411"/>
                  </a:lnTo>
                  <a:lnTo>
                    <a:pt x="157" y="413"/>
                  </a:lnTo>
                  <a:lnTo>
                    <a:pt x="155" y="417"/>
                  </a:lnTo>
                  <a:lnTo>
                    <a:pt x="155" y="419"/>
                  </a:lnTo>
                  <a:lnTo>
                    <a:pt x="145" y="421"/>
                  </a:lnTo>
                  <a:lnTo>
                    <a:pt x="129" y="419"/>
                  </a:lnTo>
                  <a:lnTo>
                    <a:pt x="129" y="421"/>
                  </a:lnTo>
                  <a:lnTo>
                    <a:pt x="129" y="421"/>
                  </a:lnTo>
                  <a:lnTo>
                    <a:pt x="125" y="425"/>
                  </a:lnTo>
                  <a:lnTo>
                    <a:pt x="123" y="425"/>
                  </a:lnTo>
                  <a:lnTo>
                    <a:pt x="119" y="421"/>
                  </a:lnTo>
                  <a:lnTo>
                    <a:pt x="117" y="421"/>
                  </a:lnTo>
                  <a:lnTo>
                    <a:pt x="108" y="427"/>
                  </a:lnTo>
                  <a:lnTo>
                    <a:pt x="86" y="429"/>
                  </a:lnTo>
                  <a:lnTo>
                    <a:pt x="84" y="429"/>
                  </a:lnTo>
                  <a:lnTo>
                    <a:pt x="63" y="427"/>
                  </a:lnTo>
                  <a:lnTo>
                    <a:pt x="41" y="423"/>
                  </a:lnTo>
                  <a:lnTo>
                    <a:pt x="33" y="421"/>
                  </a:lnTo>
                  <a:lnTo>
                    <a:pt x="33" y="429"/>
                  </a:lnTo>
                  <a:lnTo>
                    <a:pt x="31" y="429"/>
                  </a:lnTo>
                  <a:lnTo>
                    <a:pt x="29" y="434"/>
                  </a:lnTo>
                  <a:lnTo>
                    <a:pt x="27" y="436"/>
                  </a:lnTo>
                  <a:lnTo>
                    <a:pt x="29" y="448"/>
                  </a:lnTo>
                  <a:lnTo>
                    <a:pt x="6" y="452"/>
                  </a:lnTo>
                  <a:lnTo>
                    <a:pt x="4" y="456"/>
                  </a:lnTo>
                  <a:lnTo>
                    <a:pt x="4" y="462"/>
                  </a:lnTo>
                  <a:lnTo>
                    <a:pt x="0" y="466"/>
                  </a:lnTo>
                  <a:lnTo>
                    <a:pt x="4" y="474"/>
                  </a:lnTo>
                  <a:lnTo>
                    <a:pt x="4" y="476"/>
                  </a:lnTo>
                  <a:lnTo>
                    <a:pt x="8" y="481"/>
                  </a:lnTo>
                  <a:lnTo>
                    <a:pt x="4" y="493"/>
                  </a:lnTo>
                  <a:lnTo>
                    <a:pt x="6" y="497"/>
                  </a:lnTo>
                  <a:lnTo>
                    <a:pt x="8" y="499"/>
                  </a:lnTo>
                  <a:lnTo>
                    <a:pt x="12" y="503"/>
                  </a:lnTo>
                  <a:lnTo>
                    <a:pt x="12" y="507"/>
                  </a:lnTo>
                  <a:lnTo>
                    <a:pt x="12" y="509"/>
                  </a:lnTo>
                  <a:lnTo>
                    <a:pt x="12" y="511"/>
                  </a:lnTo>
                  <a:lnTo>
                    <a:pt x="16" y="513"/>
                  </a:lnTo>
                  <a:lnTo>
                    <a:pt x="16" y="519"/>
                  </a:lnTo>
                  <a:lnTo>
                    <a:pt x="25" y="526"/>
                  </a:lnTo>
                  <a:lnTo>
                    <a:pt x="18" y="540"/>
                  </a:lnTo>
                  <a:lnTo>
                    <a:pt x="21" y="564"/>
                  </a:lnTo>
                  <a:lnTo>
                    <a:pt x="23" y="573"/>
                  </a:lnTo>
                  <a:lnTo>
                    <a:pt x="25" y="577"/>
                  </a:lnTo>
                  <a:lnTo>
                    <a:pt x="33" y="577"/>
                  </a:lnTo>
                  <a:lnTo>
                    <a:pt x="31" y="585"/>
                  </a:lnTo>
                  <a:lnTo>
                    <a:pt x="33" y="587"/>
                  </a:lnTo>
                  <a:lnTo>
                    <a:pt x="33" y="587"/>
                  </a:lnTo>
                  <a:lnTo>
                    <a:pt x="37" y="581"/>
                  </a:lnTo>
                  <a:lnTo>
                    <a:pt x="41" y="581"/>
                  </a:lnTo>
                  <a:lnTo>
                    <a:pt x="43" y="581"/>
                  </a:lnTo>
                  <a:lnTo>
                    <a:pt x="47" y="577"/>
                  </a:lnTo>
                  <a:lnTo>
                    <a:pt x="51" y="579"/>
                  </a:lnTo>
                  <a:lnTo>
                    <a:pt x="53" y="577"/>
                  </a:lnTo>
                  <a:lnTo>
                    <a:pt x="53" y="575"/>
                  </a:lnTo>
                  <a:lnTo>
                    <a:pt x="55" y="573"/>
                  </a:lnTo>
                  <a:lnTo>
                    <a:pt x="57" y="568"/>
                  </a:lnTo>
                  <a:lnTo>
                    <a:pt x="63" y="562"/>
                  </a:lnTo>
                  <a:lnTo>
                    <a:pt x="72" y="556"/>
                  </a:lnTo>
                  <a:lnTo>
                    <a:pt x="86" y="560"/>
                  </a:lnTo>
                  <a:lnTo>
                    <a:pt x="98" y="556"/>
                  </a:lnTo>
                  <a:lnTo>
                    <a:pt x="108" y="558"/>
                  </a:lnTo>
                  <a:lnTo>
                    <a:pt x="112" y="556"/>
                  </a:lnTo>
                  <a:lnTo>
                    <a:pt x="112" y="542"/>
                  </a:lnTo>
                  <a:lnTo>
                    <a:pt x="123" y="548"/>
                  </a:lnTo>
                  <a:lnTo>
                    <a:pt x="127" y="554"/>
                  </a:lnTo>
                  <a:lnTo>
                    <a:pt x="133" y="554"/>
                  </a:lnTo>
                  <a:lnTo>
                    <a:pt x="137" y="558"/>
                  </a:lnTo>
                  <a:lnTo>
                    <a:pt x="139" y="558"/>
                  </a:lnTo>
                  <a:lnTo>
                    <a:pt x="145" y="560"/>
                  </a:lnTo>
                  <a:lnTo>
                    <a:pt x="147" y="558"/>
                  </a:lnTo>
                  <a:lnTo>
                    <a:pt x="151" y="568"/>
                  </a:lnTo>
                  <a:lnTo>
                    <a:pt x="149" y="575"/>
                  </a:lnTo>
                  <a:lnTo>
                    <a:pt x="145" y="577"/>
                  </a:lnTo>
                  <a:lnTo>
                    <a:pt x="143" y="581"/>
                  </a:lnTo>
                  <a:lnTo>
                    <a:pt x="143" y="583"/>
                  </a:lnTo>
                  <a:lnTo>
                    <a:pt x="145" y="585"/>
                  </a:lnTo>
                  <a:lnTo>
                    <a:pt x="143" y="589"/>
                  </a:lnTo>
                  <a:lnTo>
                    <a:pt x="137" y="595"/>
                  </a:lnTo>
                  <a:lnTo>
                    <a:pt x="137" y="597"/>
                  </a:lnTo>
                  <a:lnTo>
                    <a:pt x="139" y="599"/>
                  </a:lnTo>
                  <a:lnTo>
                    <a:pt x="143" y="601"/>
                  </a:lnTo>
                  <a:lnTo>
                    <a:pt x="145" y="605"/>
                  </a:lnTo>
                  <a:lnTo>
                    <a:pt x="147" y="607"/>
                  </a:lnTo>
                  <a:lnTo>
                    <a:pt x="151" y="609"/>
                  </a:lnTo>
                  <a:lnTo>
                    <a:pt x="151" y="611"/>
                  </a:lnTo>
                  <a:lnTo>
                    <a:pt x="157" y="613"/>
                  </a:lnTo>
                  <a:lnTo>
                    <a:pt x="166" y="622"/>
                  </a:lnTo>
                  <a:lnTo>
                    <a:pt x="168" y="624"/>
                  </a:lnTo>
                  <a:lnTo>
                    <a:pt x="174" y="634"/>
                  </a:lnTo>
                  <a:lnTo>
                    <a:pt x="174" y="646"/>
                  </a:lnTo>
                  <a:lnTo>
                    <a:pt x="172" y="648"/>
                  </a:lnTo>
                  <a:lnTo>
                    <a:pt x="184" y="648"/>
                  </a:lnTo>
                  <a:lnTo>
                    <a:pt x="186" y="646"/>
                  </a:lnTo>
                  <a:lnTo>
                    <a:pt x="200" y="630"/>
                  </a:lnTo>
                  <a:lnTo>
                    <a:pt x="204" y="632"/>
                  </a:lnTo>
                  <a:lnTo>
                    <a:pt x="204" y="630"/>
                  </a:lnTo>
                  <a:lnTo>
                    <a:pt x="202" y="626"/>
                  </a:lnTo>
                  <a:lnTo>
                    <a:pt x="209" y="624"/>
                  </a:lnTo>
                  <a:lnTo>
                    <a:pt x="215" y="620"/>
                  </a:lnTo>
                  <a:lnTo>
                    <a:pt x="223" y="611"/>
                  </a:lnTo>
                  <a:lnTo>
                    <a:pt x="229" y="605"/>
                  </a:lnTo>
                  <a:lnTo>
                    <a:pt x="231" y="599"/>
                  </a:lnTo>
                  <a:lnTo>
                    <a:pt x="231" y="601"/>
                  </a:lnTo>
                  <a:lnTo>
                    <a:pt x="235" y="593"/>
                  </a:lnTo>
                  <a:lnTo>
                    <a:pt x="235" y="585"/>
                  </a:lnTo>
                  <a:lnTo>
                    <a:pt x="235" y="573"/>
                  </a:lnTo>
                  <a:lnTo>
                    <a:pt x="233" y="552"/>
                  </a:lnTo>
                  <a:lnTo>
                    <a:pt x="229" y="534"/>
                  </a:lnTo>
                  <a:lnTo>
                    <a:pt x="227" y="524"/>
                  </a:lnTo>
                  <a:lnTo>
                    <a:pt x="223" y="497"/>
                  </a:lnTo>
                  <a:lnTo>
                    <a:pt x="223" y="489"/>
                  </a:lnTo>
                  <a:lnTo>
                    <a:pt x="223" y="485"/>
                  </a:lnTo>
                  <a:lnTo>
                    <a:pt x="223" y="481"/>
                  </a:lnTo>
                  <a:lnTo>
                    <a:pt x="221" y="474"/>
                  </a:lnTo>
                  <a:lnTo>
                    <a:pt x="217" y="468"/>
                  </a:lnTo>
                  <a:lnTo>
                    <a:pt x="215" y="456"/>
                  </a:lnTo>
                  <a:lnTo>
                    <a:pt x="211" y="425"/>
                  </a:lnTo>
                  <a:lnTo>
                    <a:pt x="213" y="421"/>
                  </a:lnTo>
                  <a:lnTo>
                    <a:pt x="217" y="393"/>
                  </a:lnTo>
                  <a:lnTo>
                    <a:pt x="219" y="372"/>
                  </a:lnTo>
                  <a:lnTo>
                    <a:pt x="219" y="370"/>
                  </a:lnTo>
                  <a:lnTo>
                    <a:pt x="221" y="368"/>
                  </a:lnTo>
                  <a:lnTo>
                    <a:pt x="223" y="368"/>
                  </a:lnTo>
                  <a:lnTo>
                    <a:pt x="225" y="366"/>
                  </a:lnTo>
                  <a:lnTo>
                    <a:pt x="227" y="364"/>
                  </a:lnTo>
                  <a:lnTo>
                    <a:pt x="227" y="362"/>
                  </a:lnTo>
                  <a:lnTo>
                    <a:pt x="227" y="360"/>
                  </a:lnTo>
                  <a:lnTo>
                    <a:pt x="231" y="360"/>
                  </a:lnTo>
                  <a:lnTo>
                    <a:pt x="231" y="358"/>
                  </a:lnTo>
                  <a:lnTo>
                    <a:pt x="229" y="356"/>
                  </a:lnTo>
                  <a:lnTo>
                    <a:pt x="231" y="356"/>
                  </a:lnTo>
                  <a:lnTo>
                    <a:pt x="235" y="358"/>
                  </a:lnTo>
                  <a:lnTo>
                    <a:pt x="235" y="354"/>
                  </a:lnTo>
                  <a:lnTo>
                    <a:pt x="231" y="352"/>
                  </a:lnTo>
                  <a:lnTo>
                    <a:pt x="229" y="350"/>
                  </a:lnTo>
                  <a:lnTo>
                    <a:pt x="229" y="344"/>
                  </a:lnTo>
                  <a:lnTo>
                    <a:pt x="227" y="337"/>
                  </a:lnTo>
                  <a:lnTo>
                    <a:pt x="225" y="333"/>
                  </a:lnTo>
                  <a:lnTo>
                    <a:pt x="225" y="329"/>
                  </a:lnTo>
                  <a:lnTo>
                    <a:pt x="223" y="327"/>
                  </a:lnTo>
                  <a:lnTo>
                    <a:pt x="221" y="325"/>
                  </a:lnTo>
                  <a:lnTo>
                    <a:pt x="217" y="321"/>
                  </a:lnTo>
                  <a:lnTo>
                    <a:pt x="213" y="315"/>
                  </a:lnTo>
                  <a:lnTo>
                    <a:pt x="209" y="309"/>
                  </a:lnTo>
                  <a:lnTo>
                    <a:pt x="200" y="301"/>
                  </a:lnTo>
                  <a:lnTo>
                    <a:pt x="200" y="299"/>
                  </a:lnTo>
                  <a:lnTo>
                    <a:pt x="202" y="297"/>
                  </a:lnTo>
                  <a:lnTo>
                    <a:pt x="200" y="292"/>
                  </a:lnTo>
                  <a:lnTo>
                    <a:pt x="196" y="290"/>
                  </a:lnTo>
                  <a:lnTo>
                    <a:pt x="194" y="282"/>
                  </a:lnTo>
                  <a:lnTo>
                    <a:pt x="190" y="282"/>
                  </a:lnTo>
                  <a:lnTo>
                    <a:pt x="182" y="272"/>
                  </a:lnTo>
                  <a:lnTo>
                    <a:pt x="164" y="250"/>
                  </a:lnTo>
                  <a:lnTo>
                    <a:pt x="166" y="245"/>
                  </a:lnTo>
                  <a:lnTo>
                    <a:pt x="159" y="235"/>
                  </a:lnTo>
                  <a:lnTo>
                    <a:pt x="153" y="217"/>
                  </a:lnTo>
                  <a:lnTo>
                    <a:pt x="151" y="209"/>
                  </a:lnTo>
                  <a:lnTo>
                    <a:pt x="151" y="205"/>
                  </a:lnTo>
                  <a:lnTo>
                    <a:pt x="151" y="196"/>
                  </a:lnTo>
                  <a:lnTo>
                    <a:pt x="151" y="182"/>
                  </a:lnTo>
                  <a:lnTo>
                    <a:pt x="151" y="176"/>
                  </a:lnTo>
                  <a:lnTo>
                    <a:pt x="155" y="170"/>
                  </a:lnTo>
                  <a:lnTo>
                    <a:pt x="164" y="145"/>
                  </a:lnTo>
                  <a:lnTo>
                    <a:pt x="180" y="117"/>
                  </a:lnTo>
                  <a:lnTo>
                    <a:pt x="196" y="92"/>
                  </a:lnTo>
                  <a:lnTo>
                    <a:pt x="209" y="74"/>
                  </a:lnTo>
                  <a:lnTo>
                    <a:pt x="223" y="59"/>
                  </a:lnTo>
                  <a:lnTo>
                    <a:pt x="239" y="43"/>
                  </a:lnTo>
                  <a:lnTo>
                    <a:pt x="243" y="43"/>
                  </a:lnTo>
                  <a:lnTo>
                    <a:pt x="245" y="43"/>
                  </a:lnTo>
                  <a:lnTo>
                    <a:pt x="247" y="43"/>
                  </a:lnTo>
                  <a:lnTo>
                    <a:pt x="249" y="41"/>
                  </a:lnTo>
                  <a:lnTo>
                    <a:pt x="253" y="37"/>
                  </a:lnTo>
                  <a:lnTo>
                    <a:pt x="253" y="0"/>
                  </a:lnTo>
                  <a:lnTo>
                    <a:pt x="253" y="0"/>
                  </a:lnTo>
                  <a:lnTo>
                    <a:pt x="237" y="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3" name="Freeform 784"/>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4" name="Freeform 785"/>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5" name="Freeform 786"/>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849" name="Freeform 13"/>
          <p:cNvSpPr>
            <a:spLocks noEditPoints="1"/>
          </p:cNvSpPr>
          <p:nvPr/>
        </p:nvSpPr>
        <p:spPr bwMode="auto">
          <a:xfrm>
            <a:off x="6475822" y="4009074"/>
            <a:ext cx="320675" cy="423863"/>
          </a:xfrm>
          <a:custGeom>
            <a:avLst/>
            <a:gdLst>
              <a:gd name="T0" fmla="*/ 48 w 96"/>
              <a:gd name="T1" fmla="*/ 0 h 128"/>
              <a:gd name="T2" fmla="*/ 0 w 96"/>
              <a:gd name="T3" fmla="*/ 48 h 128"/>
              <a:gd name="T4" fmla="*/ 8 w 96"/>
              <a:gd name="T5" fmla="*/ 74 h 128"/>
              <a:gd name="T6" fmla="*/ 40 w 96"/>
              <a:gd name="T7" fmla="*/ 124 h 128"/>
              <a:gd name="T8" fmla="*/ 48 w 96"/>
              <a:gd name="T9" fmla="*/ 128 h 128"/>
              <a:gd name="T10" fmla="*/ 56 w 96"/>
              <a:gd name="T11" fmla="*/ 124 h 128"/>
              <a:gd name="T12" fmla="*/ 88 w 96"/>
              <a:gd name="T13" fmla="*/ 74 h 128"/>
              <a:gd name="T14" fmla="*/ 96 w 96"/>
              <a:gd name="T15" fmla="*/ 48 h 128"/>
              <a:gd name="T16" fmla="*/ 48 w 96"/>
              <a:gd name="T17" fmla="*/ 0 h 128"/>
              <a:gd name="T18" fmla="*/ 78 w 96"/>
              <a:gd name="T19" fmla="*/ 68 h 128"/>
              <a:gd name="T20" fmla="*/ 48 w 96"/>
              <a:gd name="T21" fmla="*/ 114 h 128"/>
              <a:gd name="T22" fmla="*/ 18 w 96"/>
              <a:gd name="T23" fmla="*/ 68 h 128"/>
              <a:gd name="T24" fmla="*/ 12 w 96"/>
              <a:gd name="T25" fmla="*/ 48 h 128"/>
              <a:gd name="T26" fmla="*/ 48 w 96"/>
              <a:gd name="T27" fmla="*/ 12 h 128"/>
              <a:gd name="T28" fmla="*/ 84 w 96"/>
              <a:gd name="T29" fmla="*/ 48 h 128"/>
              <a:gd name="T30" fmla="*/ 78 w 96"/>
              <a:gd name="T31" fmla="*/ 68 h 128"/>
              <a:gd name="T32" fmla="*/ 48 w 96"/>
              <a:gd name="T33" fmla="*/ 28 h 128"/>
              <a:gd name="T34" fmla="*/ 28 w 96"/>
              <a:gd name="T35" fmla="*/ 48 h 128"/>
              <a:gd name="T36" fmla="*/ 48 w 96"/>
              <a:gd name="T37" fmla="*/ 68 h 128"/>
              <a:gd name="T38" fmla="*/ 68 w 96"/>
              <a:gd name="T39" fmla="*/ 48 h 128"/>
              <a:gd name="T40" fmla="*/ 48 w 96"/>
              <a:gd name="T41" fmla="*/ 28 h 128"/>
              <a:gd name="T42" fmla="*/ 48 w 96"/>
              <a:gd name="T43" fmla="*/ 56 h 128"/>
              <a:gd name="T44" fmla="*/ 40 w 96"/>
              <a:gd name="T45" fmla="*/ 48 h 128"/>
              <a:gd name="T46" fmla="*/ 48 w 96"/>
              <a:gd name="T47" fmla="*/ 40 h 128"/>
              <a:gd name="T48" fmla="*/ 56 w 96"/>
              <a:gd name="T49" fmla="*/ 48 h 128"/>
              <a:gd name="T50" fmla="*/ 48 w 96"/>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28">
                <a:moveTo>
                  <a:pt x="48" y="0"/>
                </a:moveTo>
                <a:cubicBezTo>
                  <a:pt x="21" y="0"/>
                  <a:pt x="0" y="22"/>
                  <a:pt x="0" y="48"/>
                </a:cubicBezTo>
                <a:cubicBezTo>
                  <a:pt x="0" y="58"/>
                  <a:pt x="3" y="67"/>
                  <a:pt x="8" y="74"/>
                </a:cubicBezTo>
                <a:cubicBezTo>
                  <a:pt x="40" y="124"/>
                  <a:pt x="40" y="124"/>
                  <a:pt x="40" y="124"/>
                </a:cubicBezTo>
                <a:cubicBezTo>
                  <a:pt x="41" y="126"/>
                  <a:pt x="44" y="128"/>
                  <a:pt x="48" y="128"/>
                </a:cubicBezTo>
                <a:cubicBezTo>
                  <a:pt x="52" y="128"/>
                  <a:pt x="55" y="126"/>
                  <a:pt x="56" y="124"/>
                </a:cubicBezTo>
                <a:cubicBezTo>
                  <a:pt x="88" y="74"/>
                  <a:pt x="88" y="74"/>
                  <a:pt x="88" y="74"/>
                </a:cubicBezTo>
                <a:cubicBezTo>
                  <a:pt x="93" y="67"/>
                  <a:pt x="96" y="58"/>
                  <a:pt x="96" y="48"/>
                </a:cubicBezTo>
                <a:cubicBezTo>
                  <a:pt x="96" y="22"/>
                  <a:pt x="75" y="0"/>
                  <a:pt x="48" y="0"/>
                </a:cubicBezTo>
                <a:close/>
                <a:moveTo>
                  <a:pt x="78" y="68"/>
                </a:moveTo>
                <a:cubicBezTo>
                  <a:pt x="48" y="114"/>
                  <a:pt x="48" y="114"/>
                  <a:pt x="48" y="114"/>
                </a:cubicBezTo>
                <a:cubicBezTo>
                  <a:pt x="18" y="68"/>
                  <a:pt x="18" y="68"/>
                  <a:pt x="18" y="68"/>
                </a:cubicBezTo>
                <a:cubicBezTo>
                  <a:pt x="14" y="62"/>
                  <a:pt x="12" y="55"/>
                  <a:pt x="12" y="48"/>
                </a:cubicBezTo>
                <a:cubicBezTo>
                  <a:pt x="12" y="28"/>
                  <a:pt x="28" y="12"/>
                  <a:pt x="48" y="12"/>
                </a:cubicBezTo>
                <a:cubicBezTo>
                  <a:pt x="68" y="12"/>
                  <a:pt x="84" y="28"/>
                  <a:pt x="84" y="48"/>
                </a:cubicBezTo>
                <a:cubicBezTo>
                  <a:pt x="84" y="55"/>
                  <a:pt x="82" y="62"/>
                  <a:pt x="78" y="68"/>
                </a:cubicBezTo>
                <a:close/>
                <a:moveTo>
                  <a:pt x="48" y="28"/>
                </a:moveTo>
                <a:cubicBezTo>
                  <a:pt x="37" y="28"/>
                  <a:pt x="28" y="37"/>
                  <a:pt x="28" y="48"/>
                </a:cubicBezTo>
                <a:cubicBezTo>
                  <a:pt x="28" y="59"/>
                  <a:pt x="37" y="68"/>
                  <a:pt x="48" y="68"/>
                </a:cubicBezTo>
                <a:cubicBezTo>
                  <a:pt x="59" y="68"/>
                  <a:pt x="68" y="59"/>
                  <a:pt x="68" y="48"/>
                </a:cubicBezTo>
                <a:cubicBezTo>
                  <a:pt x="68" y="37"/>
                  <a:pt x="59" y="28"/>
                  <a:pt x="48" y="28"/>
                </a:cubicBezTo>
                <a:close/>
                <a:moveTo>
                  <a:pt x="48" y="56"/>
                </a:moveTo>
                <a:cubicBezTo>
                  <a:pt x="44" y="56"/>
                  <a:pt x="40" y="53"/>
                  <a:pt x="40" y="48"/>
                </a:cubicBezTo>
                <a:cubicBezTo>
                  <a:pt x="40" y="44"/>
                  <a:pt x="44" y="40"/>
                  <a:pt x="48" y="40"/>
                </a:cubicBezTo>
                <a:cubicBezTo>
                  <a:pt x="52" y="40"/>
                  <a:pt x="56" y="44"/>
                  <a:pt x="56" y="48"/>
                </a:cubicBezTo>
                <a:cubicBezTo>
                  <a:pt x="56" y="53"/>
                  <a:pt x="52" y="56"/>
                  <a:pt x="48" y="56"/>
                </a:cubicBezTo>
                <a:close/>
              </a:path>
            </a:pathLst>
          </a:custGeom>
          <a:solidFill>
            <a:srgbClr val="5E9695"/>
          </a:solidFill>
          <a:ln>
            <a:noFill/>
          </a:ln>
        </p:spPr>
        <p:txBody>
          <a:bodyPr vert="horz" wrap="square" lIns="91440" tIns="45720" rIns="91440" bIns="45720" numCol="1" anchor="t" anchorCtr="0" compatLnSpc="1">
            <a:prstTxWarp prst="textNoShape">
              <a:avLst/>
            </a:prstTxWarp>
          </a:bodyPr>
          <a:lstStyle/>
          <a:p>
            <a:endParaRPr lang="da-DK"/>
          </a:p>
        </p:txBody>
      </p:sp>
      <p:sp>
        <p:nvSpPr>
          <p:cNvPr id="850" name="Freeform 13"/>
          <p:cNvSpPr>
            <a:spLocks noEditPoints="1"/>
          </p:cNvSpPr>
          <p:nvPr/>
        </p:nvSpPr>
        <p:spPr bwMode="auto">
          <a:xfrm>
            <a:off x="10658475" y="3801269"/>
            <a:ext cx="320675" cy="423863"/>
          </a:xfrm>
          <a:custGeom>
            <a:avLst/>
            <a:gdLst>
              <a:gd name="T0" fmla="*/ 48 w 96"/>
              <a:gd name="T1" fmla="*/ 0 h 128"/>
              <a:gd name="T2" fmla="*/ 0 w 96"/>
              <a:gd name="T3" fmla="*/ 48 h 128"/>
              <a:gd name="T4" fmla="*/ 8 w 96"/>
              <a:gd name="T5" fmla="*/ 74 h 128"/>
              <a:gd name="T6" fmla="*/ 40 w 96"/>
              <a:gd name="T7" fmla="*/ 124 h 128"/>
              <a:gd name="T8" fmla="*/ 48 w 96"/>
              <a:gd name="T9" fmla="*/ 128 h 128"/>
              <a:gd name="T10" fmla="*/ 56 w 96"/>
              <a:gd name="T11" fmla="*/ 124 h 128"/>
              <a:gd name="T12" fmla="*/ 88 w 96"/>
              <a:gd name="T13" fmla="*/ 74 h 128"/>
              <a:gd name="T14" fmla="*/ 96 w 96"/>
              <a:gd name="T15" fmla="*/ 48 h 128"/>
              <a:gd name="T16" fmla="*/ 48 w 96"/>
              <a:gd name="T17" fmla="*/ 0 h 128"/>
              <a:gd name="T18" fmla="*/ 78 w 96"/>
              <a:gd name="T19" fmla="*/ 68 h 128"/>
              <a:gd name="T20" fmla="*/ 48 w 96"/>
              <a:gd name="T21" fmla="*/ 114 h 128"/>
              <a:gd name="T22" fmla="*/ 18 w 96"/>
              <a:gd name="T23" fmla="*/ 68 h 128"/>
              <a:gd name="T24" fmla="*/ 12 w 96"/>
              <a:gd name="T25" fmla="*/ 48 h 128"/>
              <a:gd name="T26" fmla="*/ 48 w 96"/>
              <a:gd name="T27" fmla="*/ 12 h 128"/>
              <a:gd name="T28" fmla="*/ 84 w 96"/>
              <a:gd name="T29" fmla="*/ 48 h 128"/>
              <a:gd name="T30" fmla="*/ 78 w 96"/>
              <a:gd name="T31" fmla="*/ 68 h 128"/>
              <a:gd name="T32" fmla="*/ 48 w 96"/>
              <a:gd name="T33" fmla="*/ 28 h 128"/>
              <a:gd name="T34" fmla="*/ 28 w 96"/>
              <a:gd name="T35" fmla="*/ 48 h 128"/>
              <a:gd name="T36" fmla="*/ 48 w 96"/>
              <a:gd name="T37" fmla="*/ 68 h 128"/>
              <a:gd name="T38" fmla="*/ 68 w 96"/>
              <a:gd name="T39" fmla="*/ 48 h 128"/>
              <a:gd name="T40" fmla="*/ 48 w 96"/>
              <a:gd name="T41" fmla="*/ 28 h 128"/>
              <a:gd name="T42" fmla="*/ 48 w 96"/>
              <a:gd name="T43" fmla="*/ 56 h 128"/>
              <a:gd name="T44" fmla="*/ 40 w 96"/>
              <a:gd name="T45" fmla="*/ 48 h 128"/>
              <a:gd name="T46" fmla="*/ 48 w 96"/>
              <a:gd name="T47" fmla="*/ 40 h 128"/>
              <a:gd name="T48" fmla="*/ 56 w 96"/>
              <a:gd name="T49" fmla="*/ 48 h 128"/>
              <a:gd name="T50" fmla="*/ 48 w 96"/>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28">
                <a:moveTo>
                  <a:pt x="48" y="0"/>
                </a:moveTo>
                <a:cubicBezTo>
                  <a:pt x="21" y="0"/>
                  <a:pt x="0" y="22"/>
                  <a:pt x="0" y="48"/>
                </a:cubicBezTo>
                <a:cubicBezTo>
                  <a:pt x="0" y="58"/>
                  <a:pt x="3" y="67"/>
                  <a:pt x="8" y="74"/>
                </a:cubicBezTo>
                <a:cubicBezTo>
                  <a:pt x="40" y="124"/>
                  <a:pt x="40" y="124"/>
                  <a:pt x="40" y="124"/>
                </a:cubicBezTo>
                <a:cubicBezTo>
                  <a:pt x="41" y="126"/>
                  <a:pt x="44" y="128"/>
                  <a:pt x="48" y="128"/>
                </a:cubicBezTo>
                <a:cubicBezTo>
                  <a:pt x="52" y="128"/>
                  <a:pt x="55" y="126"/>
                  <a:pt x="56" y="124"/>
                </a:cubicBezTo>
                <a:cubicBezTo>
                  <a:pt x="88" y="74"/>
                  <a:pt x="88" y="74"/>
                  <a:pt x="88" y="74"/>
                </a:cubicBezTo>
                <a:cubicBezTo>
                  <a:pt x="93" y="67"/>
                  <a:pt x="96" y="58"/>
                  <a:pt x="96" y="48"/>
                </a:cubicBezTo>
                <a:cubicBezTo>
                  <a:pt x="96" y="22"/>
                  <a:pt x="75" y="0"/>
                  <a:pt x="48" y="0"/>
                </a:cubicBezTo>
                <a:close/>
                <a:moveTo>
                  <a:pt x="78" y="68"/>
                </a:moveTo>
                <a:cubicBezTo>
                  <a:pt x="48" y="114"/>
                  <a:pt x="48" y="114"/>
                  <a:pt x="48" y="114"/>
                </a:cubicBezTo>
                <a:cubicBezTo>
                  <a:pt x="18" y="68"/>
                  <a:pt x="18" y="68"/>
                  <a:pt x="18" y="68"/>
                </a:cubicBezTo>
                <a:cubicBezTo>
                  <a:pt x="14" y="62"/>
                  <a:pt x="12" y="55"/>
                  <a:pt x="12" y="48"/>
                </a:cubicBezTo>
                <a:cubicBezTo>
                  <a:pt x="12" y="28"/>
                  <a:pt x="28" y="12"/>
                  <a:pt x="48" y="12"/>
                </a:cubicBezTo>
                <a:cubicBezTo>
                  <a:pt x="68" y="12"/>
                  <a:pt x="84" y="28"/>
                  <a:pt x="84" y="48"/>
                </a:cubicBezTo>
                <a:cubicBezTo>
                  <a:pt x="84" y="55"/>
                  <a:pt x="82" y="62"/>
                  <a:pt x="78" y="68"/>
                </a:cubicBezTo>
                <a:close/>
                <a:moveTo>
                  <a:pt x="48" y="28"/>
                </a:moveTo>
                <a:cubicBezTo>
                  <a:pt x="37" y="28"/>
                  <a:pt x="28" y="37"/>
                  <a:pt x="28" y="48"/>
                </a:cubicBezTo>
                <a:cubicBezTo>
                  <a:pt x="28" y="59"/>
                  <a:pt x="37" y="68"/>
                  <a:pt x="48" y="68"/>
                </a:cubicBezTo>
                <a:cubicBezTo>
                  <a:pt x="59" y="68"/>
                  <a:pt x="68" y="59"/>
                  <a:pt x="68" y="48"/>
                </a:cubicBezTo>
                <a:cubicBezTo>
                  <a:pt x="68" y="37"/>
                  <a:pt x="59" y="28"/>
                  <a:pt x="48" y="28"/>
                </a:cubicBezTo>
                <a:close/>
                <a:moveTo>
                  <a:pt x="48" y="56"/>
                </a:moveTo>
                <a:cubicBezTo>
                  <a:pt x="44" y="56"/>
                  <a:pt x="40" y="53"/>
                  <a:pt x="40" y="48"/>
                </a:cubicBezTo>
                <a:cubicBezTo>
                  <a:pt x="40" y="44"/>
                  <a:pt x="44" y="40"/>
                  <a:pt x="48" y="40"/>
                </a:cubicBezTo>
                <a:cubicBezTo>
                  <a:pt x="52" y="40"/>
                  <a:pt x="56" y="44"/>
                  <a:pt x="56" y="48"/>
                </a:cubicBezTo>
                <a:cubicBezTo>
                  <a:pt x="56" y="53"/>
                  <a:pt x="52" y="56"/>
                  <a:pt x="48" y="56"/>
                </a:cubicBezTo>
                <a:close/>
              </a:path>
            </a:pathLst>
          </a:custGeom>
          <a:solidFill>
            <a:srgbClr val="DF6752"/>
          </a:solidFill>
          <a:ln>
            <a:noFill/>
          </a:ln>
        </p:spPr>
        <p:txBody>
          <a:bodyPr vert="horz" wrap="square" lIns="91440" tIns="45720" rIns="91440" bIns="45720" numCol="1" anchor="t" anchorCtr="0" compatLnSpc="1">
            <a:prstTxWarp prst="textNoShape">
              <a:avLst/>
            </a:prstTxWarp>
          </a:bodyPr>
          <a:lstStyle/>
          <a:p>
            <a:endParaRPr lang="da-DK"/>
          </a:p>
        </p:txBody>
      </p:sp>
      <p:sp>
        <p:nvSpPr>
          <p:cNvPr id="851" name="Freeform 13"/>
          <p:cNvSpPr>
            <a:spLocks noEditPoints="1"/>
          </p:cNvSpPr>
          <p:nvPr/>
        </p:nvSpPr>
        <p:spPr bwMode="auto">
          <a:xfrm>
            <a:off x="7943849" y="1385116"/>
            <a:ext cx="320675" cy="423863"/>
          </a:xfrm>
          <a:custGeom>
            <a:avLst/>
            <a:gdLst>
              <a:gd name="T0" fmla="*/ 48 w 96"/>
              <a:gd name="T1" fmla="*/ 0 h 128"/>
              <a:gd name="T2" fmla="*/ 0 w 96"/>
              <a:gd name="T3" fmla="*/ 48 h 128"/>
              <a:gd name="T4" fmla="*/ 8 w 96"/>
              <a:gd name="T5" fmla="*/ 74 h 128"/>
              <a:gd name="T6" fmla="*/ 40 w 96"/>
              <a:gd name="T7" fmla="*/ 124 h 128"/>
              <a:gd name="T8" fmla="*/ 48 w 96"/>
              <a:gd name="T9" fmla="*/ 128 h 128"/>
              <a:gd name="T10" fmla="*/ 56 w 96"/>
              <a:gd name="T11" fmla="*/ 124 h 128"/>
              <a:gd name="T12" fmla="*/ 88 w 96"/>
              <a:gd name="T13" fmla="*/ 74 h 128"/>
              <a:gd name="T14" fmla="*/ 96 w 96"/>
              <a:gd name="T15" fmla="*/ 48 h 128"/>
              <a:gd name="T16" fmla="*/ 48 w 96"/>
              <a:gd name="T17" fmla="*/ 0 h 128"/>
              <a:gd name="T18" fmla="*/ 78 w 96"/>
              <a:gd name="T19" fmla="*/ 68 h 128"/>
              <a:gd name="T20" fmla="*/ 48 w 96"/>
              <a:gd name="T21" fmla="*/ 114 h 128"/>
              <a:gd name="T22" fmla="*/ 18 w 96"/>
              <a:gd name="T23" fmla="*/ 68 h 128"/>
              <a:gd name="T24" fmla="*/ 12 w 96"/>
              <a:gd name="T25" fmla="*/ 48 h 128"/>
              <a:gd name="T26" fmla="*/ 48 w 96"/>
              <a:gd name="T27" fmla="*/ 12 h 128"/>
              <a:gd name="T28" fmla="*/ 84 w 96"/>
              <a:gd name="T29" fmla="*/ 48 h 128"/>
              <a:gd name="T30" fmla="*/ 78 w 96"/>
              <a:gd name="T31" fmla="*/ 68 h 128"/>
              <a:gd name="T32" fmla="*/ 48 w 96"/>
              <a:gd name="T33" fmla="*/ 28 h 128"/>
              <a:gd name="T34" fmla="*/ 28 w 96"/>
              <a:gd name="T35" fmla="*/ 48 h 128"/>
              <a:gd name="T36" fmla="*/ 48 w 96"/>
              <a:gd name="T37" fmla="*/ 68 h 128"/>
              <a:gd name="T38" fmla="*/ 68 w 96"/>
              <a:gd name="T39" fmla="*/ 48 h 128"/>
              <a:gd name="T40" fmla="*/ 48 w 96"/>
              <a:gd name="T41" fmla="*/ 28 h 128"/>
              <a:gd name="T42" fmla="*/ 48 w 96"/>
              <a:gd name="T43" fmla="*/ 56 h 128"/>
              <a:gd name="T44" fmla="*/ 40 w 96"/>
              <a:gd name="T45" fmla="*/ 48 h 128"/>
              <a:gd name="T46" fmla="*/ 48 w 96"/>
              <a:gd name="T47" fmla="*/ 40 h 128"/>
              <a:gd name="T48" fmla="*/ 56 w 96"/>
              <a:gd name="T49" fmla="*/ 48 h 128"/>
              <a:gd name="T50" fmla="*/ 48 w 96"/>
              <a:gd name="T5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28">
                <a:moveTo>
                  <a:pt x="48" y="0"/>
                </a:moveTo>
                <a:cubicBezTo>
                  <a:pt x="21" y="0"/>
                  <a:pt x="0" y="22"/>
                  <a:pt x="0" y="48"/>
                </a:cubicBezTo>
                <a:cubicBezTo>
                  <a:pt x="0" y="58"/>
                  <a:pt x="3" y="67"/>
                  <a:pt x="8" y="74"/>
                </a:cubicBezTo>
                <a:cubicBezTo>
                  <a:pt x="40" y="124"/>
                  <a:pt x="40" y="124"/>
                  <a:pt x="40" y="124"/>
                </a:cubicBezTo>
                <a:cubicBezTo>
                  <a:pt x="41" y="126"/>
                  <a:pt x="44" y="128"/>
                  <a:pt x="48" y="128"/>
                </a:cubicBezTo>
                <a:cubicBezTo>
                  <a:pt x="52" y="128"/>
                  <a:pt x="55" y="126"/>
                  <a:pt x="56" y="124"/>
                </a:cubicBezTo>
                <a:cubicBezTo>
                  <a:pt x="88" y="74"/>
                  <a:pt x="88" y="74"/>
                  <a:pt x="88" y="74"/>
                </a:cubicBezTo>
                <a:cubicBezTo>
                  <a:pt x="93" y="67"/>
                  <a:pt x="96" y="58"/>
                  <a:pt x="96" y="48"/>
                </a:cubicBezTo>
                <a:cubicBezTo>
                  <a:pt x="96" y="22"/>
                  <a:pt x="75" y="0"/>
                  <a:pt x="48" y="0"/>
                </a:cubicBezTo>
                <a:close/>
                <a:moveTo>
                  <a:pt x="78" y="68"/>
                </a:moveTo>
                <a:cubicBezTo>
                  <a:pt x="48" y="114"/>
                  <a:pt x="48" y="114"/>
                  <a:pt x="48" y="114"/>
                </a:cubicBezTo>
                <a:cubicBezTo>
                  <a:pt x="18" y="68"/>
                  <a:pt x="18" y="68"/>
                  <a:pt x="18" y="68"/>
                </a:cubicBezTo>
                <a:cubicBezTo>
                  <a:pt x="14" y="62"/>
                  <a:pt x="12" y="55"/>
                  <a:pt x="12" y="48"/>
                </a:cubicBezTo>
                <a:cubicBezTo>
                  <a:pt x="12" y="28"/>
                  <a:pt x="28" y="12"/>
                  <a:pt x="48" y="12"/>
                </a:cubicBezTo>
                <a:cubicBezTo>
                  <a:pt x="68" y="12"/>
                  <a:pt x="84" y="28"/>
                  <a:pt x="84" y="48"/>
                </a:cubicBezTo>
                <a:cubicBezTo>
                  <a:pt x="84" y="55"/>
                  <a:pt x="82" y="62"/>
                  <a:pt x="78" y="68"/>
                </a:cubicBezTo>
                <a:close/>
                <a:moveTo>
                  <a:pt x="48" y="28"/>
                </a:moveTo>
                <a:cubicBezTo>
                  <a:pt x="37" y="28"/>
                  <a:pt x="28" y="37"/>
                  <a:pt x="28" y="48"/>
                </a:cubicBezTo>
                <a:cubicBezTo>
                  <a:pt x="28" y="59"/>
                  <a:pt x="37" y="68"/>
                  <a:pt x="48" y="68"/>
                </a:cubicBezTo>
                <a:cubicBezTo>
                  <a:pt x="59" y="68"/>
                  <a:pt x="68" y="59"/>
                  <a:pt x="68" y="48"/>
                </a:cubicBezTo>
                <a:cubicBezTo>
                  <a:pt x="68" y="37"/>
                  <a:pt x="59" y="28"/>
                  <a:pt x="48" y="28"/>
                </a:cubicBezTo>
                <a:close/>
                <a:moveTo>
                  <a:pt x="48" y="56"/>
                </a:moveTo>
                <a:cubicBezTo>
                  <a:pt x="44" y="56"/>
                  <a:pt x="40" y="53"/>
                  <a:pt x="40" y="48"/>
                </a:cubicBezTo>
                <a:cubicBezTo>
                  <a:pt x="40" y="44"/>
                  <a:pt x="44" y="40"/>
                  <a:pt x="48" y="40"/>
                </a:cubicBezTo>
                <a:cubicBezTo>
                  <a:pt x="52" y="40"/>
                  <a:pt x="56" y="44"/>
                  <a:pt x="56" y="48"/>
                </a:cubicBezTo>
                <a:cubicBezTo>
                  <a:pt x="56" y="53"/>
                  <a:pt x="52" y="56"/>
                  <a:pt x="48" y="56"/>
                </a:cubicBezTo>
                <a:close/>
              </a:path>
            </a:pathLst>
          </a:custGeom>
          <a:solidFill>
            <a:srgbClr val="9DBB1D"/>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2913929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Kontortema">
  <a:themeElements>
    <a:clrScheme name="AAU Farver">
      <a:dk1>
        <a:srgbClr val="192753"/>
      </a:dk1>
      <a:lt1>
        <a:sysClr val="window" lastClr="FFFFFF"/>
      </a:lt1>
      <a:dk2>
        <a:srgbClr val="434C57"/>
      </a:dk2>
      <a:lt2>
        <a:srgbClr val="EEECE1"/>
      </a:lt2>
      <a:accent1>
        <a:srgbClr val="5A55A4"/>
      </a:accent1>
      <a:accent2>
        <a:srgbClr val="54616E"/>
      </a:accent2>
      <a:accent3>
        <a:srgbClr val="5B9593"/>
      </a:accent3>
      <a:accent4>
        <a:srgbClr val="96BD3D"/>
      </a:accent4>
      <a:accent5>
        <a:srgbClr val="DE6C58"/>
      </a:accent5>
      <a:accent6>
        <a:srgbClr val="F79646"/>
      </a:accent6>
      <a:hlink>
        <a:srgbClr val="0000FF"/>
      </a:hlink>
      <a:folHlink>
        <a:srgbClr val="800080"/>
      </a:folHlink>
    </a:clrScheme>
    <a:fontScheme name="AAU font">
      <a:majorFont>
        <a:latin typeface="DIN Next LT Pro"/>
        <a:ea typeface=""/>
        <a:cs typeface=""/>
      </a:majorFont>
      <a:minorFont>
        <a:latin typeface="DIN Next LT Pro"/>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lassisk kontor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B&amp;D-Powerpoint Template_16x9</Template>
  <TotalTime>6749</TotalTime>
  <Words>2686</Words>
  <Application>Microsoft Office PowerPoint</Application>
  <PresentationFormat>Brugerdefineret</PresentationFormat>
  <Paragraphs>639</Paragraphs>
  <Slides>37</Slides>
  <Notes>37</Notes>
  <HiddenSlides>0</HiddenSlides>
  <MMClips>0</MMClips>
  <ScaleCrop>false</ScaleCrop>
  <HeadingPairs>
    <vt:vector size="4" baseType="variant">
      <vt:variant>
        <vt:lpstr>Tema</vt:lpstr>
      </vt:variant>
      <vt:variant>
        <vt:i4>2</vt:i4>
      </vt:variant>
      <vt:variant>
        <vt:lpstr>Diastitler</vt:lpstr>
      </vt:variant>
      <vt:variant>
        <vt:i4>37</vt:i4>
      </vt:variant>
    </vt:vector>
  </HeadingPairs>
  <TitlesOfParts>
    <vt:vector size="39" baseType="lpstr">
      <vt:lpstr>AAU PowerPoint</vt:lpstr>
      <vt:lpstr>Kontortema</vt:lpstr>
      <vt:lpstr>PowerPoint-præsentation</vt:lpstr>
      <vt:lpstr>PowerPoint-præsentation</vt:lpstr>
      <vt:lpstr>PowerPoint-præsentation</vt:lpstr>
      <vt:lpstr>INDHOLD</vt:lpstr>
      <vt:lpstr>AAU – VIDEN FOR VERDEN</vt:lpstr>
      <vt:lpstr>AAU – VIDEN FOR VERDEN</vt:lpstr>
      <vt:lpstr>AAU – VIDEN FOR VERDEN</vt:lpstr>
      <vt:lpstr>AAU FAKTA</vt:lpstr>
      <vt:lpstr>ET UNIVERSITET - TRE CAMPUSSER</vt:lpstr>
      <vt:lpstr>PowerPoint-præsentation</vt:lpstr>
      <vt:lpstr>PowerPoint-præsentation</vt:lpstr>
      <vt:lpstr>AAU-TILGANGEN = SYNERGI MELLEM AAU’S KERNEAKTIVITETER</vt:lpstr>
      <vt:lpstr>AAU OG DE STUDERENDE</vt:lpstr>
      <vt:lpstr>STUDERENDE BACHELOR- OG KANDIDATOPTAGET PÅ AAU 2011-17 (1. OG 7. SEM.)</vt:lpstr>
      <vt:lpstr>STUDIETID OVERSKRIDELSE AF NORMERET STUDIETID FOR BACHELOR OG KANDIDAT</vt:lpstr>
      <vt:lpstr>VORES LÆRINGSMODEL</vt:lpstr>
      <vt:lpstr>PROBLEM- OG PROJEKT- BASERET LÆRING (AAU-TILGANGEN)</vt:lpstr>
      <vt:lpstr>LÆRINGSPROCESSENS  ELEMENTER </vt:lpstr>
      <vt:lpstr>HVORFOR HOLDE  FAST I PBL? </vt:lpstr>
      <vt:lpstr>FORSKNING OG RANKING</vt:lpstr>
      <vt:lpstr>FORSKNING PÅ HØJT  INTERNATIONALT NIVEAU</vt:lpstr>
      <vt:lpstr>VIDENSAMARBEJDE</vt:lpstr>
      <vt:lpstr>VIDENDELINGSAKTIVITETER  PÅ AAU – OG BRUGERNE </vt:lpstr>
      <vt:lpstr>EKSEMPLER PÅ  VIDENSAMARBEJDE </vt:lpstr>
      <vt:lpstr>CENTRALE ÅRSAGER  TIL UDBREDT VIDEN-SAMARBEJDE PÅ AAU </vt:lpstr>
      <vt:lpstr>FORDELING AF VIRKSOMHEDER,  DER SAMARBEJDER MED AAU</vt:lpstr>
      <vt:lpstr>SAMARBEJDE. MED INNOVATIVE DANSKE VIRKSOMHEDER (2006-15)</vt:lpstr>
      <vt:lpstr>UDVIKLINGEN I ANTAL LICENS-, SALGS- OG OPTIONSAFTALER  </vt:lpstr>
      <vt:lpstr>AAU’s VIDENSSAMARBEJDE HAR POSITIVE EFFEKTER  </vt:lpstr>
      <vt:lpstr>STOR STRATEGISK SATSNING INDEN FOR FORSKNING OG INNOVATION</vt:lpstr>
      <vt:lpstr>AAU STRATEGI 2016 – 2021 VIDEN FOR VERDEN</vt:lpstr>
      <vt:lpstr>VI HAR ET STÆRKT FUNDAMENT </vt:lpstr>
      <vt:lpstr>VORES VISION  - HVOR ER VI I 2021?</vt:lpstr>
      <vt:lpstr>VORES SÆRKENDER ER VORES STYRKE  - EN STÆRKERE UDGAVE AF DET UNIVERSITET, VI ER I DAG!  </vt:lpstr>
      <vt:lpstr>FORSKNING – ET EKSEMPEL PÅ INDSATS TVÆRVIDENSKABELIGE FORSKNINGSOMRÅDER </vt:lpstr>
      <vt:lpstr>STRATEGISK INDSATS FOR FREMME AF  TVÆRVIDENSKABELIG FORSKNING TVÆRVIDENSKABELIGE FORSKNINGSOMRÅDER </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Vibeke Pedersbæk</cp:lastModifiedBy>
  <cp:revision>456</cp:revision>
  <cp:lastPrinted>2018-03-16T13:08:18Z</cp:lastPrinted>
  <dcterms:created xsi:type="dcterms:W3CDTF">2016-11-10T06:07:03Z</dcterms:created>
  <dcterms:modified xsi:type="dcterms:W3CDTF">2018-03-16T13:34:52Z</dcterms:modified>
</cp:coreProperties>
</file>